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3802" r:id="rId2"/>
    <p:sldId id="3803" r:id="rId3"/>
    <p:sldId id="3804" r:id="rId4"/>
    <p:sldId id="3806" r:id="rId5"/>
    <p:sldId id="3807" r:id="rId6"/>
    <p:sldId id="3808" r:id="rId7"/>
    <p:sldId id="3809" r:id="rId8"/>
    <p:sldId id="3810" r:id="rId9"/>
    <p:sldId id="3811" r:id="rId10"/>
    <p:sldId id="3812" r:id="rId11"/>
    <p:sldId id="3813" r:id="rId12"/>
    <p:sldId id="3814" r:id="rId13"/>
    <p:sldId id="3815" r:id="rId14"/>
    <p:sldId id="3816" r:id="rId15"/>
    <p:sldId id="3817" r:id="rId16"/>
    <p:sldId id="3818" r:id="rId17"/>
    <p:sldId id="3819" r:id="rId18"/>
    <p:sldId id="3820" r:id="rId19"/>
    <p:sldId id="3821" r:id="rId20"/>
    <p:sldId id="3822" r:id="rId21"/>
    <p:sldId id="3823" r:id="rId22"/>
    <p:sldId id="3824" r:id="rId23"/>
    <p:sldId id="3825" r:id="rId24"/>
    <p:sldId id="3826" r:id="rId25"/>
    <p:sldId id="3827" r:id="rId26"/>
    <p:sldId id="3828" r:id="rId27"/>
    <p:sldId id="3829" r:id="rId28"/>
    <p:sldId id="3830" r:id="rId29"/>
    <p:sldId id="3831" r:id="rId30"/>
    <p:sldId id="3832" r:id="rId31"/>
    <p:sldId id="3833" r:id="rId32"/>
    <p:sldId id="3834" r:id="rId33"/>
    <p:sldId id="3835" r:id="rId34"/>
    <p:sldId id="3836" r:id="rId35"/>
    <p:sldId id="3837" r:id="rId36"/>
    <p:sldId id="3838" r:id="rId37"/>
    <p:sldId id="3839" r:id="rId38"/>
    <p:sldId id="3840" r:id="rId39"/>
    <p:sldId id="3841" r:id="rId40"/>
    <p:sldId id="3842" r:id="rId41"/>
    <p:sldId id="3843" r:id="rId42"/>
    <p:sldId id="3844" r:id="rId43"/>
    <p:sldId id="3845" r:id="rId44"/>
    <p:sldId id="3846" r:id="rId45"/>
    <p:sldId id="3847" r:id="rId46"/>
    <p:sldId id="3848" r:id="rId47"/>
    <p:sldId id="3849" r:id="rId48"/>
    <p:sldId id="3850" r:id="rId49"/>
    <p:sldId id="3805" r:id="rId50"/>
    <p:sldId id="3415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>
        <p:scale>
          <a:sx n="89" d="100"/>
          <a:sy n="89" d="100"/>
        </p:scale>
        <p:origin x="855" y="60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243C04-6FB0-4123-893F-78D4E322339F}" type="datetimeFigureOut">
              <a:rPr lang="en-US"/>
              <a:pPr>
                <a:defRPr/>
              </a:pPr>
              <a:t>27-Apr-20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A6123A-FACF-4122-B2F1-35ABE0A6F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14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9FC4E-0073-48DC-811B-427A9EF657A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6201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1CBDE-8664-4892-B924-2AFEB38CB43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808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F0C85-67B9-47BD-955E-526B366C5F7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5011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17899-16E6-4441-A975-69EB9025B11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031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63085-9967-4024-821C-C4CCB7E8AFB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7495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7C532-B87A-4510-A563-1B757C40F9F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40801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9E7F0-49E5-40D2-908B-72683EF7524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985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6D6A1-06AD-46AD-8C6F-E533708F6B1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260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76DE1-EB29-4979-8688-016B8386435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0554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8A058-0A63-4B59-AE23-550D77FAC9D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512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8E9A3-271F-43CB-8ADE-4BC73B4B87F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5319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DA406B-8A58-45D6-9982-EF33A1CD02B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810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7620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685800" y="990600"/>
            <a:ext cx="8001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FFFF00"/>
                </a:solidFill>
                <a:latin typeface="Trebuchet MS" pitchFamily="34" charset="0"/>
              </a:rPr>
              <a:t>Dua’a for the last Ten Nights of Ramadan</a:t>
            </a:r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1528937" y="2928938"/>
            <a:ext cx="61686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72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إِنّكَ قُلْتَ فِي كِتَابِكَ المُنْزَلِ</a:t>
            </a:r>
            <a:endParaRPr lang="en-US" sz="72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1327150" y="4800600"/>
            <a:ext cx="65214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In </a:t>
            </a:r>
            <a:r>
              <a:rPr lang="en-US" sz="2000" i="1">
                <a:solidFill>
                  <a:srgbClr val="FFFF00"/>
                </a:solidFill>
              </a:rPr>
              <a:t>‘Iqbal al-A`mal’</a:t>
            </a:r>
            <a:r>
              <a:rPr lang="en-US" sz="2000">
                <a:solidFill>
                  <a:srgbClr val="FFFF00"/>
                </a:solidFill>
              </a:rPr>
              <a:t> Sayyid Ibn Tawus has narrated on the authority of Ibn Abi-`Umayr on the authority of Murazim that Imam Ja`far al-Sadiq (a.s) used to recite the following at each of the last ten nights of Ramadan</a:t>
            </a: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539750" y="3906838"/>
            <a:ext cx="814705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4325"/>
              </a:lnSpc>
            </a:pPr>
            <a:r>
              <a:rPr lang="fi-FI" sz="2800" b="1" i="1" dirty="0">
                <a:solidFill>
                  <a:srgbClr val="FFFF00"/>
                </a:solidFill>
                <a:latin typeface="Trebuchet MS" pitchFamily="34" charset="0"/>
              </a:rPr>
              <a:t>Allahumma Innaka Qulta Fi Kitabika Almunzali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36525" y="5998458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وَجَعَلْتَهَا خَيْراً مِنْ أَلْفِ شَهْرٍ.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made it better than one thousand months.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اسے شب قدر کے لیے خاص کیا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ja`altaha khayran min alfi shahrin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وَهذِهِ أَيَّامُ شَهْرِ رَمَضَانَ قَدِ انْقَضَتْ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Allah: the days of the month of Ramadan are elapsing,</a:t>
            </a:r>
          </a:p>
          <a:p>
            <a:pPr rtl="1"/>
            <a:r>
              <a:rPr lang="ur-PK" b="1" dirty="0"/>
              <a:t> اے معبود! یہ ماہ رمضان مبارک</a:t>
            </a:r>
          </a:p>
          <a:p>
            <a:pPr rtl="1"/>
            <a:r>
              <a:rPr lang="ur-PK" b="1" dirty="0"/>
              <a:t>کے دن ہیں کہ جو گزرے جا رہے ہیں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wa hadhihi aiyyamu shahri ramadana slat a’ukhra qadi anqadat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وَلَيَالِيهِ قَدْ تَصَرّمَتْ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its nights are also elapsing,</a:t>
            </a:r>
          </a:p>
          <a:p>
            <a:pPr rtl="1"/>
            <a:r>
              <a:rPr lang="ur-PK" b="1" dirty="0"/>
              <a:t> اے معبود! یہ ماہ رمضان مبارک</a:t>
            </a:r>
          </a:p>
          <a:p>
            <a:pPr rtl="1"/>
            <a:r>
              <a:rPr lang="ur-PK" b="1" dirty="0"/>
              <a:t>کے دن ہیں کہ جو گزرے جا رہے ہیں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layalihi qad tasarramat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وَقَدْ صِرْتُ يَا إِلهِي مِنْهُ إِلَى مَا أَنْتَ أَعْلَمُ بِهِ مِنّي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While I have become in the state that You, O my God, know better than I do,</a:t>
            </a:r>
          </a:p>
          <a:p>
            <a:pPr rtl="1"/>
            <a:r>
              <a:rPr lang="ur-PK" b="1" dirty="0"/>
              <a:t> اے میرے الله ان گزرے شب وروز میں میری جو حالت رہی تو اسے مجھ</a:t>
            </a:r>
          </a:p>
          <a:p>
            <a:pPr rtl="1"/>
            <a:r>
              <a:rPr lang="ur-PK" b="1" dirty="0"/>
              <a:t> سے زیادہ جانتا ہے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435429" y="5317671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2800" b="1" i="1" dirty="0">
                <a:solidFill>
                  <a:srgbClr val="000066"/>
                </a:solidFill>
                <a:ea typeface="MS Mincho" charset="-128"/>
              </a:rPr>
              <a:t>wa qad sirtu ya ilahy minhu ila ma anta a`lamu bihi minny</a:t>
            </a:r>
            <a:endParaRPr lang="fi-FI" sz="2800" b="1" i="1" dirty="0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وَأَحْصَى لِعَدَدِهِ مِنَ الخَلْقِ أَجْمَعِينَ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can count it more precisely than all the created beings.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تمام لوگوں سے بڑھ کر تو اس کا حساب رکھتا ہے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ahsa li`adadihi mina alkhalqi ajma`ina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فَأَسْأَلُكَ بِمَا سَأَلَكَ بِهِ مَلائِكَتُكَ المُقَرّبُونَ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So, I beseech You in the name of that by which Your favorite angels,</a:t>
            </a:r>
          </a:p>
          <a:p>
            <a:pPr marL="342900" indent="-342900" eaLnBrk="1" hangingPunct="1">
              <a:defRPr/>
            </a:pPr>
            <a:r>
              <a:rPr lang="ur-PK" b="1" dirty="0"/>
              <a:t>لہذا میں اس وسیلے سے سوال کرتا ہوں جس سے تیرے مقرب فرشتے سوال کرتے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fa-as’aluka bima salaka bihi mala’ikatuka almuqarrabuna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وَأَنْبِيَاؤُكَ المُرْسَلُونَ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Your missioned Prophets,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تیرے بھیجے ہو ئے انبیاء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anbiya’uka almursaluna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وَعِبَادُكَ الصَّالِحُونَ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Your righteous servants have besought You,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تیرے نیک بندے سوال کرتے ہیں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`ibaduka alssalihuna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تُصَلّيَ عَلَى مُحَمّدٍ وَآلِ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That You may bless Muhammad and the Household of Muhammad,</a:t>
            </a:r>
          </a:p>
          <a:p>
            <a:pPr marL="342900" indent="-342900" eaLnBrk="1" hangingPunct="1">
              <a:defRPr/>
            </a:pPr>
            <a:r>
              <a:rPr lang="ur-PK" b="1" dirty="0"/>
              <a:t>کہ محمد وآل محمد پر رحمت نازل فرما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an tusalliya `ala muhammadin wa ali muhammadin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تَفُكّ رَقَبَتِي مِنَ النَّارِ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may release me from Hellfire,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یہ کہ مجھے جہنم کی آگ سے رہائی عطا فرما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an tafukka raqabaty mina alnnari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وَتُدْخِلَنِي الجَنّةَ برَحْمَتِكَ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allow me to enter Paradise, by Your mercy,</a:t>
            </a:r>
          </a:p>
          <a:p>
            <a:pPr rtl="1"/>
            <a:r>
              <a:rPr lang="ur-PK" b="1" dirty="0"/>
              <a:t> اور</a:t>
            </a:r>
          </a:p>
          <a:p>
            <a:pPr rtl="1"/>
            <a:r>
              <a:rPr lang="ur-PK" b="1" dirty="0"/>
              <a:t>اپنی رحمت سے مجھے جنت میں داخل فرما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2959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charset="-128"/>
              </a:rPr>
              <a:t>wa tudkhilany aljannata brahmatika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تَتَفَضّلَ عَلَيّ بِعَفْوِكَ وَكَرَمِكَ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confer upon me with Your pardon and Your generosity,</a:t>
            </a:r>
          </a:p>
          <a:p>
            <a:pPr marL="342900" indent="-342900" eaLnBrk="1" hangingPunct="1">
              <a:defRPr/>
            </a:pPr>
            <a:r>
              <a:rPr lang="ur-PK" b="1" dirty="0"/>
              <a:t> نیز یہ کہمجھ پر اپنے درگذر اور احسان سے فضل کر میرے قرب حاصل کرنے کو قبول فرما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an tatafaddala `alayya bi`afwika wa karamika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وَتَتَقَبّلَ تَقَرّبِي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وَتَسْتَجِيبَ دُعَائِي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accept my seeking of nearness to You,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respond to my prayer,</a:t>
            </a:r>
          </a:p>
          <a:p>
            <a:pPr marL="342900" indent="-342900" eaLnBrk="1" hangingPunct="1">
              <a:defRPr/>
            </a:pPr>
            <a:r>
              <a:rPr lang="ur-PK" b="1" dirty="0"/>
              <a:t> اور میری دعا کوقبولیت ،بخشش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tataqabbala taqarrubi  wa tastajiba du`a’y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وَتَمُنّ عَلَيّ بِالأَمْنِ يَوْمَ الخَوْفِ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bestow upon me with security on the Day of Dread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مجھ پر احسان کرتے ہوئے اس خوف کے دن ہر دہشت سے محفوظ رکھ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37457" y="5410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charset="-128"/>
              </a:rPr>
              <a:t>wa tamunna `alayya bil-amni yawma alkhawfi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كُلّ هَوْلٍ أَعْدَدْتَهُ لِيَوْمِ القِيَامَةِ.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Against all the horrors that You have prepared for the Resurrection Day.</a:t>
            </a:r>
          </a:p>
          <a:p>
            <a:pPr marL="342900" indent="-342900" eaLnBrk="1" hangingPunct="1">
              <a:defRPr/>
            </a:pPr>
            <a:r>
              <a:rPr lang="ur-PK" b="1" dirty="0"/>
              <a:t>جو تو نے روز قیامت کیلئے تیار کی ہوئی ہے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dirty="0"/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min kulli hawlin a`dadtahu liyawmi alqiyamati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إِلهِي وَأَعُوذُ بِوَجْهِكَ الكَرِيمِ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my God: I seek the protection of Your Noble Face,</a:t>
            </a:r>
          </a:p>
          <a:p>
            <a:pPr rtl="1"/>
            <a:r>
              <a:rPr lang="ur-PK" b="1" dirty="0"/>
              <a:t>اے الله! میں پناہ لیتا ہوں تیری ذات</a:t>
            </a:r>
          </a:p>
          <a:p>
            <a:pPr rtl="1"/>
            <a:r>
              <a:rPr lang="ur-PK" b="1" dirty="0"/>
              <a:t>کریم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ilahy wa a`udhu biwajhika alkarimi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وَبِجَلالِكَ العَظِيمِ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Your Great Majesty,</a:t>
            </a:r>
          </a:p>
          <a:p>
            <a:pPr marL="342900" indent="-342900" eaLnBrk="1" hangingPunct="1">
              <a:defRPr/>
            </a:pPr>
            <a:r>
              <a:rPr lang="ur-PK" b="1" dirty="0"/>
              <a:t>جلال کی</a:t>
            </a:r>
            <a:r>
              <a:rPr lang="en-US" b="1" dirty="0"/>
              <a:t>  </a:t>
            </a:r>
            <a:r>
              <a:rPr lang="ur-PK" b="1" dirty="0"/>
              <a:t>اور تیرے بزرگ تر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bijalalika al`azimi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تَنْقَضِيَ أَيَّامُ شَهْرِ رَمَضَانَ وَلَيَالِيهِ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Against that the days and nights of the month of Ramadan elapse,</a:t>
            </a:r>
          </a:p>
          <a:p>
            <a:pPr marL="342900" indent="-342900" eaLnBrk="1" hangingPunct="1">
              <a:defRPr/>
            </a:pPr>
            <a:r>
              <a:rPr lang="ur-PK" b="1" dirty="0"/>
              <a:t>اس سے کہ جب ماہ رمضان المبارک کے دن اور راتیں گزر جائیں تو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an tanqadiya aiyyamu shahri ramadana wa layalihi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وَلَكَ قِبَلِي تَبِعَةٌ أَوْ ذَنْبٌ تُؤَاخِذُنِي بِهِ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While there is still a sin or an offense for which You may punish me,</a:t>
            </a:r>
          </a:p>
          <a:p>
            <a:pPr rtl="1"/>
            <a:r>
              <a:rPr lang="ur-PK" b="1" dirty="0"/>
              <a:t> میرے ذمے کوئی جوابدہی ہو یا کوئی گناہ</a:t>
            </a:r>
          </a:p>
          <a:p>
            <a:pPr rtl="1"/>
            <a:r>
              <a:rPr lang="ur-PK" b="1" dirty="0"/>
              <a:t>ہو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laka qibaly tabi`atun aw dhanbun tu´akhidhuny bihi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خَطِيئَةٌ تُرِيدُ أَنْ تَقْتَصّهَا مِنّي لَمْ تَغْفِرْهَا 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Or a wrongdoing for which You want to chastise me; and You have not yet forgiven them for me,</a:t>
            </a:r>
          </a:p>
          <a:p>
            <a:pPr marL="342900" indent="-342900" eaLnBrk="1" hangingPunct="1">
              <a:defRPr/>
            </a:pPr>
            <a:r>
              <a:rPr lang="ur-PK" b="1" dirty="0"/>
              <a:t>جس پر میری گرفت کرے یاکوئی لغزش ہو تو مجھے جسکی سزا دینا چاہتا ہو اور اسکی معافی نہ دی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6007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charset="-128"/>
              </a:rPr>
              <a:t>aw khatyiatun turidu an taqtassaha minny lam taghfirha li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  <a:p>
            <a:pPr marL="342900" indent="-342900" eaLnBrk="1" hangingPunct="1">
              <a:defRPr/>
            </a:pPr>
            <a:r>
              <a:rPr lang="ar-SA" altLang="en-US" b="1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سَيّدِي سَيّدِي سَيّدِي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pl-PL" b="1" kern="1200" dirty="0">
                <a:ea typeface="MS Mincho" pitchFamily="49" charset="-128"/>
              </a:rPr>
              <a:t>O my Master; O my Master; O my Master;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b="1" dirty="0"/>
              <a:t>یرے مالک میرے آقا میرے سردار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sayyidy sayyidy sayyidi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يَا لا إِلهَ إِلاَّ أَنْتَ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You, O He save Whom there is no god,</a:t>
            </a:r>
          </a:p>
          <a:p>
            <a:pPr rtl="1"/>
            <a:r>
              <a:rPr lang="ur-PK" b="1" dirty="0"/>
              <a:t> میں</a:t>
            </a:r>
          </a:p>
          <a:p>
            <a:pPr rtl="1"/>
            <a:r>
              <a:rPr lang="ur-PK" b="1" dirty="0"/>
              <a:t> سوال کرتا ہوں اے کہ نہیں کوئی معبود مگر تو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15686" y="5486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 dirty="0" err="1">
                <a:solidFill>
                  <a:srgbClr val="000066"/>
                </a:solidFill>
                <a:ea typeface="MS Mincho" charset="-128"/>
              </a:rPr>
              <a:t>as’aluka</a:t>
            </a:r>
            <a:r>
              <a:rPr lang="es-ES" sz="2800" b="1" i="1" dirty="0">
                <a:solidFill>
                  <a:srgbClr val="000066"/>
                </a:solidFill>
                <a:ea typeface="MS Mincho" charset="-128"/>
              </a:rPr>
              <a:t> ya la </a:t>
            </a:r>
            <a:r>
              <a:rPr lang="es-ES" sz="2800" b="1" i="1" dirty="0" err="1">
                <a:solidFill>
                  <a:srgbClr val="000066"/>
                </a:solidFill>
                <a:ea typeface="MS Mincho" charset="-128"/>
              </a:rPr>
              <a:t>ilaha</a:t>
            </a:r>
            <a:r>
              <a:rPr lang="es-ES" sz="2800" b="1" i="1" dirty="0">
                <a:solidFill>
                  <a:srgbClr val="000066"/>
                </a:solidFill>
                <a:ea typeface="MS Mincho" charset="-128"/>
              </a:rPr>
              <a:t> illa anta</a:t>
            </a:r>
            <a:endParaRPr lang="fi-FI" sz="2800" b="1" i="1" dirty="0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إِذْ لا إِلهَ إِلاَّ أَنْتَ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Indeed, there is no god save You,</a:t>
            </a:r>
          </a:p>
          <a:p>
            <a:pPr marL="342900" indent="-342900" eaLnBrk="1" hangingPunct="1">
              <a:defRPr/>
            </a:pPr>
            <a:r>
              <a:rPr lang="ur-PK" b="1" dirty="0"/>
              <a:t> کیونکہ نہیں کوئی معبود مگر تو ہی ہے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idh la ilaha illa anta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إِنْ كُنْتَ رَضِيتَ عَنّي فِي هذَا الشّهْرِ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If You have been pleased with me in this month,</a:t>
            </a:r>
          </a:p>
          <a:p>
            <a:pPr marL="342900" indent="-342900" eaLnBrk="1" hangingPunct="1">
              <a:defRPr/>
            </a:pPr>
            <a:r>
              <a:rPr lang="ur-PK" b="1" dirty="0"/>
              <a:t> اگر تو اس مہینے میں مجھ سے راضی ہو گیا ہے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charset="-128"/>
              </a:rPr>
              <a:t>in kunta radita `anni fi hadha alshshahri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فَازْدَدْ عَنّي رِضَىً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Then (please) increase Your satisfaction with me;</a:t>
            </a:r>
          </a:p>
          <a:p>
            <a:pPr rtl="1"/>
            <a:r>
              <a:rPr lang="ur-PK" b="1" dirty="0"/>
              <a:t>تو میرے لیے اپنی خوشنودی میں اضافہ فرما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5486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charset="-128"/>
              </a:rPr>
              <a:t>fazdad `anni ridan</a:t>
            </a: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وَإِنْ لَمْ تَكُنْ رَضِيتَ 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if You have not been pleased with me,</a:t>
            </a:r>
          </a:p>
          <a:p>
            <a:pPr marL="342900" indent="-342900" eaLnBrk="1" hangingPunct="1">
              <a:defRPr/>
            </a:pPr>
            <a:r>
              <a:rPr lang="ur-PK" b="1" dirty="0"/>
              <a:t> اور اگر تو مجھ سے راضی نہیں ہوا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charset="-128"/>
              </a:rPr>
              <a:t>wa in lam takun radita `anni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فَمِنَ الآنَ فَارْضَ 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Then (please) be satisfied with me from this moment,</a:t>
            </a:r>
          </a:p>
          <a:p>
            <a:pPr marL="342900" indent="-342900" eaLnBrk="1" hangingPunct="1">
              <a:defRPr/>
            </a:pPr>
            <a:r>
              <a:rPr lang="ur-PK" b="1" dirty="0"/>
              <a:t>تو اس گھڑی مجھ سے راضی ہو جا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famina al-ana farda `anni</a:t>
            </a: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most Merciful of all those who show mercy.</a:t>
            </a:r>
          </a:p>
          <a:p>
            <a:pPr marL="342900" indent="-342900" eaLnBrk="1" hangingPunct="1">
              <a:defRPr/>
            </a:pPr>
            <a:r>
              <a:rPr lang="ur-PK" b="1" dirty="0"/>
              <a:t> اے سب سے زیادہ رحم کرنے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arhama alrrahimina</a:t>
            </a:r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89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أَحَدُ يَا صَمَدُ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One and Only; O the Besought of all;</a:t>
            </a:r>
          </a:p>
          <a:p>
            <a:pPr rtl="1"/>
            <a:r>
              <a:rPr lang="ur-PK" b="1" dirty="0"/>
              <a:t>اے الله،</a:t>
            </a:r>
          </a:p>
          <a:p>
            <a:pPr rtl="1"/>
            <a:r>
              <a:rPr lang="ur-PK" b="1" dirty="0"/>
              <a:t> اے یکتا،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charset="-128"/>
              </a:rPr>
              <a:t>ya allahu ya ahadu ya samadu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399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لَمْ يَلِدْ وَلَمْ يُولَدْ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 begets not, nor is He begotten,</a:t>
            </a:r>
          </a:p>
          <a:p>
            <a:pPr marL="342900" indent="-342900" eaLnBrk="1" hangingPunct="1">
              <a:defRPr/>
            </a:pPr>
            <a:r>
              <a:rPr lang="ur-PK" b="1" dirty="0"/>
              <a:t>ے بے نیاز، اے وہ جس نے نہ جنا ہے اور نہ جنا گیا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charset="-128"/>
              </a:rPr>
              <a:t>ya man lam yalid wa lam yulad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409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إِنّكَ قُلْتَ فِي كِتَابِكَ المُنْزَلِ: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Allah: You have said in Your revealed Book:</a:t>
            </a:r>
          </a:p>
          <a:p>
            <a:pPr marL="342900" indent="-342900" eaLnBrk="1" hangingPunct="1">
              <a:defRPr/>
            </a:pPr>
            <a:r>
              <a:rPr lang="ur-PK" b="1" dirty="0"/>
              <a:t>ے معبود! تو نے اپنی نازل کردہ کتاب میں فرمایا ہے کہ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innaka qulta fi kitabika almunzali: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وَلَمْ يَكُنْ لَهُ كُفُواً أَحَدٌ.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 And none is like Him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نہ کوئی اس کا ہمسر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lam yakun lahu kufwan ahadun</a:t>
            </a:r>
          </a:p>
        </p:txBody>
      </p:sp>
      <p:sp>
        <p:nvSpPr>
          <p:cNvPr id="419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19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609600" y="914400"/>
            <a:ext cx="10439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مُلَيّنَ الحَدِيدِ لِدَاوُدَ عَلَيْهِ 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made the iron pliant for (Prophet) David, peace be upon him;</a:t>
            </a:r>
          </a:p>
          <a:p>
            <a:pPr rtl="1"/>
            <a:r>
              <a:rPr lang="ur-PK" b="1" dirty="0"/>
              <a:t>اے حضرت داؤد (ع) کے لیے لوہے کو</a:t>
            </a:r>
          </a:p>
          <a:p>
            <a:pPr rtl="1"/>
            <a:r>
              <a:rPr lang="ur-PK" b="1" dirty="0"/>
              <a:t> نرم کرنے والے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266700" y="5562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charset="-128"/>
              </a:rPr>
              <a:t>ya mulayyina alhadidi lidawuda `alayhi alssalamu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30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3015" name="Rectangle 1"/>
          <p:cNvSpPr>
            <a:spLocks noChangeArrowheads="1"/>
          </p:cNvSpPr>
          <p:nvPr/>
        </p:nvSpPr>
        <p:spPr bwMode="auto">
          <a:xfrm>
            <a:off x="914400" y="376238"/>
            <a:ext cx="7467600" cy="461962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 anchor="ctr"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  <a:latin typeface="Trebuchet MS" pitchFamily="34" charset="0"/>
              </a:rPr>
              <a:t>You may repeat the following invocation as many times as possible:</a:t>
            </a: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كَاشِفَ الضّرّ وَالكُرَبِ العِظَامِ عَنْ أَيّوبَ عَلَيْهِ 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took off the harm and calamity that afflict (Prophet) Job, peace be upon him;</a:t>
            </a:r>
          </a:p>
          <a:p>
            <a:pPr marL="342900" indent="-342900" eaLnBrk="1" hangingPunct="1">
              <a:defRPr/>
            </a:pPr>
            <a:r>
              <a:rPr lang="ur-PK" b="1" dirty="0"/>
              <a:t>اے حضرت ایوب (ع) کے دکھ اور تکلیفیں ہٹا دینے والے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ya kashifa alddurri wal-kurabi al`izami `an ayyuba `alayhi alssalamu</a:t>
            </a:r>
          </a:p>
        </p:txBody>
      </p:sp>
      <p:sp>
        <p:nvSpPr>
          <p:cNvPr id="440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مُفَرّجَ هَمّ يَعْقُوبَ عَلَيْهِ 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relieved the sorrow of (Prophet) Jacob, peace be upon him;</a:t>
            </a:r>
          </a:p>
          <a:p>
            <a:pPr rtl="1"/>
            <a:r>
              <a:rPr lang="ur-PK" b="1" dirty="0"/>
              <a:t> اے یعقوب (ع) کی بے تابی دور کرنے</a:t>
            </a:r>
          </a:p>
          <a:p>
            <a:pPr rtl="1"/>
            <a:r>
              <a:rPr lang="ur-PK" b="1" dirty="0"/>
              <a:t>والے 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mufarrija hamm ya`quba `alayhi alssalamu</a:t>
            </a:r>
          </a:p>
        </p:txBody>
      </p:sp>
      <p:sp>
        <p:nvSpPr>
          <p:cNvPr id="450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أَيْ مُنَفّسَ غَمّ يُوسُفَ عَلَيْهِ السّلامُ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removed the grief of (Prophet) Joseph, peace be upon him:</a:t>
            </a:r>
          </a:p>
          <a:p>
            <a:pPr marL="342900" indent="-342900" eaLnBrk="1" hangingPunct="1">
              <a:defRPr/>
            </a:pPr>
            <a:r>
              <a:rPr lang="ur-PK" b="1" dirty="0"/>
              <a:t>اے یوسف (ع) کا رنج مٹا دینے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ay munaffisa ghammi yusufa `alayhi alssalamu</a:t>
            </a:r>
          </a:p>
        </p:txBody>
      </p: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60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 عَلَى مُحَمّدٍ وَآلِ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(Please do) send blessings upon Muhammad and the Household of Muhammad,</a:t>
            </a:r>
          </a:p>
          <a:p>
            <a:pPr marL="342900" indent="-342900" eaLnBrk="1" hangingPunct="1">
              <a:defRPr/>
            </a:pPr>
            <a:r>
              <a:rPr lang="ur-PK" b="1" dirty="0"/>
              <a:t> محمد اور آل محمد پر رحمت نازل فرما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salli `ala muhammadin wa ali muhammadin</a:t>
            </a:r>
          </a:p>
        </p:txBody>
      </p:sp>
      <p:sp>
        <p:nvSpPr>
          <p:cNvPr id="471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كَمَا أَنْتَ أَهْلُهُ أَنْ تُصَلّيَ عَلَيْهِمْ أَجْمَعِينَ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As exactly as You are worthy of blessing them all,</a:t>
            </a:r>
          </a:p>
          <a:p>
            <a:pPr marL="342900" indent="-342900" eaLnBrk="1" hangingPunct="1">
              <a:defRPr/>
            </a:pPr>
            <a:r>
              <a:rPr lang="ur-PK" b="1" dirty="0"/>
              <a:t> جیسا کہ تو اس کا اہل ہے کہ ان سب پر اپنی طرف سے رحمت نازل فرما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kama anta ahluhu an tusalliya `alayhim ajma`ina</a:t>
            </a:r>
          </a:p>
        </p:txBody>
      </p:sp>
      <p:sp>
        <p:nvSpPr>
          <p:cNvPr id="48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81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وَافْعَلْ بِي مَا أَنْتَ أَهْلُهُ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do to me that which befits You,</a:t>
            </a:r>
          </a:p>
          <a:p>
            <a:pPr rtl="1"/>
            <a:r>
              <a:rPr lang="ur-PK" b="1" dirty="0"/>
              <a:t>اورمیرے ساتھ وہ سلوک کر جو تیرے شایان ہے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waf`al by ma anta ahluhu</a:t>
            </a:r>
          </a:p>
        </p:txBody>
      </p:sp>
      <p:sp>
        <p:nvSpPr>
          <p:cNvPr id="491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491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تَفْعَلْ بِي مَا أَنَا أَهْلُهُ.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do not do to me that which I deserve.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وہ سلوک نہ کر کہ جو میرے لائق ہے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la taf`al by ma ana ahluhu</a:t>
            </a:r>
          </a:p>
        </p:txBody>
      </p:sp>
      <p:sp>
        <p:nvSpPr>
          <p:cNvPr id="501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501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allahumma salli `ala muhammadin wa ali muhammadin</a:t>
            </a:r>
          </a:p>
        </p:txBody>
      </p:sp>
      <p:sp>
        <p:nvSpPr>
          <p:cNvPr id="675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75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(شَهْرُ رَمَضَانَ الّذِي أُنْزِلَ فِيهِ القُرْآنُ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“The month of Ramadan is that in which the Qur'an was revealed, </a:t>
            </a:r>
          </a:p>
          <a:p>
            <a:pPr marL="342900" indent="-342900" eaLnBrk="1" hangingPunct="1">
              <a:defRPr/>
            </a:pPr>
            <a:r>
              <a:rPr lang="ur-PK" b="1" dirty="0"/>
              <a:t>رمضان وہ مہینہ ہے جسمیں قرآن کریم نازل کیاگیا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(shahru ramadana alladhy ‘unzila fihi alqur’anu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6861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612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2578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</a:p>
        </p:txBody>
      </p:sp>
      <p:sp>
        <p:nvSpPr>
          <p:cNvPr id="6861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هُدَىً لِلنَّاسِ وَبَيّنَاتٍ مِنَ الهُدَى وَالفُرْقَانِ)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guidance to men and clear proofs of the guidance and the distinction.” </a:t>
            </a:r>
            <a:r>
              <a:rPr lang="en-US" b="1" dirty="0">
                <a:latin typeface="Al-Arial" pitchFamily="34" charset="0"/>
                <a:ea typeface="MS Mincho" pitchFamily="49" charset="-128"/>
              </a:rPr>
              <a:t>(2:185)</a:t>
            </a:r>
          </a:p>
          <a:p>
            <a:pPr rtl="1"/>
            <a:r>
              <a:rPr lang="ur-PK" b="1" dirty="0"/>
              <a:t>جو لوگوں کیلئے ہدایت ہے</a:t>
            </a:r>
          </a:p>
          <a:p>
            <a:pPr rtl="1"/>
            <a:r>
              <a:rPr lang="ur-PK" b="1" dirty="0"/>
              <a:t>اور اس میں ہدایت کی دلیلیں اور حق وباطل کا امتیاز ہے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hudan lilnnasi wa bayyinatin mina alhuda wal-furqani)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فَعَظّمْتَ حُرْمَةَ شَهْرِ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have thus rendered great the sanctity of this month of Ramadan, </a:t>
            </a:r>
          </a:p>
          <a:p>
            <a:pPr rtl="1"/>
            <a:r>
              <a:rPr lang="ur-PK" b="1" dirty="0"/>
              <a:t>پس تونے ماہ رمضان کو اس سے بزرگی دی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293914" y="5562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 dirty="0">
                <a:solidFill>
                  <a:srgbClr val="000066"/>
                </a:solidFill>
                <a:ea typeface="MS Mincho" charset="-128"/>
              </a:rPr>
              <a:t>fa-`azzamta hurmata shahri ramadana</a:t>
            </a:r>
            <a:endParaRPr lang="fi-FI" sz="2800" b="1" i="1" dirty="0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بِمَا أَنْزَلْتَ فِيهِ مِنَ القُرْآنِ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Because You revealed the Qur'an in it,</a:t>
            </a:r>
          </a:p>
          <a:p>
            <a:pPr rtl="1"/>
            <a:r>
              <a:rPr lang="ur-PK" b="1" dirty="0"/>
              <a:t> اس میں قران کریم</a:t>
            </a:r>
          </a:p>
          <a:p>
            <a:pPr rtl="1"/>
            <a:r>
              <a:rPr lang="ur-PK" b="1" dirty="0"/>
              <a:t>کا نزول فرمایا 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charset="-128"/>
              </a:rPr>
              <a:t>bima anzalta fihi mina alqur’ani</a:t>
            </a:r>
            <a:endParaRPr lang="fi-FI" sz="2800" b="1" i="1">
              <a:solidFill>
                <a:srgbClr val="000066"/>
              </a:solidFill>
              <a:ea typeface="MS Mincho" charset="-128"/>
            </a:endParaRP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وَخَصَصْتَهُ بِلَيْلَةِ القَدْرِ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decided the Grand Night to be in this month exclusively,</a:t>
            </a:r>
          </a:p>
          <a:p>
            <a:pPr marL="342900" indent="-342900" eaLnBrk="1" hangingPunct="1">
              <a:defRPr/>
            </a:pPr>
            <a:r>
              <a:rPr lang="ur-PK" b="1" dirty="0"/>
              <a:t>اور اسے شب قدر کے لیے خاص کیا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charset="-128"/>
              </a:rPr>
              <a:t>wa khasastahu bilaylati alqadri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أدعية الليالي العشر الأخيرة من شهر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Ten Nights of Ramadan</a:t>
            </a:r>
            <a:endParaRPr lang="en-GB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12103</TotalTime>
  <Words>2626</Words>
  <Application>Microsoft Office PowerPoint</Application>
  <PresentationFormat>On-screen Show (4:3)</PresentationFormat>
  <Paragraphs>321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Al-Arial</vt:lpstr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مُحَمّدٍ</vt:lpstr>
      <vt:lpstr>بِسْمِ اللَّهِ الرَّحْمَٰنِ الرَّحِيمِ</vt:lpstr>
      <vt:lpstr>اللّهُمّ إِنّكَ قُلْتَ فِي كِتَابِكَ المُنْزَلِ:</vt:lpstr>
      <vt:lpstr>(شَهْرُ رَمَضَانَ الّذِي أُنْزِلَ فِيهِ القُرْآنُ</vt:lpstr>
      <vt:lpstr>هُدَىً لِلنَّاسِ وَبَيّنَاتٍ مِنَ الهُدَى وَالفُرْقَانِ)</vt:lpstr>
      <vt:lpstr>فَعَظّمْتَ حُرْمَةَ شَهْرِ رَمَضَانَ</vt:lpstr>
      <vt:lpstr>بِمَا أَنْزَلْتَ فِيهِ مِنَ القُرْآنِ</vt:lpstr>
      <vt:lpstr>وَخَصَصْتَهُ بِلَيْلَةِ القَدْرِ</vt:lpstr>
      <vt:lpstr>وَجَعَلْتَهَا خَيْراً مِنْ أَلْفِ شَهْرٍ.</vt:lpstr>
      <vt:lpstr>اللّهُمّ وَهذِهِ أَيَّامُ شَهْرِ رَمَضَانَ قَدِ انْقَضَتْ</vt:lpstr>
      <vt:lpstr>وَلَيَالِيهِ قَدْ تَصَرّمَتْ</vt:lpstr>
      <vt:lpstr>وَقَدْ صِرْتُ يَا إِلهِي مِنْهُ إِلَى مَا أَنْتَ أَعْلَمُ بِهِ مِنّي</vt:lpstr>
      <vt:lpstr>وَأَحْصَى لِعَدَدِهِ مِنَ الخَلْقِ أَجْمَعِينَ</vt:lpstr>
      <vt:lpstr>فَأَسْأَلُكَ بِمَا سَأَلَكَ بِهِ مَلائِكَتُكَ المُقَرّبُونَ</vt:lpstr>
      <vt:lpstr>وَأَنْبِيَاؤُكَ المُرْسَلُونَ</vt:lpstr>
      <vt:lpstr>وَعِبَادُكَ الصَّالِحُونَ</vt:lpstr>
      <vt:lpstr>أَنْ تُصَلّيَ عَلَى مُحَمّدٍ وَآلِ مُحَمّدٍ</vt:lpstr>
      <vt:lpstr>وَأَنْ تَفُكّ رَقَبَتِي مِنَ النَّارِ</vt:lpstr>
      <vt:lpstr>وَتُدْخِلَنِي الجَنّةَ برَحْمَتِكَ</vt:lpstr>
      <vt:lpstr>وَأَنْ تَتَفَضّلَ عَلَيّ بِعَفْوِكَ وَكَرَمِكَ</vt:lpstr>
      <vt:lpstr>وَتَتَقَبّلَ تَقَرّبِي وَتَسْتَجِيبَ دُعَائِي</vt:lpstr>
      <vt:lpstr>وَتَمُنّ عَلَيّ بِالأَمْنِ يَوْمَ الخَوْفِ</vt:lpstr>
      <vt:lpstr>مِنْ كُلّ هَوْلٍ أَعْدَدْتَهُ لِيَوْمِ القِيَامَةِ.</vt:lpstr>
      <vt:lpstr>إِلهِي وَأَعُوذُ بِوَجْهِكَ الكَرِيمِ</vt:lpstr>
      <vt:lpstr>وَبِجَلالِكَ العَظِيمِ</vt:lpstr>
      <vt:lpstr>أَنْ تَنْقَضِيَ أَيَّامُ شَهْرِ رَمَضَانَ وَلَيَالِيهِ</vt:lpstr>
      <vt:lpstr>وَلَكَ قِبَلِي تَبِعَةٌ أَوْ ذَنْبٌ تُؤَاخِذُنِي بِهِ</vt:lpstr>
      <vt:lpstr>أَوْ خَطِيئَةٌ تُرِيدُ أَنْ تَقْتَصّهَا مِنّي لَمْ تَغْفِرْهَا لِي</vt:lpstr>
      <vt:lpstr>سَيّدِي سَيّدِي سَيّدِي</vt:lpstr>
      <vt:lpstr>أَسْأَلُكَ يَا لا إِلهَ إِلاَّ أَنْتَ</vt:lpstr>
      <vt:lpstr>إِذْ لا إِلهَ إِلاَّ أَنْتَ</vt:lpstr>
      <vt:lpstr>إِنْ كُنْتَ رَضِيتَ عَنّي فِي هذَا الشّهْرِ</vt:lpstr>
      <vt:lpstr>فَازْدَدْ عَنّي رِضَىً</vt:lpstr>
      <vt:lpstr>وَإِنْ لَمْ تَكُنْ رَضِيتَ عَنّي</vt:lpstr>
      <vt:lpstr>فَمِنَ الآنَ فَارْضَ عَنّي</vt:lpstr>
      <vt:lpstr>يَا أَرْحَمَ الرَّاحِمِينَ</vt:lpstr>
      <vt:lpstr>يَا اللّهُ يَا أَحَدُ يَا صَمَدُ</vt:lpstr>
      <vt:lpstr>يَا مَنْ لَمْ يَلِدْ وَلَمْ يُولَدْ</vt:lpstr>
      <vt:lpstr>وَلَمْ يَكُنْ لَهُ كُفُواً أَحَدٌ.</vt:lpstr>
      <vt:lpstr>يَا مُلَيّنَ الحَدِيدِ لِدَاوُدَ عَلَيْهِ السّلامُ</vt:lpstr>
      <vt:lpstr>يَا كَاشِفَ الضّرّ وَالكُرَبِ العِظَامِ عَنْ أَيّوبَ عَلَيْهِ السّلامُ</vt:lpstr>
      <vt:lpstr>أَيْ مُفَرّجَ هَمّ يَعْقُوبَ عَلَيْهِ السّلامُ</vt:lpstr>
      <vt:lpstr>أَيْ مُنَفّسَ غَمّ يُوسُفَ عَلَيْهِ السّلامُ</vt:lpstr>
      <vt:lpstr>صَلّ عَلَى مُحَمّدٍ وَآلِ مُحَمّدٍ</vt:lpstr>
      <vt:lpstr>كَمَا أَنْتَ أَهْلُهُ أَنْ تُصَلّيَ عَلَيْهِمْ أَجْمَعِينَ</vt:lpstr>
      <vt:lpstr>وَافْعَلْ بِي مَا أَنْتَ أَهْلُهُ</vt:lpstr>
      <vt:lpstr>وَلا تَفْعَلْ بِي مَا أَنَا أَهْلُهُ.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186</cp:revision>
  <cp:lastPrinted>1601-01-01T00:00:00Z</cp:lastPrinted>
  <dcterms:created xsi:type="dcterms:W3CDTF">1601-01-01T00:00:00Z</dcterms:created>
  <dcterms:modified xsi:type="dcterms:W3CDTF">2020-04-26T21:34:13Z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