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283" r:id="rId2"/>
    <p:sldId id="3661" r:id="rId3"/>
    <p:sldId id="3662" r:id="rId4"/>
    <p:sldId id="3895" r:id="rId5"/>
    <p:sldId id="3896" r:id="rId6"/>
    <p:sldId id="3897" r:id="rId7"/>
    <p:sldId id="3898" r:id="rId8"/>
    <p:sldId id="3899" r:id="rId9"/>
    <p:sldId id="3900" r:id="rId10"/>
    <p:sldId id="3901" r:id="rId11"/>
    <p:sldId id="3902" r:id="rId12"/>
    <p:sldId id="3903" r:id="rId13"/>
    <p:sldId id="3904" r:id="rId14"/>
    <p:sldId id="3905" r:id="rId15"/>
    <p:sldId id="3906" r:id="rId16"/>
    <p:sldId id="3907" r:id="rId17"/>
    <p:sldId id="3908" r:id="rId18"/>
    <p:sldId id="3893" r:id="rId19"/>
    <p:sldId id="3415"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66"/>
    <a:srgbClr val="000099"/>
    <a:srgbClr val="80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04" autoAdjust="0"/>
  </p:normalViewPr>
  <p:slideViewPr>
    <p:cSldViewPr showGuides="1">
      <p:cViewPr varScale="1">
        <p:scale>
          <a:sx n="84" d="100"/>
          <a:sy n="84" d="100"/>
        </p:scale>
        <p:origin x="1426" y="67"/>
      </p:cViewPr>
      <p:guideLst>
        <p:guide orient="horz" pos="2160"/>
        <p:guide pos="292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047F2078-1BDE-41D8-AE55-5847D47A18B4}" type="datetimeFigureOut">
              <a:rPr lang="en-US"/>
              <a:pPr>
                <a:defRPr/>
              </a:pPr>
              <a:t>23/04/2020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05329354-2220-4A38-AA6A-6ECBB3E3892A}" type="slidenum">
              <a:rPr lang="en-US"/>
              <a:pPr>
                <a:defRPr/>
              </a:pPr>
              <a:t>‹#›</a:t>
            </a:fld>
            <a:endParaRPr lang="en-US"/>
          </a:p>
        </p:txBody>
      </p:sp>
    </p:spTree>
    <p:extLst>
      <p:ext uri="{BB962C8B-B14F-4D97-AF65-F5344CB8AC3E}">
        <p14:creationId xmlns:p14="http://schemas.microsoft.com/office/powerpoint/2010/main" val="608022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B3BE1D-AB3A-4FC5-B6C7-E288A3E5F6CD}" type="slidenum">
              <a:rPr lang="ar-SA"/>
              <a:pPr>
                <a:defRPr/>
              </a:pPr>
              <a:t>‹#›</a:t>
            </a:fld>
            <a:endParaRPr lang="en-US"/>
          </a:p>
        </p:txBody>
      </p:sp>
    </p:spTree>
    <p:extLst>
      <p:ext uri="{BB962C8B-B14F-4D97-AF65-F5344CB8AC3E}">
        <p14:creationId xmlns:p14="http://schemas.microsoft.com/office/powerpoint/2010/main" val="282059871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3D4EDB-172E-4E7D-87FD-263760BE74EF}" type="slidenum">
              <a:rPr lang="ar-SA"/>
              <a:pPr>
                <a:defRPr/>
              </a:pPr>
              <a:t>‹#›</a:t>
            </a:fld>
            <a:endParaRPr lang="en-US"/>
          </a:p>
        </p:txBody>
      </p:sp>
    </p:spTree>
    <p:extLst>
      <p:ext uri="{BB962C8B-B14F-4D97-AF65-F5344CB8AC3E}">
        <p14:creationId xmlns:p14="http://schemas.microsoft.com/office/powerpoint/2010/main" val="107759337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64AAD3-02F6-4282-B0CB-1345883C6A3C}" type="slidenum">
              <a:rPr lang="ar-SA"/>
              <a:pPr>
                <a:defRPr/>
              </a:pPr>
              <a:t>‹#›</a:t>
            </a:fld>
            <a:endParaRPr lang="en-US"/>
          </a:p>
        </p:txBody>
      </p:sp>
    </p:spTree>
    <p:extLst>
      <p:ext uri="{BB962C8B-B14F-4D97-AF65-F5344CB8AC3E}">
        <p14:creationId xmlns:p14="http://schemas.microsoft.com/office/powerpoint/2010/main" val="366468801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C89AE9-28C6-4313-A4F4-003076BD29F4}" type="slidenum">
              <a:rPr lang="ar-SA"/>
              <a:pPr>
                <a:defRPr/>
              </a:pPr>
              <a:t>‹#›</a:t>
            </a:fld>
            <a:endParaRPr lang="en-US"/>
          </a:p>
        </p:txBody>
      </p:sp>
    </p:spTree>
    <p:extLst>
      <p:ext uri="{BB962C8B-B14F-4D97-AF65-F5344CB8AC3E}">
        <p14:creationId xmlns:p14="http://schemas.microsoft.com/office/powerpoint/2010/main" val="15903919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2DD05C-07FB-469F-996F-949680EA7595}" type="slidenum">
              <a:rPr lang="ar-SA"/>
              <a:pPr>
                <a:defRPr/>
              </a:pPr>
              <a:t>‹#›</a:t>
            </a:fld>
            <a:endParaRPr lang="en-US"/>
          </a:p>
        </p:txBody>
      </p:sp>
    </p:spTree>
    <p:extLst>
      <p:ext uri="{BB962C8B-B14F-4D97-AF65-F5344CB8AC3E}">
        <p14:creationId xmlns:p14="http://schemas.microsoft.com/office/powerpoint/2010/main" val="11665485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B45388-EF23-4C75-96E9-F8A9E4D03DFC}" type="slidenum">
              <a:rPr lang="ar-SA"/>
              <a:pPr>
                <a:defRPr/>
              </a:pPr>
              <a:t>‹#›</a:t>
            </a:fld>
            <a:endParaRPr lang="en-US"/>
          </a:p>
        </p:txBody>
      </p:sp>
    </p:spTree>
    <p:extLst>
      <p:ext uri="{BB962C8B-B14F-4D97-AF65-F5344CB8AC3E}">
        <p14:creationId xmlns:p14="http://schemas.microsoft.com/office/powerpoint/2010/main" val="188306167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9B2BA77-5932-446D-9871-E00C063B296D}" type="slidenum">
              <a:rPr lang="ar-SA"/>
              <a:pPr>
                <a:defRPr/>
              </a:pPr>
              <a:t>‹#›</a:t>
            </a:fld>
            <a:endParaRPr lang="en-US"/>
          </a:p>
        </p:txBody>
      </p:sp>
    </p:spTree>
    <p:extLst>
      <p:ext uri="{BB962C8B-B14F-4D97-AF65-F5344CB8AC3E}">
        <p14:creationId xmlns:p14="http://schemas.microsoft.com/office/powerpoint/2010/main" val="151497298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3CCD1CF-8D33-4B45-AC39-06FA6138827F}" type="slidenum">
              <a:rPr lang="ar-SA"/>
              <a:pPr>
                <a:defRPr/>
              </a:pPr>
              <a:t>‹#›</a:t>
            </a:fld>
            <a:endParaRPr lang="en-US"/>
          </a:p>
        </p:txBody>
      </p:sp>
    </p:spTree>
    <p:extLst>
      <p:ext uri="{BB962C8B-B14F-4D97-AF65-F5344CB8AC3E}">
        <p14:creationId xmlns:p14="http://schemas.microsoft.com/office/powerpoint/2010/main" val="268580063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3E06E80-546E-4FE7-8A3C-09BDF213C8F7}" type="slidenum">
              <a:rPr lang="ar-SA"/>
              <a:pPr>
                <a:defRPr/>
              </a:pPr>
              <a:t>‹#›</a:t>
            </a:fld>
            <a:endParaRPr lang="en-US"/>
          </a:p>
        </p:txBody>
      </p:sp>
    </p:spTree>
    <p:extLst>
      <p:ext uri="{BB962C8B-B14F-4D97-AF65-F5344CB8AC3E}">
        <p14:creationId xmlns:p14="http://schemas.microsoft.com/office/powerpoint/2010/main" val="261730348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0EB8FF-0620-434E-8F12-3704ADCAD228}" type="slidenum">
              <a:rPr lang="ar-SA"/>
              <a:pPr>
                <a:defRPr/>
              </a:pPr>
              <a:t>‹#›</a:t>
            </a:fld>
            <a:endParaRPr lang="en-US"/>
          </a:p>
        </p:txBody>
      </p:sp>
    </p:spTree>
    <p:extLst>
      <p:ext uri="{BB962C8B-B14F-4D97-AF65-F5344CB8AC3E}">
        <p14:creationId xmlns:p14="http://schemas.microsoft.com/office/powerpoint/2010/main" val="331336720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69C843-F77C-4EFF-B04A-2B9FADE614C1}" type="slidenum">
              <a:rPr lang="ar-SA"/>
              <a:pPr>
                <a:defRPr/>
              </a:pPr>
              <a:t>‹#›</a:t>
            </a:fld>
            <a:endParaRPr lang="en-US"/>
          </a:p>
        </p:txBody>
      </p:sp>
    </p:spTree>
    <p:extLst>
      <p:ext uri="{BB962C8B-B14F-4D97-AF65-F5344CB8AC3E}">
        <p14:creationId xmlns:p14="http://schemas.microsoft.com/office/powerpoint/2010/main" val="267651590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7EADE11B-F89A-48B1-8B67-BFC33A602309}"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uas.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463550" y="2286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lang="en-US"/>
          </a:p>
        </p:txBody>
      </p:sp>
      <p:sp>
        <p:nvSpPr>
          <p:cNvPr id="2051" name="Rectangle 8"/>
          <p:cNvSpPr>
            <a:spLocks noChangeArrowheads="1"/>
          </p:cNvSpPr>
          <p:nvPr/>
        </p:nvSpPr>
        <p:spPr bwMode="auto">
          <a:xfrm>
            <a:off x="1295400" y="5486400"/>
            <a:ext cx="655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i="1">
                <a:solidFill>
                  <a:srgbClr val="FFFF00"/>
                </a:solidFill>
              </a:rPr>
              <a:t>(Arabic text along with English Translation and Transliteration)</a:t>
            </a:r>
          </a:p>
        </p:txBody>
      </p:sp>
      <p:sp>
        <p:nvSpPr>
          <p:cNvPr id="8" name="Rectangle 3"/>
          <p:cNvSpPr>
            <a:spLocks noChangeArrowheads="1"/>
          </p:cNvSpPr>
          <p:nvPr/>
        </p:nvSpPr>
        <p:spPr bwMode="auto">
          <a:xfrm>
            <a:off x="228600" y="938213"/>
            <a:ext cx="8686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6000" b="1" dirty="0">
                <a:solidFill>
                  <a:srgbClr val="FFFF00"/>
                </a:solidFill>
                <a:latin typeface="Trebuchet MS" pitchFamily="34" charset="0"/>
              </a:rPr>
              <a:t>Ramadan daily </a:t>
            </a:r>
            <a:r>
              <a:rPr lang="en-US" sz="6000" b="1" dirty="0" err="1" smtClean="0">
                <a:solidFill>
                  <a:srgbClr val="FFFF00"/>
                </a:solidFill>
                <a:latin typeface="Trebuchet MS" pitchFamily="34" charset="0"/>
              </a:rPr>
              <a:t>Dua’a</a:t>
            </a:r>
            <a:endParaRPr lang="en-US" sz="4800" b="1" dirty="0">
              <a:solidFill>
                <a:srgbClr val="FFFF00"/>
              </a:solidFill>
              <a:latin typeface="Trebuchet MS" pitchFamily="34" charset="0"/>
            </a:endParaRPr>
          </a:p>
        </p:txBody>
      </p:sp>
      <p:sp>
        <p:nvSpPr>
          <p:cNvPr id="9" name="Rectangle 1"/>
          <p:cNvSpPr>
            <a:spLocks noChangeArrowheads="1"/>
          </p:cNvSpPr>
          <p:nvPr/>
        </p:nvSpPr>
        <p:spPr bwMode="auto">
          <a:xfrm>
            <a:off x="711767" y="1828800"/>
            <a:ext cx="789030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ar-SA" sz="8000" dirty="0">
                <a:solidFill>
                  <a:srgbClr val="FFFF00"/>
                </a:solidFill>
                <a:latin typeface="Arabic Typesetting" panose="03020402040406030203" pitchFamily="66" charset="-78"/>
                <a:ea typeface="Arial Unicode MS" pitchFamily="34" charset="-128"/>
                <a:cs typeface="Arabic Typesetting" panose="03020402040406030203" pitchFamily="66" charset="-78"/>
              </a:rPr>
              <a:t>اللّهُمَّ أَدْخِلْ عَلَى أَهْلِ الْقُبُورِ السُّرُورَ</a:t>
            </a:r>
            <a:endParaRPr lang="en-US" sz="8000" dirty="0">
              <a:solidFill>
                <a:srgbClr val="FFFF00"/>
              </a:solidFill>
              <a:latin typeface="Arabic Typesetting" panose="03020402040406030203" pitchFamily="66" charset="-78"/>
              <a:ea typeface="Arial Unicode MS" pitchFamily="34" charset="-128"/>
              <a:cs typeface="Arabic Typesetting" panose="03020402040406030203" pitchFamily="66" charset="-78"/>
            </a:endParaRPr>
          </a:p>
        </p:txBody>
      </p:sp>
      <p:sp>
        <p:nvSpPr>
          <p:cNvPr id="10" name="Rectangle 1"/>
          <p:cNvSpPr>
            <a:spLocks noChangeArrowheads="1"/>
          </p:cNvSpPr>
          <p:nvPr/>
        </p:nvSpPr>
        <p:spPr bwMode="auto">
          <a:xfrm>
            <a:off x="1066800" y="4038600"/>
            <a:ext cx="70104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b="1" dirty="0">
                <a:solidFill>
                  <a:srgbClr val="FFFF00"/>
                </a:solidFill>
              </a:rPr>
              <a:t>In </a:t>
            </a:r>
            <a:r>
              <a:rPr lang="en-US" b="1" i="1" dirty="0">
                <a:solidFill>
                  <a:srgbClr val="FFFF00"/>
                </a:solidFill>
              </a:rPr>
              <a:t>‘al-</a:t>
            </a:r>
            <a:r>
              <a:rPr lang="en-US" b="1" i="1" dirty="0" err="1">
                <a:solidFill>
                  <a:srgbClr val="FFFF00"/>
                </a:solidFill>
              </a:rPr>
              <a:t>Misbah</a:t>
            </a:r>
            <a:r>
              <a:rPr lang="en-US" b="1" i="1" dirty="0">
                <a:solidFill>
                  <a:srgbClr val="FFFF00"/>
                </a:solidFill>
              </a:rPr>
              <a:t>’</a:t>
            </a:r>
            <a:r>
              <a:rPr lang="en-US" b="1" dirty="0">
                <a:solidFill>
                  <a:srgbClr val="FFFF00"/>
                </a:solidFill>
              </a:rPr>
              <a:t> and in </a:t>
            </a:r>
            <a:r>
              <a:rPr lang="en-US" b="1" i="1" dirty="0">
                <a:solidFill>
                  <a:srgbClr val="FFFF00"/>
                </a:solidFill>
              </a:rPr>
              <a:t>‘al-</a:t>
            </a:r>
            <a:r>
              <a:rPr lang="en-US" b="1" i="1" dirty="0" err="1">
                <a:solidFill>
                  <a:srgbClr val="FFFF00"/>
                </a:solidFill>
              </a:rPr>
              <a:t>Balad</a:t>
            </a:r>
            <a:r>
              <a:rPr lang="en-US" b="1" i="1" dirty="0">
                <a:solidFill>
                  <a:srgbClr val="FFFF00"/>
                </a:solidFill>
              </a:rPr>
              <a:t> al-Amin’</a:t>
            </a:r>
            <a:r>
              <a:rPr lang="en-US" b="1" dirty="0">
                <a:solidFill>
                  <a:srgbClr val="FFFF00"/>
                </a:solidFill>
              </a:rPr>
              <a:t>, </a:t>
            </a:r>
            <a:r>
              <a:rPr lang="en-US" b="1" dirty="0" err="1">
                <a:solidFill>
                  <a:srgbClr val="FFFF00"/>
                </a:solidFill>
              </a:rPr>
              <a:t>Shaykh</a:t>
            </a:r>
            <a:r>
              <a:rPr lang="en-US" b="1" dirty="0">
                <a:solidFill>
                  <a:srgbClr val="FFFF00"/>
                </a:solidFill>
              </a:rPr>
              <a:t> al-</a:t>
            </a:r>
            <a:r>
              <a:rPr lang="en-US" b="1" dirty="0" err="1">
                <a:solidFill>
                  <a:srgbClr val="FFFF00"/>
                </a:solidFill>
              </a:rPr>
              <a:t>Kaf`amiy</a:t>
            </a:r>
            <a:r>
              <a:rPr lang="en-US" b="1" dirty="0">
                <a:solidFill>
                  <a:srgbClr val="FFFF00"/>
                </a:solidFill>
              </a:rPr>
              <a:t>, as well as </a:t>
            </a:r>
            <a:r>
              <a:rPr lang="en-US" b="1" dirty="0" err="1">
                <a:solidFill>
                  <a:srgbClr val="FFFF00"/>
                </a:solidFill>
              </a:rPr>
              <a:t>Shaykh</a:t>
            </a:r>
            <a:r>
              <a:rPr lang="en-US" b="1" dirty="0">
                <a:solidFill>
                  <a:srgbClr val="FFFF00"/>
                </a:solidFill>
              </a:rPr>
              <a:t> al-</a:t>
            </a:r>
            <a:r>
              <a:rPr lang="en-US" b="1" dirty="0" err="1">
                <a:solidFill>
                  <a:srgbClr val="FFFF00"/>
                </a:solidFill>
              </a:rPr>
              <a:t>Shahid</a:t>
            </a:r>
            <a:r>
              <a:rPr lang="en-US" b="1" dirty="0">
                <a:solidFill>
                  <a:srgbClr val="FFFF00"/>
                </a:solidFill>
              </a:rPr>
              <a:t> in ‘</a:t>
            </a:r>
            <a:r>
              <a:rPr lang="en-US" b="1" i="1" dirty="0">
                <a:solidFill>
                  <a:srgbClr val="FFFF00"/>
                </a:solidFill>
              </a:rPr>
              <a:t>al-</a:t>
            </a:r>
            <a:r>
              <a:rPr lang="en-US" b="1" i="1" dirty="0" err="1">
                <a:solidFill>
                  <a:srgbClr val="FFFF00"/>
                </a:solidFill>
              </a:rPr>
              <a:t>Majmu`ah</a:t>
            </a:r>
            <a:r>
              <a:rPr lang="en-US" b="1" dirty="0">
                <a:solidFill>
                  <a:srgbClr val="FFFF00"/>
                </a:solidFill>
              </a:rPr>
              <a:t>’, have narrated that the Holy Prophet (s) said that one who says the following supplication after each obligatory prayer in Ramadan will have all his sins forgiven up to the Resurrection Day.</a:t>
            </a:r>
          </a:p>
        </p:txBody>
      </p:sp>
      <p:sp>
        <p:nvSpPr>
          <p:cNvPr id="2" name="Rectangle 1"/>
          <p:cNvSpPr/>
          <p:nvPr/>
        </p:nvSpPr>
        <p:spPr>
          <a:xfrm>
            <a:off x="618131" y="2971800"/>
            <a:ext cx="8068669" cy="1200329"/>
          </a:xfrm>
          <a:prstGeom prst="rect">
            <a:avLst/>
          </a:prstGeom>
        </p:spPr>
        <p:txBody>
          <a:bodyPr wrap="square">
            <a:spAutoFit/>
          </a:bodyPr>
          <a:lstStyle/>
          <a:p>
            <a:pPr algn="ctr"/>
            <a:r>
              <a:rPr lang="fi-FI" sz="3600" b="1" i="1" dirty="0">
                <a:solidFill>
                  <a:srgbClr val="FFFF00"/>
                </a:solidFill>
                <a:latin typeface="Trebuchet MS" pitchFamily="34" charset="0"/>
              </a:rPr>
              <a:t>Allahumma Adkhil `ala Ahlil-Quburis-Suroor</a:t>
            </a:r>
            <a:endParaRPr lang="en-GB" sz="4000" b="1" i="1" dirty="0">
              <a:solidFill>
                <a:srgbClr val="FFFF00"/>
              </a:solidFill>
              <a:latin typeface="Trebuchet MS" pitchFamily="34" charset="0"/>
            </a:endParaRPr>
          </a:p>
        </p:txBody>
      </p:sp>
      <p:pic>
        <p:nvPicPr>
          <p:cNvPr id="11"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5"/>
          <p:cNvSpPr>
            <a:spLocks noChangeArrowheads="1"/>
          </p:cNvSpPr>
          <p:nvPr/>
        </p:nvSpPr>
        <p:spPr bwMode="auto">
          <a:xfrm>
            <a:off x="136525" y="5857875"/>
            <a:ext cx="888841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dirty="0">
              <a:solidFill>
                <a:srgbClr val="000066"/>
              </a:solidFill>
              <a:latin typeface="Trebuchet MS" pitchFamily="34" charset="0"/>
            </a:endParaRPr>
          </a:p>
          <a:p>
            <a:pPr algn="ctr"/>
            <a:r>
              <a:rPr lang="en-US" sz="1100" b="1" dirty="0">
                <a:solidFill>
                  <a:srgbClr val="000066"/>
                </a:solidFill>
              </a:rPr>
              <a:t>For any errors / comments please write to: duas.org@gmail.com</a:t>
            </a:r>
            <a:endParaRPr lang="en-US" sz="1200" b="1" dirty="0">
              <a:solidFill>
                <a:srgbClr val="000066"/>
              </a:solidFill>
              <a:latin typeface="Trebuchet MS" pitchFamily="34" charset="0"/>
            </a:endParaRPr>
          </a:p>
          <a:p>
            <a:pPr algn="ctr"/>
            <a:r>
              <a:rPr lang="en-US" sz="1200" b="1" dirty="0">
                <a:solidFill>
                  <a:srgbClr val="000066"/>
                </a:solidFill>
                <a:latin typeface="Trebuchet MS" pitchFamily="34" charset="0"/>
              </a:rPr>
              <a:t>Kindly recite </a:t>
            </a:r>
            <a:r>
              <a:rPr lang="en-US" sz="1200" b="1" dirty="0" err="1" smtClean="0">
                <a:solidFill>
                  <a:srgbClr val="000066"/>
                </a:solidFill>
                <a:latin typeface="Trebuchet MS" pitchFamily="34" charset="0"/>
              </a:rPr>
              <a:t>Sūrat</a:t>
            </a:r>
            <a:r>
              <a:rPr lang="en-US" sz="1200" b="1" dirty="0" smtClean="0">
                <a:solidFill>
                  <a:srgbClr val="000066"/>
                </a:solidFill>
                <a:latin typeface="Trebuchet MS" pitchFamily="34" charset="0"/>
              </a:rPr>
              <a:t> al-</a:t>
            </a:r>
            <a:r>
              <a:rPr lang="en-US" sz="1200" b="1" dirty="0" err="1" smtClean="0">
                <a:solidFill>
                  <a:srgbClr val="000066"/>
                </a:solidFill>
                <a:latin typeface="Trebuchet MS" pitchFamily="34" charset="0"/>
              </a:rPr>
              <a:t>Fātiḥah</a:t>
            </a:r>
            <a:r>
              <a:rPr lang="en-US" sz="1200" b="1" dirty="0" smtClean="0">
                <a:solidFill>
                  <a:srgbClr val="000066"/>
                </a:solidFill>
                <a:latin typeface="Trebuchet MS" pitchFamily="34" charset="0"/>
              </a:rPr>
              <a:t> </a:t>
            </a:r>
            <a:r>
              <a:rPr lang="en-US" sz="1200" b="1" dirty="0">
                <a:solidFill>
                  <a:srgbClr val="000066"/>
                </a:solidFill>
                <a:latin typeface="Trebuchet MS" pitchFamily="34" charset="0"/>
              </a:rPr>
              <a:t>for </a:t>
            </a:r>
            <a:r>
              <a:rPr lang="en-US" sz="1200" b="1" dirty="0" err="1">
                <a:solidFill>
                  <a:srgbClr val="000066"/>
                </a:solidFill>
                <a:latin typeface="Trebuchet MS" pitchFamily="34" charset="0"/>
              </a:rPr>
              <a:t>Marhumeen</a:t>
            </a:r>
            <a:r>
              <a:rPr lang="en-US" sz="1200" b="1" dirty="0">
                <a:solidFill>
                  <a:srgbClr val="000066"/>
                </a:solidFill>
                <a:latin typeface="Trebuchet MS" pitchFamily="34" charset="0"/>
              </a:rPr>
              <a:t> of all those who have worked towards making this small work possible</a:t>
            </a:r>
            <a:r>
              <a:rPr lang="en-US" sz="1200" b="1" dirty="0" smtClean="0">
                <a:solidFill>
                  <a:srgbClr val="000066"/>
                </a:solidFill>
                <a:latin typeface="Trebuchet MS" pitchFamily="34" charset="0"/>
              </a:rPr>
              <a:t>.</a:t>
            </a:r>
            <a:endParaRPr lang="en-US" sz="1200" b="1" dirty="0">
              <a:solidFill>
                <a:srgbClr val="000066"/>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رُدَّ كُلَّ غَرِيبٍ،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help all the strangers to return home.</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 rudda kulla gharib</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فُكَّ كُلَّ أَسِيرٍ،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7620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release all prisoners.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 fukka kulla asir</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044575"/>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أَصْلِحْ كُلَّ فَاسِدٍ مِنْ أُمُورِ الْمُسْلِمِينَ،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rectify all the Muslims’ affairs that are wrong.</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 aslih kulla fasidin min umuril-muslimin</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اشْفِ كُلَّ مَرِيضٍ،</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heal all the ailed ones.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allahummashfi kulla marid</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سُدَّ فَقْرَنَا بِغِنَاكَ،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fill in our poverty with Your richness.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 sudda faqrana bighinak</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غَيِّرْ سُوءَ حَالِنَا بِحُسْنِ حَالِكَ،</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change our ill manners through Your excellent manners.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 ghayyir su`a halina bihusni halik</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68375"/>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اقْضِ عَنَّا الدَّيْنَ وَأَغْنِنَا مِنَ الْفَقْرِ،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help us settle our debts and save us from poverty.</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sv-SE" sz="3200" b="1" i="1" dirty="0" smtClean="0">
                <a:solidFill>
                  <a:srgbClr val="000066"/>
                </a:solidFill>
                <a:ea typeface="MS Mincho" pitchFamily="49" charset="-128"/>
              </a:rPr>
              <a:t>allahummaqdi `annad-dayna wa aghnina minal-faqr</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إنَّكَ عَلَى كُلِّ شَيْءٍ قَدِيرٌ.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verily, You have power over all things.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3200" b="1" i="1" dirty="0" smtClean="0">
                <a:solidFill>
                  <a:srgbClr val="000066"/>
                </a:solidFill>
                <a:ea typeface="MS Mincho" pitchFamily="49" charset="-128"/>
              </a:rPr>
              <a:t>innaka `ala kulli shay`in qadir</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a:ea typeface="MS Mincho" pitchFamily="49" charset="-128"/>
              </a:rPr>
              <a:t>Allāh</a:t>
            </a:r>
            <a:r>
              <a:rPr lang="en-US" sz="3600" b="1" kern="1200" dirty="0">
                <a:ea typeface="MS Mincho" pitchFamily="49" charset="-128"/>
              </a:rPr>
              <a:t> send Your blessings on </a:t>
            </a:r>
            <a:r>
              <a:rPr lang="en-US" sz="3600" b="1" kern="1200" dirty="0" smtClean="0">
                <a:ea typeface="MS Mincho" pitchFamily="49" charset="-128"/>
              </a:rPr>
              <a:t>Muhammad and </a:t>
            </a:r>
            <a:r>
              <a:rPr lang="en-US" sz="3600" b="1" kern="1200" dirty="0">
                <a:ea typeface="MS Mincho" pitchFamily="49" charset="-128"/>
              </a:rPr>
              <a:t>the family of Muhammad.</a:t>
            </a:r>
            <a:endParaRPr lang="en-US" sz="3600" b="1" kern="1200" dirty="0" smtClean="0">
              <a:ea typeface="MS Mincho" pitchFamily="49" charset="-128"/>
            </a:endParaRPr>
          </a:p>
        </p:txBody>
      </p:sp>
      <p:sp>
        <p:nvSpPr>
          <p:cNvPr id="2560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3200" b="1" i="1" dirty="0">
                <a:solidFill>
                  <a:srgbClr val="000066"/>
                </a:solidFill>
                <a:ea typeface="MS Mincho" pitchFamily="49" charset="-128"/>
              </a:rPr>
              <a:t>allahumma salli `ala muhammadin wa ali muhammadin</a:t>
            </a:r>
          </a:p>
        </p:txBody>
      </p:sp>
      <p:sp>
        <p:nvSpPr>
          <p:cNvPr id="2560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2560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0"/>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ar-SA" b="1">
                <a:solidFill>
                  <a:srgbClr val="FFFF99"/>
                </a:solidFill>
                <a:latin typeface="Trebuchet MS" pitchFamily="34" charset="0"/>
              </a:rPr>
              <a:t>دعاء لكل يوم من ايام رمضان</a:t>
            </a:r>
          </a:p>
        </p:txBody>
      </p:sp>
      <p:sp>
        <p:nvSpPr>
          <p:cNvPr id="26627"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lang="en-US"/>
          </a:p>
        </p:txBody>
      </p:sp>
      <p:sp>
        <p:nvSpPr>
          <p:cNvPr id="26628" name="Text Box 10"/>
          <p:cNvSpPr txBox="1">
            <a:spLocks noChangeArrowheads="1"/>
          </p:cNvSpPr>
          <p:nvPr/>
        </p:nvSpPr>
        <p:spPr bwMode="auto">
          <a:xfrm>
            <a:off x="304800" y="228600"/>
            <a:ext cx="42672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b="1">
                <a:solidFill>
                  <a:srgbClr val="FFFF99"/>
                </a:solidFill>
                <a:latin typeface="Trebuchet MS" pitchFamily="34" charset="0"/>
              </a:rPr>
              <a:t>Ramadan daily Dua’a</a:t>
            </a:r>
          </a:p>
        </p:txBody>
      </p:sp>
      <p:sp>
        <p:nvSpPr>
          <p:cNvPr id="26629" name="Rectangle 13"/>
          <p:cNvSpPr>
            <a:spLocks noGrp="1" noChangeArrowheads="1"/>
          </p:cNvSpPr>
          <p:nvPr>
            <p:ph type="ctrTitle"/>
          </p:nvPr>
        </p:nvSpPr>
        <p:spPr>
          <a:xfrm>
            <a:off x="685800" y="3149600"/>
            <a:ext cx="7772400" cy="1143000"/>
          </a:xfrm>
        </p:spPr>
        <p:txBody>
          <a:bodyPr/>
          <a:lstStyle/>
          <a:p>
            <a:pPr eaLnBrk="1" hangingPunct="1"/>
            <a:r>
              <a:rPr lang="en-US" sz="6000" b="1" smtClean="0">
                <a:solidFill>
                  <a:srgbClr val="FFFF00"/>
                </a:solidFill>
              </a:rPr>
              <a:t>Please recite  </a:t>
            </a:r>
            <a:br>
              <a:rPr lang="en-US" sz="6000" b="1" smtClean="0">
                <a:solidFill>
                  <a:srgbClr val="FFFF00"/>
                </a:solidFill>
              </a:rPr>
            </a:br>
            <a:r>
              <a:rPr lang="en-US" sz="6000" b="1" smtClean="0">
                <a:solidFill>
                  <a:srgbClr val="FFFF00"/>
                </a:solidFill>
              </a:rPr>
              <a:t>Sūrat al-Fātiḥah</a:t>
            </a:r>
            <a:br>
              <a:rPr lang="en-US" sz="6000" b="1" smtClean="0">
                <a:solidFill>
                  <a:srgbClr val="FFFF00"/>
                </a:solidFill>
              </a:rPr>
            </a:br>
            <a:r>
              <a:rPr lang="en-US" sz="6000" b="1" smtClean="0">
                <a:solidFill>
                  <a:srgbClr val="FFFF00"/>
                </a:solidFill>
              </a:rPr>
              <a:t>for</a:t>
            </a:r>
            <a:br>
              <a:rPr lang="en-US" sz="6000" b="1" smtClean="0">
                <a:solidFill>
                  <a:srgbClr val="FFFF00"/>
                </a:solidFill>
              </a:rPr>
            </a:br>
            <a:r>
              <a:rPr lang="en-US" sz="6000" b="1" smtClean="0">
                <a:solidFill>
                  <a:srgbClr val="FFFF00"/>
                </a:solidFill>
              </a:rPr>
              <a:t>ALL MARHUMEEN</a:t>
            </a:r>
            <a:br>
              <a:rPr lang="en-US" sz="6000" b="1" smtClean="0">
                <a:solidFill>
                  <a:srgbClr val="FFFF00"/>
                </a:solidFill>
              </a:rPr>
            </a:br>
            <a:endParaRPr lang="en-GB" sz="6000" b="1" smtClean="0">
              <a:solidFill>
                <a:srgbClr val="FFFF00"/>
              </a:solidFill>
            </a:endParaRPr>
          </a:p>
        </p:txBody>
      </p:sp>
      <p:pic>
        <p:nvPicPr>
          <p:cNvPr id="7" name="Picture 1">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5370428"/>
            <a:ext cx="1828800" cy="43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5"/>
          <p:cNvSpPr>
            <a:spLocks noChangeArrowheads="1"/>
          </p:cNvSpPr>
          <p:nvPr/>
        </p:nvSpPr>
        <p:spPr bwMode="auto">
          <a:xfrm>
            <a:off x="136525" y="5857875"/>
            <a:ext cx="888841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dirty="0">
              <a:solidFill>
                <a:srgbClr val="000066"/>
              </a:solidFill>
              <a:latin typeface="Trebuchet MS" pitchFamily="34" charset="0"/>
            </a:endParaRPr>
          </a:p>
          <a:p>
            <a:pPr algn="ctr"/>
            <a:r>
              <a:rPr lang="en-US" sz="1100" b="1" dirty="0">
                <a:solidFill>
                  <a:srgbClr val="000066"/>
                </a:solidFill>
              </a:rPr>
              <a:t>For any errors / comments please write to: duas.org@gmail.com</a:t>
            </a:r>
            <a:endParaRPr lang="en-US" sz="1200" b="1" dirty="0">
              <a:solidFill>
                <a:srgbClr val="000066"/>
              </a:solidFill>
              <a:latin typeface="Trebuchet MS" pitchFamily="34" charset="0"/>
            </a:endParaRPr>
          </a:p>
          <a:p>
            <a:pPr algn="ctr"/>
            <a:r>
              <a:rPr lang="en-US" sz="1200" b="1" dirty="0">
                <a:solidFill>
                  <a:srgbClr val="000066"/>
                </a:solidFill>
                <a:latin typeface="Trebuchet MS" pitchFamily="34" charset="0"/>
              </a:rPr>
              <a:t>Kindly recite </a:t>
            </a:r>
            <a:r>
              <a:rPr lang="en-US" sz="1200" b="1" dirty="0" err="1" smtClean="0">
                <a:solidFill>
                  <a:srgbClr val="000066"/>
                </a:solidFill>
                <a:latin typeface="Trebuchet MS" pitchFamily="34" charset="0"/>
              </a:rPr>
              <a:t>Sūrat</a:t>
            </a:r>
            <a:r>
              <a:rPr lang="en-US" sz="1200" b="1" dirty="0" smtClean="0">
                <a:solidFill>
                  <a:srgbClr val="000066"/>
                </a:solidFill>
                <a:latin typeface="Trebuchet MS" pitchFamily="34" charset="0"/>
              </a:rPr>
              <a:t> al-</a:t>
            </a:r>
            <a:r>
              <a:rPr lang="en-US" sz="1200" b="1" dirty="0" err="1" smtClean="0">
                <a:solidFill>
                  <a:srgbClr val="000066"/>
                </a:solidFill>
                <a:latin typeface="Trebuchet MS" pitchFamily="34" charset="0"/>
              </a:rPr>
              <a:t>Fātiḥah</a:t>
            </a:r>
            <a:r>
              <a:rPr lang="en-US" sz="1200" b="1" dirty="0" smtClean="0">
                <a:solidFill>
                  <a:srgbClr val="000066"/>
                </a:solidFill>
                <a:latin typeface="Trebuchet MS" pitchFamily="34" charset="0"/>
              </a:rPr>
              <a:t> </a:t>
            </a:r>
            <a:r>
              <a:rPr lang="en-US" sz="1200" b="1" dirty="0">
                <a:solidFill>
                  <a:srgbClr val="000066"/>
                </a:solidFill>
                <a:latin typeface="Trebuchet MS" pitchFamily="34" charset="0"/>
              </a:rPr>
              <a:t>for </a:t>
            </a:r>
            <a:r>
              <a:rPr lang="en-US" sz="1200" b="1" dirty="0" err="1">
                <a:solidFill>
                  <a:srgbClr val="000066"/>
                </a:solidFill>
                <a:latin typeface="Trebuchet MS" pitchFamily="34" charset="0"/>
              </a:rPr>
              <a:t>Marhumeen</a:t>
            </a:r>
            <a:r>
              <a:rPr lang="en-US" sz="1200" b="1" dirty="0">
                <a:solidFill>
                  <a:srgbClr val="000066"/>
                </a:solidFill>
                <a:latin typeface="Trebuchet MS" pitchFamily="34" charset="0"/>
              </a:rPr>
              <a:t> of all those who have worked towards making this small work possible</a:t>
            </a:r>
            <a:r>
              <a:rPr lang="en-US" sz="1200" b="1" dirty="0" smtClean="0">
                <a:solidFill>
                  <a:srgbClr val="000066"/>
                </a:solidFill>
                <a:latin typeface="Trebuchet MS" pitchFamily="34" charset="0"/>
              </a:rPr>
              <a:t>.</a:t>
            </a:r>
            <a:endParaRPr lang="en-US" sz="1200" b="1" dirty="0">
              <a:solidFill>
                <a:srgbClr val="000066"/>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extLst/>
        </p:spPr>
        <p:txBody>
          <a:bodyPr/>
          <a:lstStyle/>
          <a:p>
            <a:pPr rtl="1" eaLnBrk="1" hangingPunct="1">
              <a:lnSpc>
                <a:spcPts val="9000"/>
              </a:lnSpc>
              <a:defRPr/>
            </a:pPr>
            <a:r>
              <a:rPr lang="ar-SA" sz="90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a:ea typeface="MS Mincho" pitchFamily="49" charset="-128"/>
              </a:rPr>
              <a:t>Allāh</a:t>
            </a:r>
            <a:r>
              <a:rPr lang="en-US" sz="3600" b="1" kern="1200" dirty="0">
                <a:ea typeface="MS Mincho" pitchFamily="49" charset="-128"/>
              </a:rPr>
              <a:t> send Your blessings on </a:t>
            </a:r>
            <a:r>
              <a:rPr lang="en-US" sz="3600" b="1" kern="1200" dirty="0" smtClean="0">
                <a:ea typeface="MS Mincho" pitchFamily="49" charset="-128"/>
              </a:rPr>
              <a:t>Muhammad and </a:t>
            </a:r>
            <a:r>
              <a:rPr lang="en-US" sz="3600" b="1" kern="1200" dirty="0">
                <a:ea typeface="MS Mincho" pitchFamily="49" charset="-128"/>
              </a:rPr>
              <a:t>the family of Muhammad.</a:t>
            </a:r>
            <a:endParaRPr lang="en-US" sz="3600" b="1" kern="1200" dirty="0" smtClean="0">
              <a:ea typeface="MS Mincho" pitchFamily="49" charset="-128"/>
            </a:endParaRPr>
          </a:p>
        </p:txBody>
      </p:sp>
      <p:sp>
        <p:nvSpPr>
          <p:cNvPr id="3076"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3200" b="1" i="1" dirty="0">
                <a:solidFill>
                  <a:srgbClr val="000066"/>
                </a:solidFill>
                <a:ea typeface="MS Mincho" pitchFamily="49" charset="-128"/>
              </a:rPr>
              <a:t>allahumma salli `ala muhammadin wa ali muhammadin</a:t>
            </a:r>
          </a:p>
        </p:txBody>
      </p:sp>
      <p:sp>
        <p:nvSpPr>
          <p:cNvPr id="307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307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بِسْمِ اللَّهِ </a:t>
            </a:r>
            <a:r>
              <a:rPr lang="ar-SA" sz="9000" kern="1200" dirty="0" err="1">
                <a:latin typeface="Arabic Typesetting" panose="03020402040406030203" pitchFamily="66" charset="-78"/>
                <a:ea typeface="+mn-ea"/>
                <a:cs typeface="Arabic Typesetting" panose="03020402040406030203" pitchFamily="66" charset="-78"/>
              </a:rPr>
              <a:t>الرَّحْمَٰنِ</a:t>
            </a:r>
            <a:r>
              <a:rPr lang="ar-SA" sz="9000" kern="1200" dirty="0">
                <a:latin typeface="Arabic Typesetting" panose="03020402040406030203" pitchFamily="66" charset="-78"/>
                <a:ea typeface="+mn-ea"/>
                <a:cs typeface="Arabic Typesetting" panose="03020402040406030203" pitchFamily="66" charset="-78"/>
              </a:rPr>
              <a:t> الرَّحِيمِ</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In the Name of </a:t>
            </a:r>
            <a:r>
              <a:rPr lang="en-US" sz="3600" b="1" kern="1200" dirty="0" err="1" smtClean="0">
                <a:ea typeface="MS Mincho" pitchFamily="49" charset="-128"/>
              </a:rPr>
              <a:t>Allāh</a:t>
            </a:r>
            <a:r>
              <a:rPr lang="en-US" sz="3600" b="1" kern="1200" dirty="0" smtClean="0">
                <a:ea typeface="MS Mincho" pitchFamily="49" charset="-128"/>
              </a:rPr>
              <a:t>, </a:t>
            </a:r>
          </a:p>
          <a:p>
            <a:pPr marL="342900" indent="-342900" eaLnBrk="1" hangingPunct="1">
              <a:defRPr/>
            </a:pPr>
            <a:r>
              <a:rPr lang="en-US" sz="3600" b="1" kern="1200" dirty="0" smtClean="0">
                <a:ea typeface="MS Mincho" pitchFamily="49" charset="-128"/>
              </a:rPr>
              <a:t>the </a:t>
            </a:r>
            <a:r>
              <a:rPr lang="en-US" sz="3600" b="1" kern="1200" dirty="0">
                <a:ea typeface="MS Mincho" pitchFamily="49" charset="-128"/>
              </a:rPr>
              <a:t>All-merciful, the All-compassionate</a:t>
            </a:r>
          </a:p>
        </p:txBody>
      </p:sp>
      <p:sp>
        <p:nvSpPr>
          <p:cNvPr id="4100"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fi-FI" sz="3200" b="1" i="1">
                <a:solidFill>
                  <a:srgbClr val="000066"/>
                </a:solidFill>
                <a:ea typeface="MS Mincho" pitchFamily="49" charset="-128"/>
              </a:rPr>
              <a:t>bis-mil-lahir-rah-mnir-rahim</a:t>
            </a:r>
          </a:p>
        </p:txBody>
      </p:sp>
      <p:sp>
        <p:nvSpPr>
          <p:cNvPr id="41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410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أَدْخِلْ عَلَى أَهْلِ الْقُبُورِ السُّرُورَ،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bring in pleasure to the inhabitants of graves (i.e. the dead).</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 adkhil `ala ahlil-quburis-surror</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أَغْنِ كُلَّ فَقِيرٍ،</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a:t>
            </a:r>
            <a:r>
              <a:rPr lang="en-US" sz="3600" b="1" kern="1200" dirty="0" smtClean="0">
                <a:ea typeface="MS Mincho" pitchFamily="49" charset="-128"/>
              </a:rPr>
              <a:t>), </a:t>
            </a:r>
            <a:r>
              <a:rPr lang="en-US" sz="3600" b="1" kern="1200" dirty="0">
                <a:ea typeface="MS Mincho" pitchFamily="49" charset="-128"/>
              </a:rPr>
              <a:t>enrich every poor person</a:t>
            </a:r>
            <a:r>
              <a:rPr lang="en-US" sz="3600" b="1" kern="1200" dirty="0" smtClean="0">
                <a:ea typeface="MS Mincho" pitchFamily="49" charset="-128"/>
              </a:rPr>
              <a:t>,</a:t>
            </a:r>
            <a:endParaRPr lang="en-US" sz="3600" b="1" kern="1200" dirty="0">
              <a:ea typeface="MS Mincho" pitchFamily="49" charset="-128"/>
            </a:endParaRP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 aghni kulla faqir</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أَشْبِعْ كُلَّ جَائِعٍ،</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satisfy all hungry ones.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 ashbi’ kulla ja`i’</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اكْسُ كُلَّ عُرْيَانٍ،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provide all the naked with clothes.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allahummaksu kulla `uryan</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اقْضِ دَيْنَ كُلِّ مَدِينٍ،</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help all the debtors settle their debts.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allahummaqdi dayna kulli madin</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9144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000" kern="1200" dirty="0">
                <a:latin typeface="Arabic Typesetting" panose="03020402040406030203" pitchFamily="66" charset="-78"/>
                <a:ea typeface="+mn-ea"/>
                <a:cs typeface="Arabic Typesetting" panose="03020402040406030203" pitchFamily="66" charset="-78"/>
              </a:rPr>
              <a:t>اللّهُمَّ فَرِّجْ عَنْ كُلِّ مَكْرُوبٍ،</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0" y="2895600"/>
            <a:ext cx="91440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smtClean="0">
                <a:ea typeface="MS Mincho" pitchFamily="49" charset="-128"/>
              </a:rPr>
              <a:t>Allāh</a:t>
            </a:r>
            <a:r>
              <a:rPr lang="en-US" sz="3600" b="1" kern="1200" dirty="0" smtClean="0">
                <a:ea typeface="MS Mincho" pitchFamily="49" charset="-128"/>
              </a:rPr>
              <a:t>: </a:t>
            </a:r>
            <a:r>
              <a:rPr lang="en-US" sz="3600" b="1" kern="1200" dirty="0">
                <a:ea typeface="MS Mincho" pitchFamily="49" charset="-128"/>
              </a:rPr>
              <a:t>(please do) relieve all the aggrieved ones.</a:t>
            </a:r>
          </a:p>
        </p:txBody>
      </p:sp>
      <p:sp>
        <p:nvSpPr>
          <p:cNvPr id="5124" name="Subtitle 4"/>
          <p:cNvSpPr txBox="1">
            <a:spLocks/>
          </p:cNvSpPr>
          <p:nvPr/>
        </p:nvSpPr>
        <p:spPr bwMode="auto">
          <a:xfrm>
            <a:off x="0" y="4846638"/>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20000"/>
              </a:spcBef>
            </a:pPr>
            <a:r>
              <a:rPr lang="it-IT" sz="3200" b="1" i="1" dirty="0" smtClean="0">
                <a:solidFill>
                  <a:srgbClr val="000066"/>
                </a:solidFill>
                <a:ea typeface="MS Mincho" pitchFamily="49" charset="-128"/>
              </a:rPr>
              <a:t>allahumma farrij `an kulli makrub</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ar-SA" sz="1600" b="1">
                <a:solidFill>
                  <a:srgbClr val="FFFF99"/>
                </a:solidFill>
                <a:latin typeface="Trebuchet MS" pitchFamily="34" charset="0"/>
              </a:rPr>
              <a:t>دعاء لكل يوم من ايام رمضان</a:t>
            </a:r>
          </a:p>
        </p:txBody>
      </p:sp>
      <p:sp>
        <p:nvSpPr>
          <p:cNvPr id="512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600" b="1">
                <a:solidFill>
                  <a:srgbClr val="FFFF99"/>
                </a:solidFill>
                <a:latin typeface="Trebuchet MS" pitchFamily="34" charset="0"/>
              </a:rPr>
              <a:t>Ramadan daily Dua’a</a:t>
            </a:r>
          </a:p>
        </p:txBody>
      </p:sp>
    </p:spTree>
    <p:extLst>
      <p:ext uri="{BB962C8B-B14F-4D97-AF65-F5344CB8AC3E}">
        <p14:creationId xmlns:p14="http://schemas.microsoft.com/office/powerpoint/2010/main" val="244959460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15297</TotalTime>
  <Words>738</Words>
  <Application>Microsoft Office PowerPoint</Application>
  <PresentationFormat>On-screen Show (4:3)</PresentationFormat>
  <Paragraphs>100</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 Unicode MS</vt:lpstr>
      <vt:lpstr>MS Mincho</vt:lpstr>
      <vt:lpstr>Arabic Typesetting</vt:lpstr>
      <vt:lpstr>Arial</vt:lpstr>
      <vt:lpstr>Calibri</vt:lpstr>
      <vt:lpstr>Trebuchet MS</vt:lpstr>
      <vt:lpstr>Default Design</vt:lpstr>
      <vt:lpstr>PowerPoint Presentation</vt:lpstr>
      <vt:lpstr>اَللَّهُمَّ صَلِّ عَلَى مُحَمَّدٍ وَ آلِ مُحَمَّد</vt:lpstr>
      <vt:lpstr>بِسْمِ اللَّهِ الرَّحْمَٰنِ الرَّحِيمِ</vt:lpstr>
      <vt:lpstr>اللّهُمَّ أَدْخِلْ عَلَى أَهْلِ الْقُبُورِ السُّرُورَ،</vt:lpstr>
      <vt:lpstr>اللّهُمَّ أَغْنِ كُلَّ فَقِيرٍ،</vt:lpstr>
      <vt:lpstr>اللّهُمَّ أَشْبِعْ كُلَّ جَائِعٍ،</vt:lpstr>
      <vt:lpstr>اللّهُمَّ اكْسُ كُلَّ عُرْيَانٍ،</vt:lpstr>
      <vt:lpstr>اللّهُمَّ اقْضِ دَيْنَ كُلِّ مَدِينٍ،</vt:lpstr>
      <vt:lpstr>اللّهُمَّ فَرِّجْ عَنْ كُلِّ مَكْرُوبٍ،</vt:lpstr>
      <vt:lpstr>اللّهُمَّ رُدَّ كُلَّ غَرِيبٍ،</vt:lpstr>
      <vt:lpstr>اللّهُمَّ فُكَّ كُلَّ أَسِيرٍ،</vt:lpstr>
      <vt:lpstr>اللّهُمَّ أَصْلِحْ كُلَّ فَاسِدٍ مِنْ أُمُورِ الْمُسْلِمِينَ،</vt:lpstr>
      <vt:lpstr>اللّهُمَّ اشْفِ كُلَّ مَرِيضٍ،</vt:lpstr>
      <vt:lpstr>اللّهُمَّ سُدَّ فَقْرَنَا بِغِنَاكَ،</vt:lpstr>
      <vt:lpstr>اللّهُمَّ غَيِّرْ سُوءَ حَالِنَا بِحُسْنِ حَالِكَ،</vt:lpstr>
      <vt:lpstr>اللّهُمَّ اقْضِ عَنَّا الدَّيْنَ وَأَغْنِنَا مِنَ الْفَقْرِ،</vt:lpstr>
      <vt:lpstr>إنَّكَ عَلَى كُلِّ شَيْءٍ قَدِيرٌ.</vt:lpstr>
      <vt:lpstr>اَللَّهُمَّ صَلِّ عَلَى مُحَمَّدٍ وَ 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Rehan Ali Lotlikar</cp:lastModifiedBy>
  <cp:revision>309</cp:revision>
  <cp:lastPrinted>1601-01-01T00:00:00Z</cp:lastPrinted>
  <dcterms:created xsi:type="dcterms:W3CDTF">1601-01-01T00:00:00Z</dcterms:created>
  <dcterms:modified xsi:type="dcterms:W3CDTF">2020-04-23T09:12:28Z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