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354" r:id="rId2"/>
    <p:sldId id="1074" r:id="rId3"/>
    <p:sldId id="1129" r:id="rId4"/>
    <p:sldId id="766" r:id="rId5"/>
    <p:sldId id="1130" r:id="rId6"/>
    <p:sldId id="1131" r:id="rId7"/>
    <p:sldId id="1132" r:id="rId8"/>
    <p:sldId id="1133" r:id="rId9"/>
    <p:sldId id="1134" r:id="rId10"/>
    <p:sldId id="1104" r:id="rId11"/>
    <p:sldId id="353" r:id="rId1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3" d="100"/>
          <a:sy n="83" d="100"/>
        </p:scale>
        <p:origin x="658"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23/05/2020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القدر </a:t>
            </a: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Qadr</a:t>
            </a:r>
            <a:r>
              <a:rPr lang="en-GB" altLang="en-US" sz="7200" dirty="0" smtClean="0">
                <a:solidFill>
                  <a:srgbClr val="FFFF00"/>
                </a:solidFill>
                <a:latin typeface="Trebuchet MS" panose="020B0603020202020204" pitchFamily="34" charset="0"/>
                <a:cs typeface="Traditional Arabic" panose="02020603050405020304" pitchFamily="18" charset="-78"/>
              </a:rPr>
              <a:t>  </a:t>
            </a: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the ordainment)</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97</a:t>
            </a: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a:solidFill>
                  <a:srgbClr val="FFFF00"/>
                </a:solidFill>
                <a:latin typeface="Trebuchet MS" panose="020B0603020202020204" pitchFamily="34" charset="0"/>
                <a:cs typeface="Traditional Arabic" panose="02020603050405020304" pitchFamily="18" charset="-78"/>
              </a:rPr>
              <a:t>5</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Qadr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98983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01876"/>
            <a:ext cx="12192000" cy="6647974"/>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97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Qadr</a:t>
            </a:r>
            <a:endParaRPr lang="en-US" altLang="en-US" sz="2800" dirty="0" smtClean="0">
              <a:solidFill>
                <a:srgbClr val="FFFF00"/>
              </a:solidFill>
            </a:endParaRPr>
          </a:p>
          <a:p>
            <a:pPr algn="ctr">
              <a:spcBef>
                <a:spcPct val="0"/>
              </a:spcBef>
              <a:buFontTx/>
              <a:buNone/>
            </a:pPr>
            <a:endParaRPr lang="en-US" altLang="en-US" sz="1200" dirty="0" smtClean="0">
              <a:solidFill>
                <a:srgbClr val="FFFF00"/>
              </a:solidFill>
            </a:endParaRPr>
          </a:p>
          <a:p>
            <a:pPr algn="ctr">
              <a:spcBef>
                <a:spcPct val="0"/>
              </a:spcBef>
              <a:buFontTx/>
              <a:buNone/>
            </a:pPr>
            <a:r>
              <a:rPr lang="en-US" altLang="en-US" sz="2100" dirty="0">
                <a:solidFill>
                  <a:srgbClr val="FFFF00"/>
                </a:solidFill>
              </a:rPr>
              <a:t>The surah that mentions the moment in which God first revealed the Quran, calling it The Ordainment. It is named after the phrase “the night of ordainment” (</a:t>
            </a:r>
            <a:r>
              <a:rPr lang="en-US" altLang="en-US" sz="2100" dirty="0" err="1">
                <a:solidFill>
                  <a:srgbClr val="FFFF00"/>
                </a:solidFill>
              </a:rPr>
              <a:t>laylay</a:t>
            </a:r>
            <a:r>
              <a:rPr lang="en-US" altLang="en-US" sz="2100" dirty="0">
                <a:solidFill>
                  <a:srgbClr val="FFFF00"/>
                </a:solidFill>
              </a:rPr>
              <a:t> al-</a:t>
            </a:r>
            <a:r>
              <a:rPr lang="en-US" altLang="en-US" sz="2100" dirty="0" err="1">
                <a:solidFill>
                  <a:srgbClr val="FFFF00"/>
                </a:solidFill>
              </a:rPr>
              <a:t>qadr</a:t>
            </a:r>
            <a:r>
              <a:rPr lang="en-US" altLang="en-US" sz="2100" dirty="0">
                <a:solidFill>
                  <a:srgbClr val="FFFF00"/>
                </a:solidFill>
              </a:rPr>
              <a:t>), mentioned in . The surah celebrates the night when the first revelation of the Quran was sent down</a:t>
            </a:r>
            <a:r>
              <a:rPr lang="en-US" altLang="en-US" sz="2100" dirty="0" smtClean="0">
                <a:solidFill>
                  <a:srgbClr val="FFFF00"/>
                </a:solidFill>
              </a:rPr>
              <a:t>.</a:t>
            </a:r>
            <a:endParaRPr lang="en-US" altLang="en-US" sz="2100" dirty="0">
              <a:solidFill>
                <a:srgbClr val="FFFF00"/>
              </a:solidFill>
            </a:endParaRPr>
          </a:p>
          <a:p>
            <a:pPr algn="ctr">
              <a:spcBef>
                <a:spcPct val="0"/>
              </a:spcBef>
              <a:buFontTx/>
              <a:buNone/>
            </a:pPr>
            <a:r>
              <a:rPr lang="en-US" altLang="en-US" sz="2100" dirty="0" smtClean="0">
                <a:solidFill>
                  <a:srgbClr val="FFFF00"/>
                </a:solidFill>
              </a:rPr>
              <a:t>The </a:t>
            </a:r>
            <a:r>
              <a:rPr lang="en-US" altLang="en-US" sz="2100" dirty="0">
                <a:solidFill>
                  <a:srgbClr val="FFFF00"/>
                </a:solidFill>
              </a:rPr>
              <a:t>surah is also known as: Determination, </a:t>
            </a:r>
            <a:r>
              <a:rPr lang="en-US" altLang="en-US" sz="2100" dirty="0" err="1">
                <a:solidFill>
                  <a:srgbClr val="FFFF00"/>
                </a:solidFill>
              </a:rPr>
              <a:t>Honour</a:t>
            </a:r>
            <a:r>
              <a:rPr lang="en-US" altLang="en-US" sz="2100" dirty="0">
                <a:solidFill>
                  <a:srgbClr val="FFFF00"/>
                </a:solidFill>
              </a:rPr>
              <a:t>, Power, The Glory, The Night of Empowering Decree, The Night of Glory, The Night of Power</a:t>
            </a:r>
            <a:r>
              <a:rPr lang="en-US" altLang="en-US" sz="2100" dirty="0" smtClean="0">
                <a:solidFill>
                  <a:srgbClr val="FFFF00"/>
                </a:solidFill>
              </a:rPr>
              <a:t>.</a:t>
            </a:r>
          </a:p>
          <a:p>
            <a:pPr algn="ctr">
              <a:spcBef>
                <a:spcPct val="0"/>
              </a:spcBef>
              <a:buFontTx/>
              <a:buNone/>
            </a:pPr>
            <a:r>
              <a:rPr lang="en-US" altLang="en-US" sz="2100" dirty="0" smtClean="0">
                <a:solidFill>
                  <a:srgbClr val="FFFF00"/>
                </a:solidFill>
              </a:rPr>
              <a:t>This </a:t>
            </a:r>
            <a:r>
              <a:rPr lang="en-US" altLang="en-US" sz="2100" dirty="0">
                <a:solidFill>
                  <a:srgbClr val="FFFF00"/>
                </a:solidFill>
              </a:rPr>
              <a:t>is a ‘</a:t>
            </a:r>
            <a:r>
              <a:rPr lang="en-US" altLang="en-US" sz="2100" dirty="0" err="1">
                <a:solidFill>
                  <a:srgbClr val="FFFF00"/>
                </a:solidFill>
              </a:rPr>
              <a:t>makki</a:t>
            </a:r>
            <a:r>
              <a:rPr lang="en-US" altLang="en-US" sz="2100" dirty="0">
                <a:solidFill>
                  <a:srgbClr val="FFFF00"/>
                </a:solidFill>
              </a:rPr>
              <a:t>’ </a:t>
            </a:r>
            <a:r>
              <a:rPr lang="en-US" altLang="en-US" sz="2100" dirty="0" smtClean="0">
                <a:solidFill>
                  <a:srgbClr val="FFFF00"/>
                </a:solidFill>
              </a:rPr>
              <a:t>surah. </a:t>
            </a:r>
            <a:r>
              <a:rPr lang="en-US" altLang="en-US" sz="2100" dirty="0">
                <a:solidFill>
                  <a:srgbClr val="FFFF00"/>
                </a:solidFill>
              </a:rPr>
              <a:t>Imam Mohammad al-</a:t>
            </a:r>
            <a:r>
              <a:rPr lang="en-US" altLang="en-US" sz="2100" dirty="0" err="1">
                <a:solidFill>
                  <a:srgbClr val="FFFF00"/>
                </a:solidFill>
              </a:rPr>
              <a:t>Baqir</a:t>
            </a:r>
            <a:r>
              <a:rPr lang="en-US" altLang="en-US" sz="2100" dirty="0">
                <a:solidFill>
                  <a:srgbClr val="FFFF00"/>
                </a:solidFill>
              </a:rPr>
              <a:t> </a:t>
            </a:r>
            <a:r>
              <a:rPr lang="en-US" altLang="en-US" sz="2100" dirty="0" smtClean="0">
                <a:solidFill>
                  <a:srgbClr val="FFFF00"/>
                </a:solidFill>
              </a:rPr>
              <a:t>(A) </a:t>
            </a:r>
            <a:r>
              <a:rPr lang="en-US" altLang="en-US" sz="2100" dirty="0">
                <a:solidFill>
                  <a:srgbClr val="FFFF00"/>
                </a:solidFill>
              </a:rPr>
              <a:t>has said that whoever recites this surah with a loud voice, it is as if he has lifted his sword to fight in the way of Allah (s.w.t.) and whoever recites it slowly in his mind, it is as if he has been sacrificed in the way of Allah and has died a </a:t>
            </a:r>
            <a:r>
              <a:rPr lang="en-US" altLang="en-US" sz="2100" dirty="0" smtClean="0">
                <a:solidFill>
                  <a:srgbClr val="FFFF00"/>
                </a:solidFill>
              </a:rPr>
              <a:t>martyr. If </a:t>
            </a:r>
            <a:r>
              <a:rPr lang="en-US" altLang="en-US" sz="2100" dirty="0">
                <a:solidFill>
                  <a:srgbClr val="FFFF00"/>
                </a:solidFill>
              </a:rPr>
              <a:t>a person recites this surah ten times, one thousand sins of his are forgiven. If recited in compulsory prayers, all previous sins are forgiven. It is narrated from the Holy Prophet </a:t>
            </a:r>
            <a:r>
              <a:rPr lang="en-US" altLang="en-US" sz="2100" dirty="0" smtClean="0">
                <a:solidFill>
                  <a:srgbClr val="FFFF00"/>
                </a:solidFill>
              </a:rPr>
              <a:t>(S) </a:t>
            </a:r>
            <a:r>
              <a:rPr lang="en-US" altLang="en-US" sz="2100" dirty="0">
                <a:solidFill>
                  <a:srgbClr val="FFFF00"/>
                </a:solidFill>
              </a:rPr>
              <a:t>that reciting this surah once carries the reward of fasting for the whole month of Ramadhan. Constant recitation of this surah, increases sustenance. </a:t>
            </a:r>
            <a:r>
              <a:rPr lang="en-US" altLang="en-US" sz="2100" dirty="0" smtClean="0">
                <a:solidFill>
                  <a:srgbClr val="FFFF00"/>
                </a:solidFill>
              </a:rPr>
              <a:t> If </a:t>
            </a:r>
            <a:r>
              <a:rPr lang="en-US" altLang="en-US" sz="2100" dirty="0">
                <a:solidFill>
                  <a:srgbClr val="FFFF00"/>
                </a:solidFill>
              </a:rPr>
              <a:t>surah </a:t>
            </a:r>
            <a:r>
              <a:rPr lang="en-US" altLang="en-US" sz="2100" dirty="0" err="1">
                <a:solidFill>
                  <a:srgbClr val="FFFF00"/>
                </a:solidFill>
              </a:rPr>
              <a:t>Qadr</a:t>
            </a:r>
            <a:r>
              <a:rPr lang="en-US" altLang="en-US" sz="2100" dirty="0">
                <a:solidFill>
                  <a:srgbClr val="FFFF00"/>
                </a:solidFill>
              </a:rPr>
              <a:t> is recited 11 times before sleeping, the reciter remains safe the whole night. Recitation in front of an enemy keeps one safe from his evil designs. For the paying back of loans, one should seek forgiveness and should recite surah </a:t>
            </a:r>
            <a:r>
              <a:rPr lang="en-US" altLang="en-US" sz="2100" dirty="0" err="1">
                <a:solidFill>
                  <a:srgbClr val="FFFF00"/>
                </a:solidFill>
              </a:rPr>
              <a:t>Qadr</a:t>
            </a:r>
            <a:r>
              <a:rPr lang="en-US" altLang="en-US" sz="2100" dirty="0">
                <a:solidFill>
                  <a:srgbClr val="FFFF00"/>
                </a:solidFill>
              </a:rPr>
              <a:t> as many times as possible. </a:t>
            </a:r>
            <a:r>
              <a:rPr lang="en-US" altLang="en-US" sz="2100" dirty="0" smtClean="0">
                <a:solidFill>
                  <a:srgbClr val="FFFF00"/>
                </a:solidFill>
              </a:rPr>
              <a:t>Imam </a:t>
            </a:r>
            <a:r>
              <a:rPr lang="en-US" altLang="en-US" sz="2100" dirty="0" err="1">
                <a:solidFill>
                  <a:srgbClr val="FFFF00"/>
                </a:solidFill>
              </a:rPr>
              <a:t>Ja’far</a:t>
            </a:r>
            <a:r>
              <a:rPr lang="en-US" altLang="en-US" sz="2100" dirty="0">
                <a:solidFill>
                  <a:srgbClr val="FFFF00"/>
                </a:solidFill>
              </a:rPr>
              <a:t> as-</a:t>
            </a:r>
            <a:r>
              <a:rPr lang="en-US" altLang="en-US" sz="2100" dirty="0" err="1">
                <a:solidFill>
                  <a:srgbClr val="FFFF00"/>
                </a:solidFill>
              </a:rPr>
              <a:t>Sadiq</a:t>
            </a:r>
            <a:r>
              <a:rPr lang="en-US" altLang="en-US" sz="2100" dirty="0">
                <a:solidFill>
                  <a:srgbClr val="FFFF00"/>
                </a:solidFill>
              </a:rPr>
              <a:t> </a:t>
            </a:r>
            <a:r>
              <a:rPr lang="en-US" altLang="en-US" sz="2100" dirty="0" smtClean="0">
                <a:solidFill>
                  <a:srgbClr val="FFFF00"/>
                </a:solidFill>
              </a:rPr>
              <a:t>(A) </a:t>
            </a:r>
            <a:r>
              <a:rPr lang="en-US" altLang="en-US" sz="2100" dirty="0">
                <a:solidFill>
                  <a:srgbClr val="FFFF00"/>
                </a:solidFill>
              </a:rPr>
              <a:t>said that for pious children, one should keep his right hand on his wife and recite this surah 7 times before going into her. If recited seven times on the grave of a believer, his sins will be forgiven</a:t>
            </a:r>
            <a:r>
              <a:rPr lang="en-US" altLang="en-US" sz="2100" dirty="0" smtClean="0">
                <a:solidFill>
                  <a:srgbClr val="FFFF00"/>
                </a:solidFill>
              </a:rPr>
              <a:t>.</a:t>
            </a:r>
            <a:endParaRPr lang="en-US" altLang="en-US" sz="21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Qadr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173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Qadr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88694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Qadr</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بِسْمِ اللهِ الرَّحْمنِ الرَّحِيمِ</a:t>
            </a:r>
            <a:endParaRPr lang="en-US" altLang="en-US" sz="88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إِنَّآ أَنزَلْنَـٰهُ فِى لَيْلَةِ ٱلْقَدْرِ ﴿١﴾</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We sent </a:t>
            </a:r>
            <a:r>
              <a:rPr lang="en-US" altLang="en-US" sz="3200" dirty="0" smtClean="0">
                <a:latin typeface="Calibri" panose="020F0502020204030204" pitchFamily="34" charset="0"/>
              </a:rPr>
              <a:t>it </a:t>
            </a:r>
            <a:r>
              <a:rPr lang="en-US" altLang="en-US" sz="3200" dirty="0">
                <a:latin typeface="Calibri" panose="020F0502020204030204" pitchFamily="34" charset="0"/>
              </a:rPr>
              <a:t>down</a:t>
            </a:r>
          </a:p>
          <a:p>
            <a:pPr>
              <a:lnSpc>
                <a:spcPct val="90000"/>
              </a:lnSpc>
            </a:pPr>
            <a:r>
              <a:rPr lang="en-US" altLang="en-US" sz="3200" dirty="0">
                <a:latin typeface="Calibri" panose="020F0502020204030204" pitchFamily="34" charset="0"/>
              </a:rPr>
              <a:t>on the Night of Ordainment.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Qadr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35920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وَمَآ أَدْرَىٰكَ مَا لَيْلَةُ ٱلْقَدْرِ ﴿٢﴾</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What will show you</a:t>
            </a:r>
          </a:p>
          <a:p>
            <a:pPr>
              <a:lnSpc>
                <a:spcPct val="90000"/>
              </a:lnSpc>
            </a:pPr>
            <a:r>
              <a:rPr lang="en-US" altLang="en-US" sz="3200" dirty="0">
                <a:latin typeface="Calibri" panose="020F0502020204030204" pitchFamily="34" charset="0"/>
              </a:rPr>
              <a:t>what is the Night of Ordainment?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Qadr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98602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لَيْلَةُ ٱلْقَدْرِ خَيْرٌ مِّنْ أَلْفِ شَهْرٍ ﴿٣﴾</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Night of Ordainment</a:t>
            </a:r>
          </a:p>
          <a:p>
            <a:pPr>
              <a:lnSpc>
                <a:spcPct val="90000"/>
              </a:lnSpc>
            </a:pPr>
            <a:r>
              <a:rPr lang="en-US" altLang="en-US" sz="3200" dirty="0">
                <a:latin typeface="Calibri" panose="020F0502020204030204" pitchFamily="34" charset="0"/>
              </a:rPr>
              <a:t>is better than a thousand months.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Qadr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47674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تَنَزَّلُ ٱلْمَلَـٰٓئِكَةُ وَٱلرُّوحُ فِيهَا بِإِذْنِ رَبِّهِم مِّن كُلِّ أَمْرٍ ﴿٤﴾</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it the angels and the Spirit descend,</a:t>
            </a:r>
          </a:p>
          <a:p>
            <a:pPr>
              <a:lnSpc>
                <a:spcPct val="90000"/>
              </a:lnSpc>
            </a:pPr>
            <a:r>
              <a:rPr lang="en-US" altLang="en-US" sz="3200" dirty="0">
                <a:latin typeface="Calibri" panose="020F0502020204030204" pitchFamily="34" charset="0"/>
              </a:rPr>
              <a:t>by the leave of their </a:t>
            </a:r>
            <a:r>
              <a:rPr lang="en-US" altLang="en-US" sz="3200" dirty="0" smtClean="0">
                <a:latin typeface="Calibri" panose="020F0502020204030204" pitchFamily="34" charset="0"/>
              </a:rPr>
              <a:t>Lord, with </a:t>
            </a:r>
            <a:r>
              <a:rPr lang="en-US" altLang="en-US" sz="3200" dirty="0">
                <a:latin typeface="Calibri" panose="020F0502020204030204" pitchFamily="34" charset="0"/>
              </a:rPr>
              <a:t>every command.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Qadr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47474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سَلَـٰمٌ هِىَ حَتَّىٰ مَطْلَعِ ٱلْفَجْرِ ﴿٥﴾</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peaceful until the rising of the dawn.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Qadr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49717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11253</TotalTime>
  <Words>578</Words>
  <Application>Microsoft Office PowerPoint</Application>
  <PresentationFormat>Widescreen</PresentationFormat>
  <Paragraphs>43</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إِنَّآ أَنزَلْنَـٰهُ فِى لَيْلَةِ ٱلْقَدْرِ ﴿١﴾</vt:lpstr>
      <vt:lpstr> وَمَآ أَدْرَىٰكَ مَا لَيْلَةُ ٱلْقَدْرِ ﴿٢﴾</vt:lpstr>
      <vt:lpstr> لَيْلَةُ ٱلْقَدْرِ خَيْرٌ مِّنْ أَلْفِ شَهْرٍ ﴿٣﴾</vt:lpstr>
      <vt:lpstr> تَنَزَّلُ ٱلْمَلَـٰٓئِكَةُ وَٱلرُّوحُ فِيهَا بِإِذْنِ رَبِّهِم مِّن كُلِّ أَمْرٍ ﴿٤﴾</vt:lpstr>
      <vt:lpstr> سَلَـٰمٌ هِىَ حَتَّىٰ مَطْلَعِ ٱلْفَجْرِ ﴿٥﴾</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859</cp:revision>
  <dcterms:created xsi:type="dcterms:W3CDTF">2005-07-27T05:58:58Z</dcterms:created>
  <dcterms:modified xsi:type="dcterms:W3CDTF">2020-05-23T01:01:06Z</dcterms:modified>
</cp:coreProperties>
</file>