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49" r:id="rId25"/>
    <p:sldId id="1150" r:id="rId26"/>
    <p:sldId id="1151" r:id="rId27"/>
    <p:sldId id="1152" r:id="rId28"/>
    <p:sldId id="1153" r:id="rId29"/>
    <p:sldId id="1154" r:id="rId30"/>
    <p:sldId id="1155" r:id="rId31"/>
    <p:sldId id="1104" r:id="rId32"/>
    <p:sldId id="353" r:id="rId3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الغاشية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Ghāshiyah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enveloper)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88</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26</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لَّيْسَ لَهُمْ طَعَامٌ إِلَّا مِن ضَرِيعٍ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have no food except cactus,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3083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لَّا يُسْمِنُ وَلَا يُغْنِى مِن جُوعٍ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neither </a:t>
            </a:r>
            <a:r>
              <a:rPr lang="en-US" altLang="en-US" sz="3200" dirty="0" smtClean="0">
                <a:latin typeface="Calibri" panose="020F0502020204030204" pitchFamily="34" charset="0"/>
              </a:rPr>
              <a:t>nourishing, nor </a:t>
            </a:r>
            <a:r>
              <a:rPr lang="en-US" altLang="en-US" sz="3200" dirty="0">
                <a:latin typeface="Calibri" panose="020F0502020204030204" pitchFamily="34" charset="0"/>
              </a:rPr>
              <a:t>availing against hunger.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800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وُجُوهٌ يَوْمَئِذٍ نَّاعِمَةٌ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faces on that day will be joyous,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0229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لِّسَعْيِهَا رَاضِيَةٌ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pleased with their </a:t>
            </a:r>
            <a:r>
              <a:rPr lang="en-US" altLang="en-US" sz="3200" dirty="0" err="1">
                <a:latin typeface="Calibri" panose="020F0502020204030204" pitchFamily="34" charset="0"/>
              </a:rPr>
              <a:t>endeavour</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60180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فِى جَنَّةٍ عَالِيَةٍ ﴿١٠﴾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lofty paradise,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865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لَّا تَسْمَعُ فِيهَا لَـٰغِيَةً ﴿١١﴾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wherein they will not hear any vain talk.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29731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فِيهَا عَيْنٌ جَارِيَةٌ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it there is a flowing spring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8255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فِيهَا سُرُرٌ مَّرْفُوعَةٌ ﴿١٣﴾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it there are raised couches,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1100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وَأَكْوَابٌ مَّوْضُوعَةٌ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goblets set,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1939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وَنَمَارِقُ مَصْفُوفَةٌ ﴿١٥﴾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cushions laid out in an array,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7715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37465"/>
            <a:ext cx="12192000" cy="644791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Ghāshiyah</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with the edifying question regarding human awareness of the coming of a sure cataclysmic event it calls The Enveloper. It takes its name from “the enveloper” (al-</a:t>
            </a:r>
            <a:r>
              <a:rPr lang="en-US" altLang="en-US" sz="2200" dirty="0" err="1">
                <a:solidFill>
                  <a:srgbClr val="FFFF00"/>
                </a:solidFill>
              </a:rPr>
              <a:t>ghāshiyah</a:t>
            </a:r>
            <a:r>
              <a:rPr lang="en-US" altLang="en-US" sz="2200" dirty="0">
                <a:solidFill>
                  <a:srgbClr val="FFFF00"/>
                </a:solidFill>
              </a:rPr>
              <a:t>) mentioned in . The surah serves to warn the disbelievers, encourage the Prophet </a:t>
            </a:r>
            <a:r>
              <a:rPr lang="en-US" altLang="en-US" sz="2200" dirty="0" err="1">
                <a:solidFill>
                  <a:srgbClr val="FFFF00"/>
                </a:solidFill>
              </a:rPr>
              <a:t>Muḥammad</a:t>
            </a:r>
            <a:r>
              <a:rPr lang="en-US" altLang="en-US" sz="2200" dirty="0">
                <a:solidFill>
                  <a:srgbClr val="FFFF00"/>
                </a:solidFill>
              </a:rPr>
              <a:t> and the believers, and absolve him of responsibility for the disbelievers</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2200" dirty="0">
              <a:solidFill>
                <a:srgbClr val="FFFF00"/>
              </a:solidFill>
            </a:endParaRPr>
          </a:p>
          <a:p>
            <a:pPr algn="ctr">
              <a:spcBef>
                <a:spcPct val="0"/>
              </a:spcBef>
              <a:buFontTx/>
              <a:buNone/>
            </a:pPr>
            <a:r>
              <a:rPr lang="en-US" altLang="en-US" sz="2200" dirty="0">
                <a:solidFill>
                  <a:srgbClr val="FFFF00"/>
                </a:solidFill>
              </a:rPr>
              <a:t>The surah is also known as: The Overpowering, The </a:t>
            </a:r>
            <a:r>
              <a:rPr lang="en-US" altLang="en-US" sz="2200" dirty="0" err="1">
                <a:solidFill>
                  <a:srgbClr val="FFFF00"/>
                </a:solidFill>
              </a:rPr>
              <a:t>Overwhelmer</a:t>
            </a:r>
            <a:r>
              <a:rPr lang="en-US" altLang="en-US" sz="2200" dirty="0">
                <a:solidFill>
                  <a:srgbClr val="FFFF00"/>
                </a:solidFill>
              </a:rPr>
              <a:t>, The Overwhelming, The Overwhelming Event, The Pall, The Whelming.</a:t>
            </a:r>
            <a:endParaRPr lang="en-US" altLang="en-US" sz="2200" dirty="0" smtClean="0">
              <a:solidFill>
                <a:srgbClr val="FFFF00"/>
              </a:solidFill>
            </a:endParaRPr>
          </a:p>
          <a:p>
            <a:pPr algn="ctr">
              <a:spcBef>
                <a:spcPct val="0"/>
              </a:spcBef>
              <a:buFontTx/>
              <a:buNone/>
            </a:pPr>
            <a:endParaRPr lang="en-US" altLang="en-US" sz="2200" dirty="0" smtClean="0">
              <a:solidFill>
                <a:srgbClr val="FFFF00"/>
              </a:solidFill>
            </a:endParaRPr>
          </a:p>
          <a:p>
            <a:pPr algn="ctr">
              <a:spcBef>
                <a:spcPct val="0"/>
              </a:spcBef>
              <a:buFontTx/>
              <a:buNone/>
            </a:pPr>
            <a:r>
              <a:rPr lang="en-US" altLang="en-US" sz="2200" dirty="0">
                <a:solidFill>
                  <a:srgbClr val="FFFF00"/>
                </a:solidFill>
              </a:rPr>
              <a:t>This is a ‘</a:t>
            </a:r>
            <a:r>
              <a:rPr lang="en-US" altLang="en-US" sz="2200" dirty="0" err="1">
                <a:solidFill>
                  <a:srgbClr val="FFFF00"/>
                </a:solidFill>
              </a:rPr>
              <a:t>makki</a:t>
            </a:r>
            <a:r>
              <a:rPr lang="en-US" altLang="en-US" sz="2200" dirty="0">
                <a:solidFill>
                  <a:srgbClr val="FFFF00"/>
                </a:solidFill>
              </a:rPr>
              <a:t>’ </a:t>
            </a:r>
            <a:r>
              <a:rPr lang="en-US" altLang="en-US" sz="2200" dirty="0" smtClean="0">
                <a:solidFill>
                  <a:srgbClr val="FFFF00"/>
                </a:solidFill>
              </a:rPr>
              <a:t>surah. </a:t>
            </a:r>
            <a:r>
              <a:rPr lang="en-US" altLang="en-US" sz="2200" dirty="0">
                <a:solidFill>
                  <a:srgbClr val="FFFF00"/>
                </a:solidFill>
              </a:rPr>
              <a:t>It is narrated from the Holy Prophet </a:t>
            </a:r>
            <a:r>
              <a:rPr lang="en-US" altLang="en-US" sz="2200" dirty="0" smtClean="0">
                <a:solidFill>
                  <a:srgbClr val="FFFF00"/>
                </a:solidFill>
              </a:rPr>
              <a:t>(S) </a:t>
            </a:r>
            <a:r>
              <a:rPr lang="en-US" altLang="en-US" sz="2200" dirty="0">
                <a:solidFill>
                  <a:srgbClr val="FFFF00"/>
                </a:solidFill>
              </a:rPr>
              <a:t>that the one who recites this surah will not face difficulty in the accounting of deeds on the Day of Judgement and Allah (s.w.t.) will show Mercy to him and save him from Jahannam.</a:t>
            </a:r>
          </a:p>
          <a:p>
            <a:pPr algn="ctr">
              <a:spcBef>
                <a:spcPct val="0"/>
              </a:spcBef>
              <a:buFontTx/>
              <a:buNone/>
            </a:pPr>
            <a:r>
              <a:rPr lang="en-US" altLang="en-US" sz="2200" dirty="0">
                <a:solidFill>
                  <a:srgbClr val="FFFF00"/>
                </a:solidFill>
              </a:rPr>
              <a:t>	Reciting this surah near a baby removes fright from him and stops his crying. Imam Ali </a:t>
            </a:r>
            <a:r>
              <a:rPr lang="en-US" altLang="en-US" sz="2200" dirty="0" smtClean="0">
                <a:solidFill>
                  <a:srgbClr val="FFFF00"/>
                </a:solidFill>
              </a:rPr>
              <a:t>(A) </a:t>
            </a:r>
            <a:r>
              <a:rPr lang="en-US" altLang="en-US" sz="2200" dirty="0">
                <a:solidFill>
                  <a:srgbClr val="FFFF00"/>
                </a:solidFill>
              </a:rPr>
              <a:t>has said that if this surah is recited over a part of the body which is paining, the pain will go away and if recited over food items, it removes any bad effects of that food.</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وَزَرَابِىُّ مَبْثُوثَةٌ ﴿١٦﴾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carpets spread out.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6587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أَفَلَا يَنظُرُونَ إِلَى ٱلْإِبِلِ كَيْفَ خُلِقَتْ ﴿١٧﴾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a:t>
            </a:r>
            <a:r>
              <a:rPr lang="en-US" altLang="en-US" sz="3200" dirty="0" smtClean="0">
                <a:latin typeface="Calibri" panose="020F0502020204030204" pitchFamily="34" charset="0"/>
              </a:rPr>
              <a:t>observe </a:t>
            </a:r>
            <a:r>
              <a:rPr lang="en-US" altLang="en-US" sz="3200" dirty="0">
                <a:latin typeface="Calibri" panose="020F0502020204030204" pitchFamily="34" charset="0"/>
              </a:rPr>
              <a:t>the camel,</a:t>
            </a:r>
          </a:p>
          <a:p>
            <a:pPr>
              <a:lnSpc>
                <a:spcPct val="90000"/>
              </a:lnSpc>
            </a:pPr>
            <a:r>
              <a:rPr lang="en-US" altLang="en-US" sz="3200" dirty="0">
                <a:latin typeface="Calibri" panose="020F0502020204030204" pitchFamily="34" charset="0"/>
              </a:rPr>
              <a:t>[to see] how she has been created?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7035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وَإِلَى ٱلسَّمَآءِ كَيْفَ رُفِعَتْ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sky, how it has been raised?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318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وَإِلَى ٱلْجِبَالِ كَيْفَ نُصِبَتْ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mountains, how they have been set?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2557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وَإِلَى ٱلْأَرْضِ كَيْفَ سُطِحَتْ ﴿٢٠﴾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earth, how it has been surfaced?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5933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فَذَكِّرْ إِنَّمَآ أَنتَ مُذَكِّرٌ ﴿٢١﴾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admonish—for you are only an admonisher,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1352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لَّسْتَ عَلَيْهِم بِمُصَيْطِرٍ ﴿٢٢﴾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not a taskmaster over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0909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إِلَّا مَن تَوَلَّىٰ وَكَفَرَ ﴿٢٣﴾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him who turns back and disbelieves.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84602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فَيُعَذِّبُهُ ٱللَّـهُ ٱلْعَذَابَ ٱلْأَكْبَرَ ﴿٢٤﴾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Him Allah will punish with the greatest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4418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إِلَيْنَآ إِيَابَهُمْ ﴿٢٥﴾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to Us will be their return.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561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ثُمَّ إِنَّ عَلَيْنَا حِسَابَهُم ﴿٢٦﴾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indeed, their reckoning will lie with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8114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هَلْ أَتَىٰكَ حَدِيثُ ٱلْغَـٰشِيَةِ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you receive the account of the Enveloper?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وُجُوهٌ يَوْمَئِذٍ خَـٰشِعَةٌ ﴿٢﴾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Some faces on that day will be humbled,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2420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عَامِلَةٌ نَّاصِبَةٌ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wrought-up and weary: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590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تَصْلَىٰ نَارًا حَامِيَةً ﴿٤﴾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enter a scorching 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1839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تُسْقَىٰ مِنْ عَيْنٍ ءَانِيَةٍ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made to drink from a boiling spring.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Ghāshiyah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9330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11190</TotalTime>
  <Words>866</Words>
  <Application>Microsoft Office PowerPoint</Application>
  <PresentationFormat>Widescreen</PresentationFormat>
  <Paragraphs>106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هَلْ أَتَىٰكَ حَدِيثُ ٱلْغَـٰشِيَةِ ﴿١﴾</vt:lpstr>
      <vt:lpstr> وُجُوهٌ يَوْمَئِذٍ خَـٰشِعَةٌ ﴿٢﴾ </vt:lpstr>
      <vt:lpstr>عَامِلَةٌ نَّاصِبَةٌ ﴿٣﴾ </vt:lpstr>
      <vt:lpstr>تَصْلَىٰ نَارًا حَامِيَةً ﴿٤﴾ </vt:lpstr>
      <vt:lpstr>تُسْقَىٰ مِنْ عَيْنٍ ءَانِيَةٍ ﴿٥﴾</vt:lpstr>
      <vt:lpstr> لَّيْسَ لَهُمْ طَعَامٌ إِلَّا مِن ضَرِيعٍ ﴿٦﴾</vt:lpstr>
      <vt:lpstr> لَّا يُسْمِنُ وَلَا يُغْنِى مِن جُوعٍ ﴿٧﴾</vt:lpstr>
      <vt:lpstr> وُجُوهٌ يَوْمَئِذٍ نَّاعِمَةٌ ﴿٨﴾</vt:lpstr>
      <vt:lpstr> لِّسَعْيِهَا رَاضِيَةٌ ﴿٩﴾</vt:lpstr>
      <vt:lpstr> فِى جَنَّةٍ عَالِيَةٍ ﴿١٠﴾ </vt:lpstr>
      <vt:lpstr>لَّا تَسْمَعُ فِيهَا لَـٰغِيَةً ﴿١١﴾ </vt:lpstr>
      <vt:lpstr>فِيهَا عَيْنٌ جَارِيَةٌ ﴿١٢﴾</vt:lpstr>
      <vt:lpstr> فِيهَا سُرُرٌ مَّرْفُوعَةٌ ﴿١٣﴾</vt:lpstr>
      <vt:lpstr> وَأَكْوَابٌ مَّوْضُوعَةٌ ﴿١٤﴾</vt:lpstr>
      <vt:lpstr> وَنَمَارِقُ مَصْفُوفَةٌ ﴿١٥﴾ </vt:lpstr>
      <vt:lpstr>وَزَرَابِىُّ مَبْثُوثَةٌ ﴿١٦﴾</vt:lpstr>
      <vt:lpstr> أَفَلَا يَنظُرُونَ إِلَى ٱلْإِبِلِ كَيْفَ خُلِقَتْ ﴿١٧﴾ </vt:lpstr>
      <vt:lpstr>وَإِلَى ٱلسَّمَآءِ كَيْفَ رُفِعَتْ ﴿١٨﴾</vt:lpstr>
      <vt:lpstr> وَإِلَى ٱلْجِبَالِ كَيْفَ نُصِبَتْ ﴿١٩﴾</vt:lpstr>
      <vt:lpstr> وَإِلَى ٱلْأَرْضِ كَيْفَ سُطِحَتْ ﴿٢٠﴾ </vt:lpstr>
      <vt:lpstr>فَذَكِّرْ إِنَّمَآ أَنتَ مُذَكِّرٌ ﴿٢١﴾ </vt:lpstr>
      <vt:lpstr>لَّسْتَ عَلَيْهِم بِمُصَيْطِرٍ ﴿٢٢﴾</vt:lpstr>
      <vt:lpstr> إِلَّا مَن تَوَلَّىٰ وَكَفَرَ ﴿٢٣﴾ </vt:lpstr>
      <vt:lpstr>فَيُعَذِّبُهُ ٱللَّـهُ ٱلْعَذَابَ ٱلْأَكْبَرَ ﴿٢٤﴾ </vt:lpstr>
      <vt:lpstr>إِنَّ إِلَيْنَآ إِيَابَهُمْ ﴿٢٥﴾ </vt:lpstr>
      <vt:lpstr>ثُمَّ إِنَّ عَلَيْنَا حِسَابَهُم ﴿٢٦﴾</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829</cp:revision>
  <dcterms:created xsi:type="dcterms:W3CDTF">2005-07-27T05:58:58Z</dcterms:created>
  <dcterms:modified xsi:type="dcterms:W3CDTF">2020-05-22T23:36:53Z</dcterms:modified>
</cp:coreProperties>
</file>