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354" r:id="rId2"/>
    <p:sldId id="1074" r:id="rId3"/>
    <p:sldId id="1129" r:id="rId4"/>
    <p:sldId id="766" r:id="rId5"/>
    <p:sldId id="1075" r:id="rId6"/>
    <p:sldId id="1105" r:id="rId7"/>
    <p:sldId id="1106" r:id="rId8"/>
    <p:sldId id="1107" r:id="rId9"/>
    <p:sldId id="1108" r:id="rId10"/>
    <p:sldId id="1109" r:id="rId11"/>
    <p:sldId id="1110" r:id="rId12"/>
    <p:sldId id="1111" r:id="rId13"/>
    <p:sldId id="1112" r:id="rId14"/>
    <p:sldId id="1113" r:id="rId15"/>
    <p:sldId id="1114" r:id="rId16"/>
    <p:sldId id="1115" r:id="rId17"/>
    <p:sldId id="1116" r:id="rId18"/>
    <p:sldId id="1117" r:id="rId19"/>
    <p:sldId id="1118" r:id="rId20"/>
    <p:sldId id="1119" r:id="rId21"/>
    <p:sldId id="1120" r:id="rId22"/>
    <p:sldId id="1121" r:id="rId23"/>
    <p:sldId id="1122" r:id="rId24"/>
    <p:sldId id="1123" r:id="rId25"/>
    <p:sldId id="1124" r:id="rId26"/>
    <p:sldId id="1125" r:id="rId27"/>
    <p:sldId id="1126" r:id="rId28"/>
    <p:sldId id="1127" r:id="rId29"/>
    <p:sldId id="1128" r:id="rId30"/>
    <p:sldId id="1104" r:id="rId31"/>
    <p:sldId id="353" r:id="rId3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الإنشقاق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Inshiqāq</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splitting)</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84</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25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يَـٰٓأَيُّهَا ٱلْإِنسَـٰنُ إِنَّكَ كَادِحٌ إِلَىٰ رَبِّكَ كَدْحًا فَمُلَـٰقِيهِ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man! You </a:t>
            </a:r>
            <a:r>
              <a:rPr lang="en-US" altLang="en-US" sz="3200" dirty="0">
                <a:latin typeface="Calibri" panose="020F0502020204030204" pitchFamily="34" charset="0"/>
              </a:rPr>
              <a:t>are </a:t>
            </a:r>
            <a:r>
              <a:rPr lang="en-US" altLang="en-US" sz="3200" dirty="0" err="1">
                <a:latin typeface="Calibri" panose="020F0502020204030204" pitchFamily="34" charset="0"/>
              </a:rPr>
              <a:t>labouring</a:t>
            </a:r>
            <a:r>
              <a:rPr lang="en-US" altLang="en-US" sz="3200" dirty="0">
                <a:latin typeface="Calibri" panose="020F0502020204030204" pitchFamily="34" charset="0"/>
              </a:rPr>
              <a:t> toward your Lord laboriously,</a:t>
            </a:r>
          </a:p>
          <a:p>
            <a:pPr>
              <a:lnSpc>
                <a:spcPct val="90000"/>
              </a:lnSpc>
            </a:pPr>
            <a:r>
              <a:rPr lang="en-US" altLang="en-US" sz="3200" dirty="0">
                <a:latin typeface="Calibri" panose="020F0502020204030204" pitchFamily="34" charset="0"/>
              </a:rPr>
              <a:t>and you will encounter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695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فَأَمَّا مَنْ أُوتِىَ كِتَـٰبَهُۥ بِيَمِينِهِۦ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as for him who is given his record</a:t>
            </a:r>
          </a:p>
          <a:p>
            <a:pPr>
              <a:lnSpc>
                <a:spcPct val="90000"/>
              </a:lnSpc>
            </a:pPr>
            <a:r>
              <a:rPr lang="en-US" altLang="en-US" sz="3200" dirty="0">
                <a:latin typeface="Calibri" panose="020F0502020204030204" pitchFamily="34" charset="0"/>
              </a:rPr>
              <a:t>in his right hand,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98673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فَسَوْفَ يُحَاسَبُ حِسَابًا يَسِيرًا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shall soon receive an easy reckoning,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3096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وَيَنقَلِبُ إِلَىٰٓ أَهْلِهِۦ مَسْرُورًا ﴿٩﴾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will return to his folks joyfully.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7620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وَأَمَّا مَنْ أُوتِىَ كِتَـٰبَهُۥ وَرَآءَ ظَهْرِهِۦ ﴿١٠﴾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him who is given his record</a:t>
            </a:r>
          </a:p>
          <a:p>
            <a:pPr>
              <a:lnSpc>
                <a:spcPct val="90000"/>
              </a:lnSpc>
            </a:pPr>
            <a:r>
              <a:rPr lang="en-US" altLang="en-US" sz="3200" dirty="0">
                <a:latin typeface="Calibri" panose="020F0502020204030204" pitchFamily="34" charset="0"/>
              </a:rPr>
              <a:t>from behind his back,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620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فَسَوْفَ يَدْعُوا۟ ثُبُورًا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pray for annihilation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0658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وَيَصْلَىٰ سَعِيرًا ﴿١٢﴾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will enter the Blaze.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6836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إِنَّهُۥ كَانَ فِىٓ أَهْلِهِۦ مَسْرُورًا ﴿١٣﴾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used to be joyful among his folk,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8575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إِنَّهُۥ ظَنَّ أَن لَّن يَحُورَ ﴿١٤﴾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he thought he would never return.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07488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بَلَىٰٓ إِنَّ رَبَّهُۥ كَانَ بِهِۦ بَصِيرًا ﴿١٥﴾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Yes indeed, his Lord sees him best.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5673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8850"/>
            <a:ext cx="12192000" cy="677108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84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Inshiqāq</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that opens with a riveting description of The Splitting of the sky and the levelling of the earth as a sign of the commencement of the Day of Resurrection. It is named after the “splitting open” (</a:t>
            </a:r>
            <a:r>
              <a:rPr lang="en-US" altLang="en-US" sz="2300" dirty="0" err="1">
                <a:solidFill>
                  <a:srgbClr val="FFFF00"/>
                </a:solidFill>
              </a:rPr>
              <a:t>inshiqāq</a:t>
            </a:r>
            <a:r>
              <a:rPr lang="en-US" altLang="en-US" sz="2300" dirty="0">
                <a:solidFill>
                  <a:srgbClr val="FFFF00"/>
                </a:solidFill>
              </a:rPr>
              <a:t>) of the sky mentioned in . The surah deals with the inevitability of man’s meeting with his Lord on the Day of Judgement. The obedience of the sky and earth is contrasted with the disobedience of the disbelievers. The reaction of the believers and of the disbelievers on the Day of Judgement is described</a:t>
            </a:r>
            <a:r>
              <a:rPr lang="en-US" altLang="en-US" sz="2300" dirty="0" smtClean="0">
                <a:solidFill>
                  <a:srgbClr val="FFFF00"/>
                </a:solidFill>
              </a:rPr>
              <a:t>.</a:t>
            </a:r>
            <a:endParaRPr lang="en-US" altLang="en-US" sz="2300" dirty="0">
              <a:solidFill>
                <a:srgbClr val="FFFF00"/>
              </a:solidFill>
            </a:endParaRPr>
          </a:p>
          <a:p>
            <a:pPr algn="ctr">
              <a:spcBef>
                <a:spcPct val="0"/>
              </a:spcBef>
              <a:buFontTx/>
              <a:buNone/>
            </a:pPr>
            <a:endParaRPr lang="en-US" altLang="en-US" sz="1100" dirty="0">
              <a:solidFill>
                <a:srgbClr val="FFFF00"/>
              </a:solidFill>
            </a:endParaRPr>
          </a:p>
          <a:p>
            <a:pPr algn="ctr">
              <a:spcBef>
                <a:spcPct val="0"/>
              </a:spcBef>
              <a:buFontTx/>
              <a:buNone/>
            </a:pPr>
            <a:r>
              <a:rPr lang="en-US" altLang="en-US" sz="2300" dirty="0">
                <a:solidFill>
                  <a:srgbClr val="FFFF00"/>
                </a:solidFill>
              </a:rPr>
              <a:t>The surah is also known as: Bursting Asunder, Ripped Apart, Splitting Open, The Bursting, The Cleaving, The Rending, The Rending Asunder</a:t>
            </a:r>
            <a:r>
              <a:rPr lang="en-US" altLang="en-US" sz="2300" dirty="0" smtClean="0">
                <a:solidFill>
                  <a:srgbClr val="FFFF00"/>
                </a:solidFill>
              </a:rPr>
              <a:t>.</a:t>
            </a:r>
          </a:p>
          <a:p>
            <a:pPr algn="ctr">
              <a:spcBef>
                <a:spcPct val="0"/>
              </a:spcBef>
              <a:buFontTx/>
              <a:buNone/>
            </a:pPr>
            <a:endParaRPr lang="en-US" altLang="en-US" sz="1100" dirty="0">
              <a:solidFill>
                <a:srgbClr val="FFFF00"/>
              </a:solidFill>
            </a:endParaRPr>
          </a:p>
          <a:p>
            <a:pPr algn="ctr">
              <a:spcBef>
                <a:spcPct val="0"/>
              </a:spcBef>
              <a:buFontTx/>
              <a:buNone/>
            </a:pPr>
            <a:r>
              <a:rPr lang="en-US" altLang="en-US" sz="2300" dirty="0">
                <a:solidFill>
                  <a:srgbClr val="FFFF00"/>
                </a:solidFill>
              </a:rPr>
              <a:t>This surah </a:t>
            </a:r>
            <a:r>
              <a:rPr lang="en-US" altLang="en-US" sz="2300" dirty="0" smtClean="0">
                <a:solidFill>
                  <a:srgbClr val="FFFF00"/>
                </a:solidFill>
              </a:rPr>
              <a:t>was </a:t>
            </a:r>
            <a:r>
              <a:rPr lang="en-US" altLang="en-US" sz="2300" dirty="0">
                <a:solidFill>
                  <a:srgbClr val="FFFF00"/>
                </a:solidFill>
              </a:rPr>
              <a:t>revealed in Makkah. The Holy Prophet </a:t>
            </a:r>
            <a:r>
              <a:rPr lang="en-US" altLang="en-US" sz="2300" dirty="0" smtClean="0">
                <a:solidFill>
                  <a:srgbClr val="FFFF00"/>
                </a:solidFill>
              </a:rPr>
              <a:t>(S) </a:t>
            </a:r>
            <a:r>
              <a:rPr lang="en-US" altLang="en-US" sz="2300" dirty="0">
                <a:solidFill>
                  <a:srgbClr val="FFFF00"/>
                </a:solidFill>
              </a:rPr>
              <a:t>has said that the one who recites this surah will not get his book of deeds from his back on the Day of Reckoning. </a:t>
            </a:r>
            <a:r>
              <a:rPr lang="en-US" altLang="en-US" sz="2300" dirty="0" smtClean="0">
                <a:solidFill>
                  <a:srgbClr val="FFFF00"/>
                </a:solidFill>
              </a:rPr>
              <a:t> If </a:t>
            </a:r>
            <a:r>
              <a:rPr lang="en-US" altLang="en-US" sz="2300" dirty="0">
                <a:solidFill>
                  <a:srgbClr val="FFFF00"/>
                </a:solidFill>
              </a:rPr>
              <a:t>written and worn by a pregnant woman, the delivery of the baby becomes easy. However, it is important that after delivery, this surah should be kept away from her. If this surah is tied on any animal (</a:t>
            </a:r>
            <a:r>
              <a:rPr lang="en-US" altLang="en-US" sz="2300" dirty="0" err="1">
                <a:solidFill>
                  <a:srgbClr val="FFFF00"/>
                </a:solidFill>
              </a:rPr>
              <a:t>eg</a:t>
            </a:r>
            <a:r>
              <a:rPr lang="en-US" altLang="en-US" sz="2300" dirty="0">
                <a:solidFill>
                  <a:srgbClr val="FFFF00"/>
                </a:solidFill>
              </a:rPr>
              <a:t>. camels or horses) then it keeps them safe.</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فَلَآ أُقْسِمُ بِٱلشَّفَقِ ﴿١٦﴾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 swear by the evening glow,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1412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وَٱلَّيْلِ وَمَا وَسَقَ ﴿١٧﴾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night and what it is fraught with,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7121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وَٱلْقَمَرِ إِذَا ٱتَّسَقَ ﴿١٨﴾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moon when it blooms full: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6336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لَتَرْكَبُنَّ طَبَقًا عَن طَبَقٍ ﴿١٩﴾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will surely fare from stage to stage.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5092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فَمَا لَهُمْ لَا يُؤْمِنُونَ ﴿٢٠﴾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what is the matter with them</a:t>
            </a:r>
          </a:p>
          <a:p>
            <a:pPr>
              <a:lnSpc>
                <a:spcPct val="90000"/>
              </a:lnSpc>
            </a:pPr>
            <a:r>
              <a:rPr lang="en-US" altLang="en-US" sz="3200" dirty="0">
                <a:latin typeface="Calibri" panose="020F0502020204030204" pitchFamily="34" charset="0"/>
              </a:rPr>
              <a:t>that they will not believe?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2205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وَإِذَا قُرِئَ عَلَيْهِمُ ٱلْقُرْءَانُ لَا يَسْجُدُونَ ۩ ﴿٢١﴾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 </a:t>
            </a:r>
            <a:r>
              <a:rPr lang="en-US" altLang="en-US" sz="3200" dirty="0" err="1">
                <a:latin typeface="Calibri" panose="020F0502020204030204" pitchFamily="34" charset="0"/>
              </a:rPr>
              <a:t>Qurʾān</a:t>
            </a:r>
            <a:r>
              <a:rPr lang="en-US" altLang="en-US" sz="3200" dirty="0">
                <a:latin typeface="Calibri" panose="020F0502020204030204" pitchFamily="34" charset="0"/>
              </a:rPr>
              <a:t> is recited to them</a:t>
            </a:r>
          </a:p>
          <a:p>
            <a:pPr>
              <a:lnSpc>
                <a:spcPct val="90000"/>
              </a:lnSpc>
            </a:pPr>
            <a:r>
              <a:rPr lang="en-US" altLang="en-US" sz="3200" dirty="0">
                <a:latin typeface="Calibri" panose="020F0502020204030204" pitchFamily="34" charset="0"/>
              </a:rPr>
              <a:t>they will not prostrate?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6834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بَلِ ٱلَّذِينَ كَفَرُوا۟ يُكَذِّبُونَ ﴿٢٢﴾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 faithless deny,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9191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وَٱللَّـهُ أَعْلَمُ بِمَا يُوعُونَ ﴿٢٣﴾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Allah knows best what they keep to themselves.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0208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فَبَشِّرْهُم بِعَذَابٍ أَلِيمٍ ﴿٢٤﴾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warn them of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68178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إِلَّا ٱلَّذِينَ ءَامَنُوا۟ وَعَمِلُوا۟ ٱلصَّـٰلِحَـٰتِ لَهُمْ أَجْرٌ غَيْرُ مَمْنُونٍۭ ﴿٢٥﴾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such as are </a:t>
            </a:r>
            <a:r>
              <a:rPr lang="en-US" altLang="en-US" sz="3200" dirty="0" smtClean="0">
                <a:latin typeface="Calibri" panose="020F0502020204030204" pitchFamily="34" charset="0"/>
              </a:rPr>
              <a:t>faithful and </a:t>
            </a:r>
            <a:r>
              <a:rPr lang="en-US" altLang="en-US" sz="3200" dirty="0">
                <a:latin typeface="Calibri" panose="020F0502020204030204" pitchFamily="34" charset="0"/>
              </a:rPr>
              <a:t>do righteous deeds:</a:t>
            </a:r>
          </a:p>
          <a:p>
            <a:pPr>
              <a:lnSpc>
                <a:spcPct val="90000"/>
              </a:lnSpc>
            </a:pPr>
            <a:r>
              <a:rPr lang="en-US" altLang="en-US" sz="3200" dirty="0">
                <a:latin typeface="Calibri" panose="020F0502020204030204" pitchFamily="34" charset="0"/>
              </a:rPr>
              <a:t>there will be an everlasting reward for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5364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إِذَا ٱلسَّمَآءُ ٱنشَقَّتْ ﴿١﴾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sky is split open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وَأَذِنَتْ لِرَبِّهَا وَحُقَّتْ ﴿٢﴾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gives ear to its Lord as it should.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7650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وَإِذَا ٱلْأَرْضُ مُدَّتْ ﴿٣﴾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earth is spread out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705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وَأَلْقَتْ مَا فِيهَا وَتَخَلَّتْ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throws out what is in it, emptying itself,</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712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وَأَذِنَتْ لِرَبِّهَا وَحُقَّتْ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gives ear to its Lord as it should.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Inshiqāq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3381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11138</TotalTime>
  <Words>932</Words>
  <Application>Microsoft Office PowerPoint</Application>
  <PresentationFormat>Widescreen</PresentationFormat>
  <Paragraphs>107</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إِذَا ٱلسَّمَآءُ ٱنشَقَّتْ ﴿١﴾ </vt:lpstr>
      <vt:lpstr>وَأَذِنَتْ لِرَبِّهَا وَحُقَّتْ ﴿٢﴾ </vt:lpstr>
      <vt:lpstr>وَإِذَا ٱلْأَرْضُ مُدَّتْ ﴿٣﴾ </vt:lpstr>
      <vt:lpstr>وَأَلْقَتْ مَا فِيهَا وَتَخَلَّتْ ﴿٤﴾</vt:lpstr>
      <vt:lpstr> وَأَذِنَتْ لِرَبِّهَا وَحُقَّتْ ﴿٥﴾</vt:lpstr>
      <vt:lpstr> يَـٰٓأَيُّهَا ٱلْإِنسَـٰنُ إِنَّكَ كَادِحٌ إِلَىٰ رَبِّكَ كَدْحًا فَمُلَـٰقِيهِ ﴿٦﴾</vt:lpstr>
      <vt:lpstr> فَأَمَّا مَنْ أُوتِىَ كِتَـٰبَهُۥ بِيَمِينِهِۦ ﴿٧﴾</vt:lpstr>
      <vt:lpstr> فَسَوْفَ يُحَاسَبُ حِسَابًا يَسِيرًا ﴿٨﴾</vt:lpstr>
      <vt:lpstr> وَيَنقَلِبُ إِلَىٰٓ أَهْلِهِۦ مَسْرُورًا ﴿٩﴾</vt:lpstr>
      <vt:lpstr> وَأَمَّا مَنْ أُوتِىَ كِتَـٰبَهُۥ وَرَآءَ ظَهْرِهِۦ ﴿١٠﴾ </vt:lpstr>
      <vt:lpstr>فَسَوْفَ يَدْعُوا۟ ثُبُورًا ﴿١١﴾</vt:lpstr>
      <vt:lpstr> وَيَصْلَىٰ سَعِيرًا ﴿١٢﴾</vt:lpstr>
      <vt:lpstr> إِنَّهُۥ كَانَ فِىٓ أَهْلِهِۦ مَسْرُورًا ﴿١٣﴾ </vt:lpstr>
      <vt:lpstr>إِنَّهُۥ ظَنَّ أَن لَّن يَحُورَ ﴿١٤﴾</vt:lpstr>
      <vt:lpstr> بَلَىٰٓ إِنَّ رَبَّهُۥ كَانَ بِهِۦ بَصِيرًا ﴿١٥﴾</vt:lpstr>
      <vt:lpstr> فَلَآ أُقْسِمُ بِٱلشَّفَقِ ﴿١٦﴾ </vt:lpstr>
      <vt:lpstr>وَٱلَّيْلِ وَمَا وَسَقَ ﴿١٧﴾</vt:lpstr>
      <vt:lpstr> وَٱلْقَمَرِ إِذَا ٱتَّسَقَ ﴿١٨﴾</vt:lpstr>
      <vt:lpstr> لَتَرْكَبُنَّ طَبَقًا عَن طَبَقٍ ﴿١٩﴾</vt:lpstr>
      <vt:lpstr> فَمَا لَهُمْ لَا يُؤْمِنُونَ ﴿٢٠﴾ </vt:lpstr>
      <vt:lpstr>وَإِذَا قُرِئَ عَلَيْهِمُ ٱلْقُرْءَانُ لَا يَسْجُدُونَ ۩ ﴿٢١﴾</vt:lpstr>
      <vt:lpstr>بَلِ ٱلَّذِينَ كَفَرُوا۟ يُكَذِّبُونَ ﴿٢٢﴾</vt:lpstr>
      <vt:lpstr> وَٱللَّـهُ أَعْلَمُ بِمَا يُوعُونَ ﴿٢٣﴾</vt:lpstr>
      <vt:lpstr> فَبَشِّرْهُم بِعَذَابٍ أَلِيمٍ ﴿٢٤﴾</vt:lpstr>
      <vt:lpstr> إِلَّا ٱلَّذِينَ ءَامَنُوا۟ وَعَمِلُوا۟ ٱلصَّـٰلِحَـٰتِ لَهُمْ أَجْرٌ غَيْرُ مَمْنُونٍۭ ﴿٢٥﴾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816</cp:revision>
  <dcterms:created xsi:type="dcterms:W3CDTF">2005-07-27T05:58:58Z</dcterms:created>
  <dcterms:modified xsi:type="dcterms:W3CDTF">2020-05-22T22:32:41Z</dcterms:modified>
</cp:coreProperties>
</file>