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354" r:id="rId2"/>
    <p:sldId id="1074"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1103" r:id="rId34"/>
    <p:sldId id="1104" r:id="rId35"/>
    <p:sldId id="1105" r:id="rId36"/>
    <p:sldId id="1106" r:id="rId37"/>
    <p:sldId id="1107" r:id="rId38"/>
    <p:sldId id="1108" r:id="rId39"/>
    <p:sldId id="1109" r:id="rId40"/>
    <p:sldId id="1110" r:id="rId41"/>
    <p:sldId id="1111" r:id="rId42"/>
    <p:sldId id="1112" r:id="rId43"/>
    <p:sldId id="1113" r:id="rId44"/>
    <p:sldId id="1114" r:id="rId45"/>
    <p:sldId id="352" r:id="rId46"/>
    <p:sldId id="353" r:id="rId4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8" d="100"/>
          <a:sy n="88" d="100"/>
        </p:scale>
        <p:origin x="466"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النبإ</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Nabaʾ</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tiding)</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78</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40</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نَجْعَلِ ٱلْأَرْضَ مِهَـٰدًا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We not make the earth a resting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15935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وَٱلْجِبَالَ أَوْتَادًا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mountains stakes?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2250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وَخَلَقْنَـٰكُمْ أَزْوَٰجًا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create you in </a:t>
            </a:r>
            <a:r>
              <a:rPr lang="en-US" altLang="en-US" sz="3200">
                <a:latin typeface="Calibri" panose="020F0502020204030204" pitchFamily="34" charset="0"/>
              </a:rPr>
              <a:t>pairs</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6718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نَوْمَكُمْ سُبَاتًا ﴿٩﴾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make your sleep for rest?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708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وَجَعَلْنَا ٱلَّيْلَ لِبَاسًا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make the night a covering?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1759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وَجَعَلْنَا ٱلنَّهَارَ مَعَاشًا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make the day for livelihood?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5513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وَبَنَيْنَا فَوْقَكُمْ سَبْعًا شِدَادًا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build above you the seven mighty heavens?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7475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وَجَعَلْنَا سِرَاجًا وَهَّاجًا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make [the sun for] a radiant lamp?</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0723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وَأَنزَلْنَا مِنَ ٱلْمُعْصِرَٰتِ مَآءً ثَجَّاجًا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send down water pouring from the rain-clouds,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3564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لِّنُخْرِجَ بِهِۦ حَبًّا وَنَبَاتًا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with it We may bring forth grains and plants,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51018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3732"/>
            <a:ext cx="12192000" cy="661719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78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Nabaʾ</a:t>
            </a:r>
            <a:endParaRPr lang="en-US" altLang="en-US" sz="2800" dirty="0" smtClean="0">
              <a:solidFill>
                <a:srgbClr val="FFFF00"/>
              </a:solidFill>
            </a:endParaRP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300" dirty="0" smtClean="0">
                <a:solidFill>
                  <a:srgbClr val="FFFF00"/>
                </a:solidFill>
              </a:rPr>
              <a:t>The </a:t>
            </a:r>
            <a:r>
              <a:rPr lang="en-US" altLang="en-US" sz="2300" dirty="0">
                <a:solidFill>
                  <a:srgbClr val="FFFF00"/>
                </a:solidFill>
              </a:rPr>
              <a:t>surah that mentions The [Great] Tiding of the coming of the Day </a:t>
            </a:r>
            <a:r>
              <a:rPr lang="en-US" altLang="en-US" sz="2300" dirty="0" smtClean="0">
                <a:solidFill>
                  <a:srgbClr val="FFFF00"/>
                </a:solidFill>
              </a:rPr>
              <a:t>of </a:t>
            </a:r>
            <a:r>
              <a:rPr lang="en-US" altLang="en-US" sz="2300" dirty="0">
                <a:solidFill>
                  <a:srgbClr val="FFFF00"/>
                </a:solidFill>
              </a:rPr>
              <a:t>Judgment, the truth of which people yet dispute. It takes its name from the expression “the great tiding” (al-</a:t>
            </a:r>
            <a:r>
              <a:rPr lang="en-US" altLang="en-US" sz="2300" dirty="0" err="1">
                <a:solidFill>
                  <a:srgbClr val="FFFF00"/>
                </a:solidFill>
              </a:rPr>
              <a:t>nabaʾ</a:t>
            </a:r>
            <a:r>
              <a:rPr lang="en-US" altLang="en-US" sz="2300" dirty="0">
                <a:solidFill>
                  <a:srgbClr val="FFFF00"/>
                </a:solidFill>
              </a:rPr>
              <a:t> al-</a:t>
            </a:r>
            <a:r>
              <a:rPr lang="en-US" altLang="en-US" sz="2300" dirty="0" err="1">
                <a:solidFill>
                  <a:srgbClr val="FFFF00"/>
                </a:solidFill>
              </a:rPr>
              <a:t>ʿaẓīm</a:t>
            </a:r>
            <a:r>
              <a:rPr lang="en-US" altLang="en-US" sz="2300" dirty="0">
                <a:solidFill>
                  <a:srgbClr val="FFFF00"/>
                </a:solidFill>
              </a:rPr>
              <a:t>). The disbelievers often asked incredulously about the Resurrection. This surah gives evidence of God’s power, then explains what will happen on the Day of Resurrection, and the respective fates of believers and disbelievers</a:t>
            </a:r>
            <a:r>
              <a:rPr lang="en-US" altLang="en-US" sz="2300" dirty="0" smtClean="0">
                <a:solidFill>
                  <a:srgbClr val="FFFF00"/>
                </a:solidFill>
              </a:rPr>
              <a:t>.</a:t>
            </a:r>
            <a:endParaRPr lang="en-US" altLang="en-US" sz="2300" dirty="0">
              <a:solidFill>
                <a:srgbClr val="FFFF00"/>
              </a:solidFill>
            </a:endParaRPr>
          </a:p>
          <a:p>
            <a:pPr algn="ctr">
              <a:spcBef>
                <a:spcPct val="0"/>
              </a:spcBef>
              <a:buFontTx/>
              <a:buNone/>
            </a:pPr>
            <a:endParaRPr lang="en-US" altLang="en-US" sz="2300" dirty="0">
              <a:solidFill>
                <a:srgbClr val="FFFF00"/>
              </a:solidFill>
            </a:endParaRPr>
          </a:p>
          <a:p>
            <a:pPr algn="ctr">
              <a:spcBef>
                <a:spcPct val="0"/>
              </a:spcBef>
              <a:buFontTx/>
              <a:buNone/>
            </a:pPr>
            <a:r>
              <a:rPr lang="en-US" altLang="en-US" sz="2300" dirty="0">
                <a:solidFill>
                  <a:srgbClr val="FFFF00"/>
                </a:solidFill>
              </a:rPr>
              <a:t>The surah is also known as: The Announcement, The Great News, The Important News, The News</a:t>
            </a:r>
            <a:r>
              <a:rPr lang="en-US" altLang="en-US" sz="2300" dirty="0" smtClean="0">
                <a:solidFill>
                  <a:srgbClr val="FFFF00"/>
                </a:solidFill>
              </a:rPr>
              <a:t>.</a:t>
            </a:r>
          </a:p>
          <a:p>
            <a:pPr algn="ctr">
              <a:spcBef>
                <a:spcPct val="0"/>
              </a:spcBef>
              <a:buFontTx/>
              <a:buNone/>
            </a:pPr>
            <a:endParaRPr lang="en-US" altLang="en-US" sz="2300" dirty="0">
              <a:solidFill>
                <a:srgbClr val="FFFF00"/>
              </a:solidFill>
            </a:endParaRPr>
          </a:p>
          <a:p>
            <a:pPr algn="ctr">
              <a:spcBef>
                <a:spcPct val="0"/>
              </a:spcBef>
              <a:buFontTx/>
              <a:buNone/>
            </a:pPr>
            <a:r>
              <a:rPr lang="en-US" altLang="en-US" sz="2200" dirty="0" smtClean="0">
                <a:solidFill>
                  <a:srgbClr val="FFFF00"/>
                </a:solidFill>
              </a:rPr>
              <a:t>This is a ‘</a:t>
            </a:r>
            <a:r>
              <a:rPr lang="en-US" altLang="en-US" sz="2200" dirty="0" err="1" smtClean="0">
                <a:solidFill>
                  <a:srgbClr val="FFFF00"/>
                </a:solidFill>
              </a:rPr>
              <a:t>makki</a:t>
            </a:r>
            <a:r>
              <a:rPr lang="en-US" altLang="en-US" sz="2200" dirty="0">
                <a:solidFill>
                  <a:srgbClr val="FFFF00"/>
                </a:solidFill>
              </a:rPr>
              <a:t>’ surah.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has said that whoever recites this surah everyday will be fortunate enough to visit </a:t>
            </a:r>
            <a:r>
              <a:rPr lang="en-US" altLang="en-US" sz="2200" dirty="0" err="1">
                <a:solidFill>
                  <a:srgbClr val="FFFF00"/>
                </a:solidFill>
              </a:rPr>
              <a:t>Masjidul</a:t>
            </a:r>
            <a:r>
              <a:rPr lang="en-US" altLang="en-US" sz="2200" dirty="0">
                <a:solidFill>
                  <a:srgbClr val="FFFF00"/>
                </a:solidFill>
              </a:rPr>
              <a:t> </a:t>
            </a:r>
            <a:r>
              <a:rPr lang="en-US" altLang="en-US" sz="2200" dirty="0" err="1">
                <a:solidFill>
                  <a:srgbClr val="FFFF00"/>
                </a:solidFill>
              </a:rPr>
              <a:t>Haraam</a:t>
            </a:r>
            <a:r>
              <a:rPr lang="en-US" altLang="en-US" sz="2200" dirty="0">
                <a:solidFill>
                  <a:srgbClr val="FFFF00"/>
                </a:solidFill>
              </a:rPr>
              <a:t> in the same year. The Holy Prophet </a:t>
            </a:r>
            <a:r>
              <a:rPr lang="en-US" altLang="en-US" sz="2200" dirty="0" smtClean="0">
                <a:solidFill>
                  <a:srgbClr val="FFFF00"/>
                </a:solidFill>
              </a:rPr>
              <a:t>(S) </a:t>
            </a:r>
            <a:r>
              <a:rPr lang="en-US" altLang="en-US" sz="2200" dirty="0">
                <a:solidFill>
                  <a:srgbClr val="FFFF00"/>
                </a:solidFill>
              </a:rPr>
              <a:t>said that memorization of this surah carries great reward.</a:t>
            </a:r>
          </a:p>
          <a:p>
            <a:pPr algn="ctr">
              <a:spcBef>
                <a:spcPct val="0"/>
              </a:spcBef>
              <a:buFontTx/>
              <a:buNone/>
            </a:pPr>
            <a:r>
              <a:rPr lang="en-US" altLang="en-US" sz="2200" dirty="0">
                <a:solidFill>
                  <a:srgbClr val="FFFF00"/>
                </a:solidFill>
              </a:rPr>
              <a:t>	If this surah is recited with the intention of staying awake, then the reciter will not fall asleep and if it is recited before travelling then the journey will become easy. Drinking water in which this surah has been dissolved cures stomach problems</a:t>
            </a:r>
            <a:r>
              <a:rPr lang="en-US" altLang="en-US" sz="2200" dirty="0" smtClean="0">
                <a:solidFill>
                  <a:srgbClr val="FFFF00"/>
                </a:solidFill>
              </a:rPr>
              <a:t>.</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وَجَنَّـٰتٍ أَلْفَافًا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luxuriant gardens?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0110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يَوْمَ ٱلْفَصْلِ كَانَ مِيقَـٰتًا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Day of Judgement is the tryst,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3822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يَوْمَ يُنفَخُ فِى ٱلصُّورِ فَتَأْتُونَ أَفْوَاجًا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the Trumpet will be blown,</a:t>
            </a:r>
          </a:p>
          <a:p>
            <a:pPr>
              <a:lnSpc>
                <a:spcPct val="90000"/>
              </a:lnSpc>
            </a:pPr>
            <a:r>
              <a:rPr lang="en-US" altLang="en-US" sz="3200" dirty="0">
                <a:latin typeface="Calibri" panose="020F0502020204030204" pitchFamily="34" charset="0"/>
              </a:rPr>
              <a:t>and you will come in groups,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4112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وَفُتِحَتِ ٱلسَّمَآءُ فَكَانَتْ أَبْوَٰبًا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sky will be opened</a:t>
            </a:r>
          </a:p>
          <a:p>
            <a:pPr>
              <a:lnSpc>
                <a:spcPct val="90000"/>
              </a:lnSpc>
            </a:pPr>
            <a:r>
              <a:rPr lang="en-US" altLang="en-US" sz="3200" dirty="0">
                <a:latin typeface="Calibri" panose="020F0502020204030204" pitchFamily="34" charset="0"/>
              </a:rPr>
              <a:t>and become gates,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68958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وَسُيِّرَتِ ٱلْجِبَالُ فَكَانَتْ سَرَابًا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and </a:t>
            </a:r>
            <a:r>
              <a:rPr lang="en-US" altLang="en-US" sz="3200" dirty="0">
                <a:latin typeface="Calibri" panose="020F0502020204030204" pitchFamily="34" charset="0"/>
              </a:rPr>
              <a:t>the mountains will be set moving</a:t>
            </a:r>
          </a:p>
          <a:p>
            <a:pPr>
              <a:lnSpc>
                <a:spcPct val="90000"/>
              </a:lnSpc>
            </a:pPr>
            <a:r>
              <a:rPr lang="en-US" altLang="en-US" sz="3200" dirty="0">
                <a:latin typeface="Calibri" panose="020F0502020204030204" pitchFamily="34" charset="0"/>
              </a:rPr>
              <a:t>and become a mirage.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7483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جَهَنَّمَ كَانَتْ مِرْصَادًا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hell is an ambush,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00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لِّلطَّـٰغِينَ مَـَٔابًا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resort for the rebels,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7931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لَّـٰبِثِينَ فِيهَآ أَحْقَابًا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reside therein for ages,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1689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يَذُوقُونَ فِيهَا بَرْدًا وَلَا شَرَابًا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tasting in it neither any coolness nor drink,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475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حَمِيمًا وَغَسَّاقًا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boiling water and pus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9711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جَزَآءً وِفَاقًا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fitting requital.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1489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 كَانُوا۟ لَا يَرْجُونَ حِسَابًا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did not expect any reckoning,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2667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وَكَذَّبُوا۟ بِـَٔايَـٰتِنَا كِذَّابًا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denied Our signs mendaciously,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42039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وَكُلَّ شَىْءٍ أَحْصَيْنَـٰهُ كِتَـٰبًا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have figured everything in a Book.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1251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فَذُوقُوا۟ فَلَن نَّزِيدَكُمْ إِلَّا عَذَابًا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[now] taste!</a:t>
            </a:r>
          </a:p>
          <a:p>
            <a:pPr>
              <a:lnSpc>
                <a:spcPct val="90000"/>
              </a:lnSpc>
            </a:pPr>
            <a:r>
              <a:rPr lang="en-US" altLang="en-US" sz="3200" dirty="0">
                <a:latin typeface="Calibri" panose="020F0502020204030204" pitchFamily="34" charset="0"/>
              </a:rPr>
              <a:t>We shall increase you in nothing but punishment!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4346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لِلْمُتَّقِينَ مَفَازًا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 triumph awaits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792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حَدَآئِقَ وَأَعْنَـٰبًا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gardens and vineyards,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5684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وَكَوَاعِبَ أَتْرَابًا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buxom maidens of a like age,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6231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وَكَأْسًا دِهَاقًا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brimming cups.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92350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يَسْمَعُونَ فِيهَا لَغْوًا وَلَا كِذَّٰبًا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Therein they shall hear neither vain talk nor lies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3749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جَزَآءً مِّن رَّبِّكَ عَطَآءً حِسَابًا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reward from your Lord,</a:t>
            </a:r>
          </a:p>
          <a:p>
            <a:pPr>
              <a:lnSpc>
                <a:spcPct val="90000"/>
              </a:lnSpc>
            </a:pPr>
            <a:r>
              <a:rPr lang="en-US" altLang="en-US" sz="3200" dirty="0">
                <a:latin typeface="Calibri" panose="020F0502020204030204" pitchFamily="34" charset="0"/>
              </a:rPr>
              <a:t>a bounty sufficing</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8877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ٱلسَّمَـٰوَٰتِ وَٱلْأَرْضِ وَمَا بَيْنَهُمَا ٱلرَّحْمَـٰنِ ۖ لَا يَمْلِكُونَ مِنْهُ خِطَابًا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Lord of the heavens and the </a:t>
            </a:r>
            <a:r>
              <a:rPr lang="en-US" altLang="en-US" sz="3200" dirty="0" smtClean="0">
                <a:latin typeface="Calibri" panose="020F0502020204030204" pitchFamily="34" charset="0"/>
              </a:rPr>
              <a:t>earth and </a:t>
            </a:r>
            <a:r>
              <a:rPr lang="en-US" altLang="en-US" sz="3200" dirty="0">
                <a:latin typeface="Calibri" panose="020F0502020204030204" pitchFamily="34" charset="0"/>
              </a:rPr>
              <a:t>whatever is between them,</a:t>
            </a:r>
          </a:p>
          <a:p>
            <a:pPr>
              <a:lnSpc>
                <a:spcPct val="90000"/>
              </a:lnSpc>
            </a:pPr>
            <a:r>
              <a:rPr lang="en-US" altLang="en-US" sz="3200" dirty="0">
                <a:latin typeface="Calibri" panose="020F0502020204030204" pitchFamily="34" charset="0"/>
              </a:rPr>
              <a:t>the </a:t>
            </a:r>
            <a:r>
              <a:rPr lang="en-US" altLang="en-US" sz="3200" dirty="0" smtClean="0">
                <a:latin typeface="Calibri" panose="020F0502020204030204" pitchFamily="34" charset="0"/>
              </a:rPr>
              <a:t>All-beneficent, whom </a:t>
            </a:r>
            <a:r>
              <a:rPr lang="en-US" altLang="en-US" sz="3200" dirty="0">
                <a:latin typeface="Calibri" panose="020F0502020204030204" pitchFamily="34" charset="0"/>
              </a:rPr>
              <a:t>they will not be able to address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612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يَقُومُ ٱلرُّوحُ وَٱلْمَلَـٰٓئِكَةُ صَفًّا ۖ لَّا يَتَكَلَّمُونَ إِلَّا مَنْ أَذِنَ لَهُ ٱلرَّحْمَـٰنُ وَقَالَ صَوَابًا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a:t>
            </a:r>
            <a:r>
              <a:rPr lang="en-US" altLang="en-US" sz="3200" dirty="0" smtClean="0">
                <a:latin typeface="Calibri" panose="020F0502020204030204" pitchFamily="34" charset="0"/>
              </a:rPr>
              <a:t>day when </a:t>
            </a:r>
            <a:r>
              <a:rPr lang="en-US" altLang="en-US" sz="3200" dirty="0">
                <a:latin typeface="Calibri" panose="020F0502020204030204" pitchFamily="34" charset="0"/>
              </a:rPr>
              <a:t>the Spirit and the angels </a:t>
            </a:r>
            <a:r>
              <a:rPr lang="en-US" altLang="en-US" sz="3200" dirty="0" smtClean="0">
                <a:latin typeface="Calibri" panose="020F0502020204030204" pitchFamily="34" charset="0"/>
              </a:rPr>
              <a:t>stand in </a:t>
            </a:r>
            <a:r>
              <a:rPr lang="en-US" altLang="en-US" sz="3200" dirty="0">
                <a:latin typeface="Calibri" panose="020F0502020204030204" pitchFamily="34" charset="0"/>
              </a:rPr>
              <a:t>an </a:t>
            </a:r>
            <a:r>
              <a:rPr lang="en-US" altLang="en-US" sz="3200" dirty="0" smtClean="0">
                <a:latin typeface="Calibri" panose="020F0502020204030204" pitchFamily="34" charset="0"/>
              </a:rPr>
              <a:t>array. </a:t>
            </a:r>
          </a:p>
          <a:p>
            <a:pPr>
              <a:lnSpc>
                <a:spcPct val="90000"/>
              </a:lnSpc>
            </a:pPr>
            <a:r>
              <a:rPr lang="en-US" altLang="en-US" sz="3200" dirty="0" smtClean="0">
                <a:latin typeface="Calibri" panose="020F0502020204030204" pitchFamily="34" charset="0"/>
              </a:rPr>
              <a:t>None </a:t>
            </a:r>
            <a:r>
              <a:rPr lang="en-US" altLang="en-US" sz="3200" dirty="0">
                <a:latin typeface="Calibri" panose="020F0502020204030204" pitchFamily="34" charset="0"/>
              </a:rPr>
              <a:t>shall speak</a:t>
            </a:r>
          </a:p>
          <a:p>
            <a:pPr>
              <a:lnSpc>
                <a:spcPct val="90000"/>
              </a:lnSpc>
            </a:pPr>
            <a:r>
              <a:rPr lang="en-US" altLang="en-US" sz="3200" dirty="0">
                <a:latin typeface="Calibri" panose="020F0502020204030204" pitchFamily="34" charset="0"/>
              </a:rPr>
              <a:t>except whom the All-beneficent </a:t>
            </a:r>
            <a:r>
              <a:rPr lang="en-US" altLang="en-US" sz="3200" dirty="0" smtClean="0">
                <a:latin typeface="Calibri" panose="020F0502020204030204" pitchFamily="34" charset="0"/>
              </a:rPr>
              <a:t>permits and </a:t>
            </a:r>
            <a:r>
              <a:rPr lang="en-US" altLang="en-US" sz="3200" dirty="0">
                <a:latin typeface="Calibri" panose="020F0502020204030204" pitchFamily="34" charset="0"/>
              </a:rPr>
              <a:t>who says what is right.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9545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ٱلْيَوْمُ ٱلْحَقُّ ۖ فَمَن شَآءَ ٱتَّخَذَ إِلَىٰ رَبِّهِۦ مَـَٔابًا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the day of truth.</a:t>
            </a:r>
          </a:p>
          <a:p>
            <a:pPr>
              <a:lnSpc>
                <a:spcPct val="90000"/>
              </a:lnSpc>
            </a:pPr>
            <a:r>
              <a:rPr lang="en-US" altLang="en-US" sz="3200" dirty="0">
                <a:latin typeface="Calibri" panose="020F0502020204030204" pitchFamily="34" charset="0"/>
              </a:rPr>
              <a:t>So let anyone who wishes take resort with his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9119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إِنَّآ أَنذَرْنَـٰكُمْ عَذَابًا قَرِيبًا يَوْمَ يَنظُرُ ٱلْمَرْءُ مَا قَدَّمَتْ يَدَاهُ وَيَقُولُ ٱلْكَافِرُ يَـٰلَيْتَنِى كُنتُ تُرَٰبًۢا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warned </a:t>
            </a:r>
            <a:r>
              <a:rPr lang="en-US" altLang="en-US" sz="3200" dirty="0" smtClean="0">
                <a:latin typeface="Calibri" panose="020F0502020204030204" pitchFamily="34" charset="0"/>
              </a:rPr>
              <a:t>you of </a:t>
            </a:r>
            <a:r>
              <a:rPr lang="en-US" altLang="en-US" sz="3200" dirty="0">
                <a:latin typeface="Calibri" panose="020F0502020204030204" pitchFamily="34" charset="0"/>
              </a:rPr>
              <a:t>a punishment near at hand</a:t>
            </a:r>
          </a:p>
          <a:p>
            <a:pPr>
              <a:lnSpc>
                <a:spcPct val="90000"/>
              </a:lnSpc>
            </a:pPr>
            <a:r>
              <a:rPr lang="en-US" altLang="en-US" sz="3200" dirty="0">
                <a:latin typeface="Calibri" panose="020F0502020204030204" pitchFamily="34" charset="0"/>
              </a:rPr>
              <a:t>—the day when a person will </a:t>
            </a:r>
            <a:r>
              <a:rPr lang="en-US" altLang="en-US" sz="3200" dirty="0" smtClean="0">
                <a:latin typeface="Calibri" panose="020F0502020204030204" pitchFamily="34" charset="0"/>
              </a:rPr>
              <a:t>observe what </a:t>
            </a:r>
            <a:r>
              <a:rPr lang="en-US" altLang="en-US" sz="3200" dirty="0">
                <a:latin typeface="Calibri" panose="020F0502020204030204" pitchFamily="34" charset="0"/>
              </a:rPr>
              <a:t>his hands have sent ahead</a:t>
            </a:r>
          </a:p>
          <a:p>
            <a:pPr>
              <a:lnSpc>
                <a:spcPct val="90000"/>
              </a:lnSpc>
            </a:pPr>
            <a:r>
              <a:rPr lang="en-US" altLang="en-US" sz="3200" dirty="0">
                <a:latin typeface="Calibri" panose="020F0502020204030204" pitchFamily="34" charset="0"/>
              </a:rPr>
              <a:t>and the faithless one will say</a:t>
            </a:r>
            <a:r>
              <a:rPr lang="en-US" altLang="en-US" sz="3200" dirty="0" smtClean="0">
                <a:latin typeface="Calibri" panose="020F0502020204030204" pitchFamily="34" charset="0"/>
              </a:rPr>
              <a:t>, ‘</a:t>
            </a:r>
            <a:r>
              <a:rPr lang="en-US" altLang="en-US" sz="3200" dirty="0">
                <a:latin typeface="Calibri" panose="020F0502020204030204" pitchFamily="34" charset="0"/>
              </a:rPr>
              <a:t>I wish I were dust!’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72246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عَمَّ يَتَسَآءَلُونَ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it about which they question each 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عَنِ ٱلنَّبَإِ ٱلْعَظِيمِ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about the great tiding,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3803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هُمْ فِيهِ مُخْتَلِفُونَ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one about which they differ?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2954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كَلَّا سَيَعْلَمُونَ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 They will soon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517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كَلَّا سَيَعْلَمُونَ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Again, no indeed! They will soon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Nabaʾ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56173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10944</TotalTime>
  <Words>1280</Words>
  <Application>Microsoft Office PowerPoint</Application>
  <PresentationFormat>Widescreen</PresentationFormat>
  <Paragraphs>158</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عَمَّ يَتَسَآءَلُونَ ﴿١﴾</vt:lpstr>
      <vt:lpstr> عَنِ ٱلنَّبَإِ ٱلْعَظِيمِ ﴿٢﴾</vt:lpstr>
      <vt:lpstr> ٱلَّذِى هُمْ فِيهِ مُخْتَلِفُونَ ﴿٣﴾</vt:lpstr>
      <vt:lpstr> كَلَّا سَيَعْلَمُونَ ﴿٤﴾</vt:lpstr>
      <vt:lpstr> ثُمَّ كَلَّا سَيَعْلَمُونَ ﴿٥﴾</vt:lpstr>
      <vt:lpstr> أَلَمْ نَجْعَلِ ٱلْأَرْضَ مِهَـٰدًا ﴿٦﴾ </vt:lpstr>
      <vt:lpstr>وَٱلْجِبَالَ أَوْتَادًا ﴿٧﴾</vt:lpstr>
      <vt:lpstr> وَخَلَقْنَـٰكُمْ أَزْوَٰجًا ﴿٨﴾</vt:lpstr>
      <vt:lpstr> وَجَعَلْنَا نَوْمَكُمْ سُبَاتًا ﴿٩﴾ </vt:lpstr>
      <vt:lpstr>وَجَعَلْنَا ٱلَّيْلَ لِبَاسًا ﴿١٠﴾</vt:lpstr>
      <vt:lpstr> وَجَعَلْنَا ٱلنَّهَارَ مَعَاشًا ﴿١١﴾</vt:lpstr>
      <vt:lpstr> وَبَنَيْنَا فَوْقَكُمْ سَبْعًا شِدَادًا ﴿١٢﴾ </vt:lpstr>
      <vt:lpstr>وَجَعَلْنَا سِرَاجًا وَهَّاجًا ﴿١٣﴾ </vt:lpstr>
      <vt:lpstr>وَأَنزَلْنَا مِنَ ٱلْمُعْصِرَٰتِ مَآءً ثَجَّاجًا ﴿١٤﴾</vt:lpstr>
      <vt:lpstr> لِّنُخْرِجَ بِهِۦ حَبًّا وَنَبَاتًا ﴿١٥﴾</vt:lpstr>
      <vt:lpstr> وَجَنَّـٰتٍ أَلْفَافًا ﴿١٦﴾</vt:lpstr>
      <vt:lpstr> إِنَّ يَوْمَ ٱلْفَصْلِ كَانَ مِيقَـٰتًا ﴿١٧﴾ </vt:lpstr>
      <vt:lpstr>يَوْمَ يُنفَخُ فِى ٱلصُّورِ فَتَأْتُونَ أَفْوَاجًا ﴿١٨﴾</vt:lpstr>
      <vt:lpstr> وَفُتِحَتِ ٱلسَّمَآءُ فَكَانَتْ أَبْوَٰبًا ﴿١٩﴾</vt:lpstr>
      <vt:lpstr> وَسُيِّرَتِ ٱلْجِبَالُ فَكَانَتْ سَرَابًا ﴿٢٠﴾</vt:lpstr>
      <vt:lpstr> إِنَّ جَهَنَّمَ كَانَتْ مِرْصَادًا ﴿٢١﴾</vt:lpstr>
      <vt:lpstr> لِّلطَّـٰغِينَ مَـَٔابًا ﴿٢٢﴾ </vt:lpstr>
      <vt:lpstr>لَّـٰبِثِينَ فِيهَآ أَحْقَابًا ﴿٢٣﴾</vt:lpstr>
      <vt:lpstr> لَّا يَذُوقُونَ فِيهَا بَرْدًا وَلَا شَرَابًا ﴿٢٤﴾</vt:lpstr>
      <vt:lpstr> إِلَّا حَمِيمًا وَغَسَّاقًا ﴿٢٥﴾</vt:lpstr>
      <vt:lpstr> جَزَآءً وِفَاقًا ﴿٢٦﴾</vt:lpstr>
      <vt:lpstr> إِنَّهُمْ كَانُوا۟ لَا يَرْجُونَ حِسَابًا ﴿٢٧﴾</vt:lpstr>
      <vt:lpstr> وَكَذَّبُوا۟ بِـَٔايَـٰتِنَا كِذَّابًا ﴿٢٨﴾</vt:lpstr>
      <vt:lpstr> وَكُلَّ شَىْءٍ أَحْصَيْنَـٰهُ كِتَـٰبًا ﴿٢٩﴾</vt:lpstr>
      <vt:lpstr> فَذُوقُوا۟ فَلَن نَّزِيدَكُمْ إِلَّا عَذَابًا ﴿٣٠﴾</vt:lpstr>
      <vt:lpstr>إِنَّ لِلْمُتَّقِينَ مَفَازًا ﴿٣١﴾</vt:lpstr>
      <vt:lpstr> حَدَآئِقَ وَأَعْنَـٰبًا ﴿٣٢﴾</vt:lpstr>
      <vt:lpstr> وَكَوَاعِبَ أَتْرَابًا ﴿٣٣﴾</vt:lpstr>
      <vt:lpstr> وَكَأْسًا دِهَاقًا ﴿٣٤﴾</vt:lpstr>
      <vt:lpstr> لَّا يَسْمَعُونَ فِيهَا لَغْوًا وَلَا كِذَّٰبًا ﴿٣٥﴾</vt:lpstr>
      <vt:lpstr> جَزَآءً مِّن رَّبِّكَ عَطَآءً حِسَابًا ﴿٣٦﴾</vt:lpstr>
      <vt:lpstr> رَّبِّ ٱلسَّمَـٰوَٰتِ وَٱلْأَرْضِ وَمَا بَيْنَهُمَا ٱلرَّحْمَـٰنِ ۖ لَا يَمْلِكُونَ مِنْهُ خِطَابًا ﴿٣٧﴾</vt:lpstr>
      <vt:lpstr> يَوْمَ يَقُومُ ٱلرُّوحُ وَٱلْمَلَـٰٓئِكَةُ صَفًّا ۖ لَّا يَتَكَلَّمُونَ إِلَّا مَنْ أَذِنَ لَهُ ٱلرَّحْمَـٰنُ وَقَالَ صَوَابًا ﴿٣٨﴾</vt:lpstr>
      <vt:lpstr> ذَٰلِكَ ٱلْيَوْمُ ٱلْحَقُّ ۖ فَمَن شَآءَ ٱتَّخَذَ إِلَىٰ رَبِّهِۦ مَـَٔابًا ﴿٣٩﴾</vt:lpstr>
      <vt:lpstr>إِنَّآ أَنذَرْنَـٰكُمْ عَذَابًا قَرِيبًا يَوْمَ يَنظُرُ ٱلْمَرْءُ مَا قَدَّمَتْ يَدَاهُ وَيَقُولُ ٱلْكَافِرُ يَـٰلَيْتَنِى كُنتُ تُرَٰبًۢا ﴿٤٠﴾</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785</cp:revision>
  <dcterms:created xsi:type="dcterms:W3CDTF">2005-07-27T05:58:58Z</dcterms:created>
  <dcterms:modified xsi:type="dcterms:W3CDTF">2020-05-21T09:29:20Z</dcterms:modified>
</cp:coreProperties>
</file>