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8"/>
  </p:notesMasterIdLst>
  <p:sldIdLst>
    <p:sldId id="354" r:id="rId2"/>
    <p:sldId id="1074" r:id="rId3"/>
    <p:sldId id="893" r:id="rId4"/>
    <p:sldId id="766" r:id="rId5"/>
    <p:sldId id="1075" r:id="rId6"/>
    <p:sldId id="1076" r:id="rId7"/>
    <p:sldId id="1077" r:id="rId8"/>
    <p:sldId id="1078" r:id="rId9"/>
    <p:sldId id="1079" r:id="rId10"/>
    <p:sldId id="1080" r:id="rId11"/>
    <p:sldId id="1081" r:id="rId12"/>
    <p:sldId id="1082" r:id="rId13"/>
    <p:sldId id="1083" r:id="rId14"/>
    <p:sldId id="1084" r:id="rId15"/>
    <p:sldId id="1085" r:id="rId16"/>
    <p:sldId id="1086" r:id="rId17"/>
    <p:sldId id="1087" r:id="rId18"/>
    <p:sldId id="1088" r:id="rId19"/>
    <p:sldId id="1089" r:id="rId20"/>
    <p:sldId id="1090" r:id="rId21"/>
    <p:sldId id="1091" r:id="rId22"/>
    <p:sldId id="1092" r:id="rId23"/>
    <p:sldId id="1093" r:id="rId24"/>
    <p:sldId id="1094" r:id="rId25"/>
    <p:sldId id="1095" r:id="rId26"/>
    <p:sldId id="1096" r:id="rId27"/>
    <p:sldId id="1097" r:id="rId28"/>
    <p:sldId id="1098" r:id="rId29"/>
    <p:sldId id="1099" r:id="rId30"/>
    <p:sldId id="1100" r:id="rId31"/>
    <p:sldId id="1101" r:id="rId32"/>
    <p:sldId id="1102" r:id="rId33"/>
    <p:sldId id="1103" r:id="rId34"/>
    <p:sldId id="1104" r:id="rId35"/>
    <p:sldId id="1105" r:id="rId36"/>
    <p:sldId id="1106" r:id="rId37"/>
    <p:sldId id="1107" r:id="rId38"/>
    <p:sldId id="1108" r:id="rId39"/>
    <p:sldId id="1109" r:id="rId40"/>
    <p:sldId id="1110" r:id="rId41"/>
    <p:sldId id="1111" r:id="rId42"/>
    <p:sldId id="1112" r:id="rId43"/>
    <p:sldId id="1113" r:id="rId44"/>
    <p:sldId id="1114" r:id="rId45"/>
    <p:sldId id="1115" r:id="rId46"/>
    <p:sldId id="1116" r:id="rId47"/>
    <p:sldId id="1117" r:id="rId48"/>
    <p:sldId id="1118" r:id="rId49"/>
    <p:sldId id="1119" r:id="rId50"/>
    <p:sldId id="1120" r:id="rId51"/>
    <p:sldId id="1121" r:id="rId52"/>
    <p:sldId id="1122" r:id="rId53"/>
    <p:sldId id="1123" r:id="rId54"/>
    <p:sldId id="1124" r:id="rId55"/>
    <p:sldId id="352" r:id="rId56"/>
    <p:sldId id="353" r:id="rId5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312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9FB2DA-2DB0-4902-BF29-6178C8F12731}" type="datetimeFigureOut">
              <a:rPr lang="en-US" smtClean="0"/>
              <a:t>21/05/2020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18BA8-729A-4A1A-A10C-1EA9550D9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2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BE72-BCAF-46D7-B7D3-25953FEBAA8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186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0D39-27C3-43B3-A1B2-2576C8780AF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8740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009D4-2482-44BA-BD70-E6926F7ACD7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6452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CC391-230A-4C75-A95E-BD681A3E988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821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9952-A64B-4123-B9F3-513F28A56A1E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547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2091E-2B50-44CD-A438-55995C535E6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582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AF6-A73A-4597-AAC5-03679945185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248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4B729-27E6-45CF-B133-0D7085EBE9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1819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E1367-BC26-4FB2-995E-6C45998B998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1448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F08-895D-48D0-8554-DCCB32D92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211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48A0-D49B-44A2-8E35-74F78817953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499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9125" y="811074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66"/>
                </a:solidFill>
                <a:latin typeface="Arial" panose="020B0604020202020204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ACF3B-0E3D-463E-9C8D-41F0FF224CB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319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000066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anose="020B0604020202020204" pitchFamily="34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anose="020B0604020202020204" pitchFamily="34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anose="020B0604020202020204" pitchFamily="34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AutoShape 2"/>
          <p:cNvSpPr>
            <a:spLocks noChangeArrowheads="1"/>
          </p:cNvSpPr>
          <p:nvPr/>
        </p:nvSpPr>
        <p:spPr bwMode="auto">
          <a:xfrm>
            <a:off x="551384" y="740698"/>
            <a:ext cx="11089232" cy="5280590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1271464" y="952267"/>
            <a:ext cx="9643538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A" altLang="en-US" sz="9600" b="0" dirty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سورة </a:t>
            </a:r>
            <a:r>
              <a:rPr lang="ar-SA" altLang="en-US" sz="9600" b="0" dirty="0" smtClean="0">
                <a:solidFill>
                  <a:srgbClr val="FFFF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المرسلات</a:t>
            </a:r>
            <a:endParaRPr lang="ar-SA" altLang="en-US" sz="9600" b="0" dirty="0" smtClean="0">
              <a:solidFill>
                <a:srgbClr val="FFFF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72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al-</a:t>
            </a:r>
            <a:r>
              <a:rPr lang="en-GB" altLang="en-US" sz="7200" dirty="0" err="1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Mursalāt</a:t>
            </a:r>
            <a:r>
              <a:rPr lang="en-GB" altLang="en-US" sz="72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</a:t>
            </a:r>
            <a:endParaRPr lang="en-GB" altLang="en-US" sz="72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(</a:t>
            </a:r>
            <a:r>
              <a:rPr lang="en-US" altLang="en-US" sz="6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the emissaries)</a:t>
            </a:r>
            <a:endParaRPr lang="en-GB" altLang="en-US" sz="60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err="1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Súráh</a:t>
            </a:r>
            <a:r>
              <a:rPr lang="en-GB" altLang="en-US" sz="4000" dirty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77</a:t>
            </a:r>
            <a:endParaRPr lang="en-GB" altLang="en-US" sz="4000" dirty="0" smtClean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Verses # </a:t>
            </a:r>
            <a:r>
              <a:rPr lang="en-GB" altLang="en-US" sz="4000" dirty="0" smtClean="0">
                <a:solidFill>
                  <a:srgbClr val="FFFF00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50</a:t>
            </a:r>
            <a:endParaRPr lang="en-US" altLang="en-US" sz="7200" dirty="0">
              <a:solidFill>
                <a:srgbClr val="FFFF00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عُذْرًا أَوْ نُذْرًا ﴿٦﴾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to excuse or to warn: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8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إِنَّمَا تُوعَدُونَ لَوَٰقِعٌ ﴿٧﴾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what you are promised will surely befall.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3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فَإِذَا ٱلنُّجُومُ طُمِسَتْ ﴿٨﴾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when the stars are blotted out,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7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ٱلسَّمَآءُ فُرِجَتْ ﴿٩﴾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 sky is split,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ٱلْجِبَالُ نُسِفَتْ ﴿١٠﴾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 mountains are </a:t>
            </a:r>
            <a:r>
              <a:rPr lang="en-US" altLang="en-US" sz="3200" dirty="0" smtClean="0">
                <a:latin typeface="Calibri" panose="020F0502020204030204" pitchFamily="34" charset="0"/>
              </a:rPr>
              <a:t>scattered </a:t>
            </a:r>
            <a:r>
              <a:rPr lang="en-US" altLang="en-US" sz="3200" dirty="0">
                <a:latin typeface="Calibri" panose="020F0502020204030204" pitchFamily="34" charset="0"/>
              </a:rPr>
              <a:t>[like dust],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49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ٱلرُّسُلُ أُقِّتَتْ ﴿١١﴾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when the time is set for the apostles [to witness]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1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لِأَىِّ يَوْمٍ أُجِّلَتْ ﴿١٢﴾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—for what day has [all] that been set [to occur]?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02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لِيَوْمِ ٱلْفَصْلِ ﴿١٣﴾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For the Day of Judgement!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34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وَمَآ أَدْرَىٰكَ مَا يَوْمُ ٱلْفَصْلِ ﴿١٤﴾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what will show you what is the Day of Judgement!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0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﴿١٥﴾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389120"/>
            <a:ext cx="12192000" cy="6586418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rgbClr val="FFFF00"/>
                </a:solidFill>
              </a:rPr>
              <a:t>Chapter </a:t>
            </a:r>
            <a:r>
              <a:rPr lang="en-US" altLang="en-US" sz="2800" dirty="0" smtClean="0">
                <a:solidFill>
                  <a:srgbClr val="FFFF00"/>
                </a:solidFill>
              </a:rPr>
              <a:t>77  </a:t>
            </a:r>
            <a:r>
              <a:rPr lang="en-US" altLang="en-US" sz="2800" dirty="0">
                <a:solidFill>
                  <a:srgbClr val="FFFF00"/>
                </a:solidFill>
              </a:rPr>
              <a:t>- </a:t>
            </a:r>
            <a:r>
              <a:rPr lang="en-US" altLang="en-US" sz="2800" dirty="0" err="1">
                <a:solidFill>
                  <a:srgbClr val="FFFF00"/>
                </a:solidFill>
              </a:rPr>
              <a:t>Súrah</a:t>
            </a:r>
            <a:r>
              <a:rPr lang="en-US" altLang="en-US" sz="2800" dirty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>al-</a:t>
            </a:r>
            <a:r>
              <a:rPr lang="en-US" altLang="en-US" sz="2800" dirty="0" err="1" smtClean="0">
                <a:solidFill>
                  <a:srgbClr val="FFFF00"/>
                </a:solidFill>
              </a:rPr>
              <a:t>Mursalāt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 smtClean="0">
                <a:solidFill>
                  <a:srgbClr val="FFFF00"/>
                </a:solidFill>
              </a:rPr>
              <a:t>The </a:t>
            </a:r>
            <a:r>
              <a:rPr lang="en-US" altLang="en-US" sz="2300" dirty="0">
                <a:solidFill>
                  <a:srgbClr val="FFFF00"/>
                </a:solidFill>
              </a:rPr>
              <a:t>surah that opens with the oath of the Divine One swearing by the Emissaries as those sent forth in succession. It takes its name from the “emissaries” (</a:t>
            </a:r>
            <a:r>
              <a:rPr lang="en-US" altLang="en-US" sz="2300" dirty="0" err="1">
                <a:solidFill>
                  <a:srgbClr val="FFFF00"/>
                </a:solidFill>
              </a:rPr>
              <a:t>mursalāt</a:t>
            </a:r>
            <a:r>
              <a:rPr lang="en-US" altLang="en-US" sz="2300" dirty="0">
                <a:solidFill>
                  <a:srgbClr val="FFFF00"/>
                </a:solidFill>
              </a:rPr>
              <a:t>) mentioned in . The surah describes the Day of Decision: its inevitability, arguments for its coming, and the events that will presage the Judgement, as well as the fates of believers and disbelievers</a:t>
            </a:r>
            <a:r>
              <a:rPr lang="en-US" altLang="en-US" sz="2300" dirty="0" smtClean="0">
                <a:solidFill>
                  <a:srgbClr val="FFFF00"/>
                </a:solidFill>
              </a:rPr>
              <a:t>.</a:t>
            </a: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300" dirty="0">
                <a:solidFill>
                  <a:srgbClr val="FFFF00"/>
                </a:solidFill>
              </a:rPr>
              <a:t>The surah is also known as: (Winds) Sent Forth, The Loosed Ones, Those Sent Forth, Those Sent Forth in Succession, Those That Are Sent </a:t>
            </a:r>
            <a:r>
              <a:rPr lang="en-US" altLang="en-US" sz="2300" dirty="0" smtClean="0">
                <a:solidFill>
                  <a:srgbClr val="FFFF00"/>
                </a:solidFill>
              </a:rPr>
              <a:t>Forth.</a:t>
            </a:r>
            <a:endParaRPr lang="en-US" altLang="en-US" sz="2300" dirty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200" dirty="0" smtClean="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This is a ‘</a:t>
            </a:r>
            <a:r>
              <a:rPr lang="en-US" altLang="en-US" sz="2200" dirty="0" err="1">
                <a:solidFill>
                  <a:srgbClr val="FFFF00"/>
                </a:solidFill>
              </a:rPr>
              <a:t>makki</a:t>
            </a:r>
            <a:r>
              <a:rPr lang="en-US" altLang="en-US" sz="2200" dirty="0">
                <a:solidFill>
                  <a:srgbClr val="FFFF00"/>
                </a:solidFill>
              </a:rPr>
              <a:t>’ </a:t>
            </a:r>
            <a:r>
              <a:rPr lang="en-US" altLang="en-US" sz="2200" dirty="0" smtClean="0">
                <a:solidFill>
                  <a:srgbClr val="FFFF00"/>
                </a:solidFill>
              </a:rPr>
              <a:t>surah. </a:t>
            </a:r>
            <a:r>
              <a:rPr lang="en-US" altLang="en-US" sz="2200" dirty="0">
                <a:solidFill>
                  <a:srgbClr val="FFFF00"/>
                </a:solidFill>
              </a:rPr>
              <a:t>The Holy Prophet </a:t>
            </a:r>
            <a:r>
              <a:rPr lang="en-US" altLang="en-US" sz="2200" dirty="0" smtClean="0">
                <a:solidFill>
                  <a:srgbClr val="FFFF00"/>
                </a:solidFill>
              </a:rPr>
              <a:t>(S) </a:t>
            </a:r>
            <a:r>
              <a:rPr lang="en-US" altLang="en-US" sz="2200" dirty="0">
                <a:solidFill>
                  <a:srgbClr val="FFFF00"/>
                </a:solidFill>
              </a:rPr>
              <a:t>has said that the one who recites this surah will not be counted from the </a:t>
            </a:r>
            <a:r>
              <a:rPr lang="en-US" altLang="en-US" sz="2200" dirty="0" err="1">
                <a:solidFill>
                  <a:srgbClr val="FFFF00"/>
                </a:solidFill>
              </a:rPr>
              <a:t>Mushrikeen</a:t>
            </a:r>
            <a:r>
              <a:rPr lang="en-US" altLang="en-US" sz="2200" dirty="0">
                <a:solidFill>
                  <a:srgbClr val="FFFF00"/>
                </a:solidFill>
              </a:rPr>
              <a:t> (polytheists). He will always be victorious over his enemy.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rgbClr val="FFFF00"/>
                </a:solidFill>
              </a:rPr>
              <a:t>	It is narrated from Imam </a:t>
            </a:r>
            <a:r>
              <a:rPr lang="en-US" altLang="en-US" sz="2200" dirty="0" err="1">
                <a:solidFill>
                  <a:srgbClr val="FFFF00"/>
                </a:solidFill>
              </a:rPr>
              <a:t>Ja’far</a:t>
            </a:r>
            <a:r>
              <a:rPr lang="en-US" altLang="en-US" sz="2200" dirty="0">
                <a:solidFill>
                  <a:srgbClr val="FFFF00"/>
                </a:solidFill>
              </a:rPr>
              <a:t> as-</a:t>
            </a:r>
            <a:r>
              <a:rPr lang="en-US" altLang="en-US" sz="2200" dirty="0" err="1">
                <a:solidFill>
                  <a:srgbClr val="FFFF00"/>
                </a:solidFill>
              </a:rPr>
              <a:t>Sadiq</a:t>
            </a:r>
            <a:r>
              <a:rPr lang="en-US" altLang="en-US" sz="2200" dirty="0">
                <a:solidFill>
                  <a:srgbClr val="FFFF00"/>
                </a:solidFill>
              </a:rPr>
              <a:t> </a:t>
            </a:r>
            <a:r>
              <a:rPr lang="en-US" altLang="en-US" sz="2200" dirty="0" smtClean="0">
                <a:solidFill>
                  <a:srgbClr val="FFFF00"/>
                </a:solidFill>
              </a:rPr>
              <a:t>(A) </a:t>
            </a:r>
            <a:r>
              <a:rPr lang="en-US" altLang="en-US" sz="2200" dirty="0">
                <a:solidFill>
                  <a:srgbClr val="FFFF00"/>
                </a:solidFill>
              </a:rPr>
              <a:t>that drinking  this surah after it is written, and then dissolved in water that is mixed with the water from an onion, acts as a cure from aches and pains. Keeping this surah, written on deerskin, as a talisman, enables one to reduce the amount of time he sleeps and he will be able to stay awake for a longer time</a:t>
            </a:r>
            <a:r>
              <a:rPr lang="en-US" altLang="en-US" sz="2200" dirty="0" smtClean="0">
                <a:solidFill>
                  <a:srgbClr val="FFFF00"/>
                </a:solidFill>
              </a:rPr>
              <a:t>.</a:t>
            </a:r>
            <a:endParaRPr lang="en-US" altLang="en-US" sz="2200" dirty="0">
              <a:solidFill>
                <a:srgbClr val="FFFF00"/>
              </a:solidFill>
            </a:endParaRP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7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أَلَمْ نُهْلِكِ ٱلْأَوَّلِينَ ﴿١٦﴾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Did We not destroy the ancients,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7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ثُمَّ نُتْبِعُهُمُ ٱلْـَٔاخِرِينَ ﴿١٧﴾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[and] then made the latter ones follow them?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كَذَٰلِكَ نَفْعَلُ بِٱلْمُجْرِمِينَ ﴿١٨﴾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That is how We deal with the guilty.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﴿١٩﴾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25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أَلَمْ نَخْلُقكُّم مِّن مَّآءٍ مَّهِينٍ ﴿٢٠﴾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Have We not created you from a base fluid,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2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فَجَعَلْنَـٰهُ فِى قَرَارٍ مَّكِينٍ ﴿٢١﴾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[and] then lodged it in a secure abode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8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إِلَىٰ قَدَرٍ مَّعْلُومٍ ﴿٢٢﴾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until a known span [of time]?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8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فَقَدَرْنَا فَنِعْمَ ٱلْقَـٰدِرُونَ ﴿٢٣﴾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Then We designed;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how excellent designers We are!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0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﴿٢٤﴾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6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أَلَمْ نَجْعَلِ ٱلْأَرْضَ كِفَاتًا ﴿٢٥﴾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Have We not made the earth a receptacle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Allah 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75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أَحْيَآءً وَأَمْوَٰتًا ﴿٢٦﴾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for the living and the dead,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4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وَجَعَلْنَا فِيهَا رَوَٰسِىَ شَـٰمِخَـٰتٍ وَأَسْقَيْنَـٰكُم مَّآءً فُرَاتًا ﴿٢٧﴾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set in it lofty [and] firm mountains,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given you agreeable water to drink?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﴿٢٨﴾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14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ٱنطَلِقُوٓا۟ إِلَىٰ مَا كُنتُم بِهِۦ تُكَذِّبُونَ ﴿٢٩﴾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[They will be told]: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‘Get off toward what you used to deny!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ٱنطَلِقُوٓا۟ إِلَىٰ ظِلٍّۢ ذِى ثَلَـٰثِ شُعَبٍ ﴿٣٠﴾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Get off toward the triple-forked shadow,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لَّا ظَلِيلٍ وَلَا يُغْنِى مِنَ ٱللَّـهَبِ ﴿٣١﴾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which is neither shady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is of any avail against the flame.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9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إِنَّهَا تَرْمِى بِشَرَرٍ كَٱلْقَصْرِ ﴿٣٢﴾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it throws up sparks [huge] like </a:t>
            </a:r>
            <a:r>
              <a:rPr lang="en-US" altLang="en-US" sz="3200">
                <a:latin typeface="Calibri" panose="020F0502020204030204" pitchFamily="34" charset="0"/>
              </a:rPr>
              <a:t>palaces</a:t>
            </a:r>
            <a:r>
              <a:rPr lang="en-US" altLang="en-US" sz="3200" smtClean="0">
                <a:latin typeface="Calibri" panose="020F0502020204030204" pitchFamily="34" charset="0"/>
              </a:rPr>
              <a:t>,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كَأَنَّهُۥ جِمَـٰلَتٌ صُفْرٌ ﴿٣٣﴾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[bright] as if they were yellow camels.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7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﴿٣٤﴾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41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هَـٰذَا يَوْمُ لَا يَنطِقُونَ ﴿٣٥﴾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This is a day wherein they will not speak,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0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بِسْمِ اللهِ الرَّحْمنِ الرَّحِيمِ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577" y="3886200"/>
            <a:ext cx="9732967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 the name of Allah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en-US" sz="3200" dirty="0" smtClean="0">
                <a:latin typeface="Calibri" panose="020F0502020204030204" pitchFamily="34" charset="0"/>
              </a:rPr>
              <a:t>the </a:t>
            </a:r>
            <a:r>
              <a:rPr lang="en-US" altLang="en-US" sz="3200" dirty="0">
                <a:latin typeface="Calibri" panose="020F0502020204030204" pitchFamily="34" charset="0"/>
              </a:rPr>
              <a:t>All-beneficent, the All-merciful.</a:t>
            </a:r>
          </a:p>
        </p:txBody>
      </p:sp>
    </p:spTree>
    <p:extLst>
      <p:ext uri="{BB962C8B-B14F-4D97-AF65-F5344CB8AC3E}">
        <p14:creationId xmlns:p14="http://schemas.microsoft.com/office/powerpoint/2010/main" val="119146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وَلَا يُؤْذَنُ لَهُمْ فَيَعْتَذِرُونَ ﴿٣٦﴾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nor will they be permitted to offer excuses.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2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﴿٣٧﴾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0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هَـٰذَا يَوْمُ ٱلْفَصْلِ ۖ جَمَعْنَـٰكُمْ وَٱلْأَوَّلِينَ ﴿٣٨﴾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‘This is the Day of Judgement.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We have brought together you and the ancients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65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فَإِن كَانَ لَكُمْ كَيْدٌ فَكِيدُونِ ﴿٣٩﴾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If you have any stratagems [left],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try out your stratagems against Me!’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وَيْلٌ يَوْمَئِذٍ لِّلْمُكَذِّبِينَ ﴿٤٠﴾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إِنَّ ٱلْمُتَّقِينَ فِى ظِلَـٰلٍ وَعُيُونٍ ﴿٤١﴾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Indeed the </a:t>
            </a:r>
            <a:r>
              <a:rPr lang="en-US" altLang="en-US" sz="3200" dirty="0" err="1">
                <a:latin typeface="Calibri" panose="020F0502020204030204" pitchFamily="34" charset="0"/>
              </a:rPr>
              <a:t>Godwary</a:t>
            </a:r>
            <a:r>
              <a:rPr lang="en-US" altLang="en-US" sz="3200" dirty="0">
                <a:latin typeface="Calibri" panose="020F0502020204030204" pitchFamily="34" charset="0"/>
              </a:rPr>
              <a:t> will be amid shades and springs,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4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وَفَوَٰكِهَ مِمَّا يَشْتَهُونَ ﴿٤٢﴾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fruits, such as they desire.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99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كُلُوا۟ وَٱشْرَبُوا۟ هَنِيٓـًٔۢا بِمَا كُنتُمْ تَعْمَلُونَ ﴿٤٣﴾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[They will be told:] ‘Enjoy your food and drink,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[as a reward] for what you used to do.’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إِنَّا كَذَٰلِكَ نَجْزِى ٱلْمُحْسِنِينَ ﴿٤٤﴾ 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Thus indeed do We reward the virtuous.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8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وَيْلٌ يَوْمَئِذٍ لِّلْمُكَذِّبِينَ ﴿٤٥﴾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0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وَٱلْمُرْسَلَـٰتِ عُرْفًا ﴿١﴾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successive emissaries,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كُلُوا۟ وَتَمَتَّعُوا۟ قَلِيلًا إِنَّكُم مُّجْرِمُونَ ﴿٤٦﴾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‘Eat and enjoy a little!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You are indeed guilty.’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6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﴿٤٧﴾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وَإِذَا قِيلَ لَهُمُ ٱرْكَعُوا۟ لَا يَرْكَعُونَ ﴿٤٨﴾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When they are told, ‘Bow down,’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they do not bow down!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8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وَيْلٌ يَوْمَئِذٍ لِّلْمُكَذِّبِينَ ﴿٤٩﴾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Woe to the deniers on that day!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فَبِأَىِّ حَدِيثٍۭ بَعْدَهُۥ يُؤْمِنُونَ ﴿٥٠﴾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So what discourse will they believe after this?</a:t>
            </a:r>
          </a:p>
          <a:p>
            <a:pPr>
              <a:lnSpc>
                <a:spcPct val="90000"/>
              </a:lnSpc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0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412878"/>
            <a:ext cx="77724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اَللَّهُمَّ صَلِّ عَلَى مُحَمَّدٍ وَ آلِ مُحَمَّد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953" y="3886200"/>
            <a:ext cx="8964613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O </a:t>
            </a:r>
            <a:r>
              <a:rPr lang="en-US" altLang="en-US" sz="3200" dirty="0" smtClean="0">
                <a:latin typeface="Calibri" panose="020F0502020204030204" pitchFamily="34" charset="0"/>
              </a:rPr>
              <a:t>Allah </a:t>
            </a:r>
            <a:r>
              <a:rPr lang="en-US" altLang="en-US" sz="3200" dirty="0">
                <a:latin typeface="Calibri" panose="020F0502020204030204" pitchFamily="34" charset="0"/>
              </a:rPr>
              <a:t>send Your blessings on Muhammad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and the family of Muhammad.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AutoShape 2"/>
          <p:cNvSpPr>
            <a:spLocks noChangeArrowheads="1"/>
          </p:cNvSpPr>
          <p:nvPr/>
        </p:nvSpPr>
        <p:spPr bwMode="auto">
          <a:xfrm>
            <a:off x="542383" y="1052736"/>
            <a:ext cx="11107234" cy="5112568"/>
          </a:xfrm>
          <a:prstGeom prst="plaque">
            <a:avLst>
              <a:gd name="adj" fmla="val 16667"/>
            </a:avLst>
          </a:prstGeom>
          <a:gradFill rotWithShape="1">
            <a:gsLst>
              <a:gs pos="0">
                <a:srgbClr val="003399"/>
              </a:gs>
              <a:gs pos="50000">
                <a:srgbClr val="001847"/>
              </a:gs>
              <a:gs pos="100000">
                <a:srgbClr val="003399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0" dirty="0">
              <a:solidFill>
                <a:schemeClr val="bg1"/>
              </a:solidFill>
              <a:cs typeface="Simplified Arabic" panose="02020603050405020304" pitchFamily="18" charset="-78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149600"/>
            <a:ext cx="7772400" cy="1143000"/>
          </a:xfrm>
          <a:noFill/>
        </p:spPr>
        <p:txBody>
          <a:bodyPr anchor="ctr">
            <a:normAutofit fontScale="90000"/>
          </a:bodyPr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Please recite  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Surat al-</a:t>
            </a:r>
            <a:r>
              <a:rPr lang="en-US" altLang="en-US" b="1" dirty="0" err="1">
                <a:solidFill>
                  <a:srgbClr val="FFFF00"/>
                </a:solidFill>
                <a:latin typeface="Trebuchet MS" panose="020B0603020202020204" pitchFamily="34" charset="0"/>
              </a:rPr>
              <a:t>Fatihah</a:t>
            </a: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/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for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  <a:t>ALL MARHUMEEN</a:t>
            </a:r>
            <a:br>
              <a:rPr lang="en-US" altLang="en-US" b="1" dirty="0">
                <a:solidFill>
                  <a:srgbClr val="FFFF00"/>
                </a:solidFill>
                <a:latin typeface="Trebuchet MS" panose="020B0603020202020204" pitchFamily="34" charset="0"/>
              </a:rPr>
            </a:br>
            <a:endParaRPr lang="en-GB" altLang="en-US" b="1" dirty="0">
              <a:solidFill>
                <a:srgbClr val="FFFF00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فَٱلْعَـٰصِفَـٰتِ عَصْفًا ﴿٢﴾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raging hurricanes,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4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وَٱلنَّـٰشِرَٰتِ نَشْرًا ﴿٣﴾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sweeping spreaders,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8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فَٱلْفَـٰرِقَـٰتِ فَرْقًا ﴿٤﴾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decisive separators,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51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12776"/>
            <a:ext cx="12192000" cy="147002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rtl="1">
              <a:lnSpc>
                <a:spcPts val="7500"/>
              </a:lnSpc>
            </a:pPr>
            <a:r>
              <a:rPr lang="ar-SA" altLang="en-US" sz="7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فَٱلْمُلْقِيَـٰتِ ذِكْرًا ﴿٥﴾</a:t>
            </a:r>
            <a:endParaRPr lang="en-US" altLang="en-US" sz="7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328" y="3501008"/>
            <a:ext cx="12072664" cy="17526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latin typeface="Calibri" panose="020F0502020204030204" pitchFamily="34" charset="0"/>
              </a:rPr>
              <a:t>by the inspirers of remembrance,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FC17FC3-B8E5-4454-910D-4167AF1A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76250"/>
          </a:xfrm>
          <a:prstGeom prst="rect">
            <a:avLst/>
          </a:prstGeom>
          <a:gradFill rotWithShape="1">
            <a:gsLst>
              <a:gs pos="0">
                <a:srgbClr val="003399"/>
              </a:gs>
              <a:gs pos="100000">
                <a:srgbClr val="001747"/>
              </a:gs>
            </a:gsLst>
            <a:lin ang="5400000"/>
          </a:gradFill>
          <a:ln>
            <a:noFill/>
          </a:ln>
          <a:effec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b="1" dirty="0">
                <a:solidFill>
                  <a:srgbClr val="FFFF99"/>
                </a:solidFill>
                <a:latin typeface="Trebuchet MS" panose="020B0603020202020204" pitchFamily="34" charset="0"/>
              </a:rPr>
              <a:t>The Holy Quran: Surah </a:t>
            </a:r>
            <a:r>
              <a:rPr lang="en-US" altLang="en-US" b="1" dirty="0" smtClean="0">
                <a:solidFill>
                  <a:srgbClr val="FFFF99"/>
                </a:solidFill>
                <a:latin typeface="Trebuchet MS" panose="020B0603020202020204" pitchFamily="34" charset="0"/>
              </a:rPr>
              <a:t>al-</a:t>
            </a:r>
            <a:r>
              <a:rPr lang="en-US" altLang="en-US" b="1" dirty="0" err="1" smtClean="0">
                <a:solidFill>
                  <a:srgbClr val="FFFF99"/>
                </a:solidFill>
                <a:latin typeface="Trebuchet MS" panose="020B0603020202020204" pitchFamily="34" charset="0"/>
              </a:rPr>
              <a:t>Mursalāt</a:t>
            </a:r>
            <a:endParaRPr lang="en-US" altLang="en-US" b="1" dirty="0">
              <a:solidFill>
                <a:srgbClr val="FFFF99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43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madan">
  <a:themeElements>
    <a:clrScheme name="Default Design 14">
      <a:dk1>
        <a:srgbClr val="FFFFFF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Ramadan" id="{68211E4D-6D3C-4BAD-B43A-4C008CCCE099}" vid="{6F245041-EF16-4D15-BF38-936EE785D5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10915</TotalTime>
  <Words>1495</Words>
  <Application>Microsoft Office PowerPoint</Application>
  <PresentationFormat>Widescreen</PresentationFormat>
  <Paragraphs>186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Arabic Typesetting</vt:lpstr>
      <vt:lpstr>Arial</vt:lpstr>
      <vt:lpstr>Calibri</vt:lpstr>
      <vt:lpstr>Simplified Arabic</vt:lpstr>
      <vt:lpstr>Traditional Arabic</vt:lpstr>
      <vt:lpstr>Trebuchet MS</vt:lpstr>
      <vt:lpstr>Ramadan</vt:lpstr>
      <vt:lpstr>PowerPoint Presentation</vt:lpstr>
      <vt:lpstr>PowerPoint Presentation</vt:lpstr>
      <vt:lpstr>اَللَّهُمَّ صَلِّ عَلَى مُحَمَّدٍ وَ آلِ مُحَمَّد</vt:lpstr>
      <vt:lpstr>بِسْمِ اللهِ الرَّحْمنِ الرَّحِيمِ</vt:lpstr>
      <vt:lpstr>وَٱلْمُرْسَلَـٰتِ عُرْفًا ﴿١﴾</vt:lpstr>
      <vt:lpstr> فَٱلْعَـٰصِفَـٰتِ عَصْفًا ﴿٢﴾</vt:lpstr>
      <vt:lpstr> وَٱلنَّـٰشِرَٰتِ نَشْرًا ﴿٣﴾</vt:lpstr>
      <vt:lpstr> فَٱلْفَـٰرِقَـٰتِ فَرْقًا ﴿٤﴾</vt:lpstr>
      <vt:lpstr> فَٱلْمُلْقِيَـٰتِ ذِكْرًا ﴿٥﴾</vt:lpstr>
      <vt:lpstr> عُذْرًا أَوْ نُذْرًا ﴿٦﴾</vt:lpstr>
      <vt:lpstr> إِنَّمَا تُوعَدُونَ لَوَٰقِعٌ ﴿٧﴾</vt:lpstr>
      <vt:lpstr> فَإِذَا ٱلنُّجُومُ طُمِسَتْ ﴿٨﴾</vt:lpstr>
      <vt:lpstr> وَإِذَا ٱلسَّمَآءُ فُرِجَتْ ﴿٩﴾</vt:lpstr>
      <vt:lpstr> وَإِذَا ٱلْجِبَالُ نُسِفَتْ ﴿١٠﴾</vt:lpstr>
      <vt:lpstr> وَإِذَا ٱلرُّسُلُ أُقِّتَتْ ﴿١١﴾</vt:lpstr>
      <vt:lpstr> لِأَىِّ يَوْمٍ أُجِّلَتْ ﴿١٢﴾</vt:lpstr>
      <vt:lpstr> لِيَوْمِ ٱلْفَصْلِ ﴿١٣﴾</vt:lpstr>
      <vt:lpstr> وَمَآ أَدْرَىٰكَ مَا يَوْمُ ٱلْفَصْلِ ﴿١٤﴾</vt:lpstr>
      <vt:lpstr> وَيْلٌ يَوْمَئِذٍ لِّلْمُكَذِّبِينَ ﴿١٥﴾</vt:lpstr>
      <vt:lpstr> أَلَمْ نُهْلِكِ ٱلْأَوَّلِينَ ﴿١٦﴾</vt:lpstr>
      <vt:lpstr> ثُمَّ نُتْبِعُهُمُ ٱلْـَٔاخِرِينَ ﴿١٧﴾</vt:lpstr>
      <vt:lpstr> كَذَٰلِكَ نَفْعَلُ بِٱلْمُجْرِمِينَ ﴿١٨﴾</vt:lpstr>
      <vt:lpstr> وَيْلٌ يَوْمَئِذٍ لِّلْمُكَذِّبِينَ ﴿١٩﴾</vt:lpstr>
      <vt:lpstr>أَلَمْ نَخْلُقكُّم مِّن مَّآءٍ مَّهِينٍ ﴿٢٠﴾</vt:lpstr>
      <vt:lpstr> فَجَعَلْنَـٰهُ فِى قَرَارٍ مَّكِينٍ ﴿٢١﴾</vt:lpstr>
      <vt:lpstr> إِلَىٰ قَدَرٍ مَّعْلُومٍ ﴿٢٢﴾</vt:lpstr>
      <vt:lpstr> فَقَدَرْنَا فَنِعْمَ ٱلْقَـٰدِرُونَ ﴿٢٣﴾</vt:lpstr>
      <vt:lpstr> وَيْلٌ يَوْمَئِذٍ لِّلْمُكَذِّبِينَ ﴿٢٤﴾ </vt:lpstr>
      <vt:lpstr>أَلَمْ نَجْعَلِ ٱلْأَرْضَ كِفَاتًا ﴿٢٥﴾</vt:lpstr>
      <vt:lpstr> أَحْيَآءً وَأَمْوَٰتًا ﴿٢٦﴾</vt:lpstr>
      <vt:lpstr> وَجَعَلْنَا فِيهَا رَوَٰسِىَ شَـٰمِخَـٰتٍ وَأَسْقَيْنَـٰكُم مَّآءً فُرَاتًا ﴿٢٧﴾</vt:lpstr>
      <vt:lpstr> وَيْلٌ يَوْمَئِذٍ لِّلْمُكَذِّبِينَ ﴿٢٨﴾</vt:lpstr>
      <vt:lpstr> ٱنطَلِقُوٓا۟ إِلَىٰ مَا كُنتُم بِهِۦ تُكَذِّبُونَ ﴿٢٩﴾</vt:lpstr>
      <vt:lpstr> ٱنطَلِقُوٓا۟ إِلَىٰ ظِلٍّۢ ذِى ثَلَـٰثِ شُعَبٍ ﴿٣٠﴾</vt:lpstr>
      <vt:lpstr> لَّا ظَلِيلٍ وَلَا يُغْنِى مِنَ ٱللَّـهَبِ ﴿٣١﴾</vt:lpstr>
      <vt:lpstr> إِنَّهَا تَرْمِى بِشَرَرٍ كَٱلْقَصْرِ ﴿٣٢﴾ </vt:lpstr>
      <vt:lpstr>كَأَنَّهُۥ جِمَـٰلَتٌ صُفْرٌ ﴿٣٣﴾</vt:lpstr>
      <vt:lpstr> وَيْلٌ يَوْمَئِذٍ لِّلْمُكَذِّبِينَ ﴿٣٤﴾</vt:lpstr>
      <vt:lpstr> هَـٰذَا يَوْمُ لَا يَنطِقُونَ ﴿٣٥﴾</vt:lpstr>
      <vt:lpstr> وَلَا يُؤْذَنُ لَهُمْ فَيَعْتَذِرُونَ ﴿٣٦﴾</vt:lpstr>
      <vt:lpstr> وَيْلٌ يَوْمَئِذٍ لِّلْمُكَذِّبِينَ ﴿٣٧﴾</vt:lpstr>
      <vt:lpstr> هَـٰذَا يَوْمُ ٱلْفَصْلِ ۖ جَمَعْنَـٰكُمْ وَٱلْأَوَّلِينَ ﴿٣٨﴾</vt:lpstr>
      <vt:lpstr> فَإِن كَانَ لَكُمْ كَيْدٌ فَكِيدُونِ ﴿٣٩﴾ </vt:lpstr>
      <vt:lpstr>وَيْلٌ يَوْمَئِذٍ لِّلْمُكَذِّبِينَ ﴿٤٠﴾ </vt:lpstr>
      <vt:lpstr>إِنَّ ٱلْمُتَّقِينَ فِى ظِلَـٰلٍ وَعُيُونٍ ﴿٤١﴾</vt:lpstr>
      <vt:lpstr> وَفَوَٰكِهَ مِمَّا يَشْتَهُونَ ﴿٤٢﴾ </vt:lpstr>
      <vt:lpstr>كُلُوا۟ وَٱشْرَبُوا۟ هَنِيٓـًٔۢا بِمَا كُنتُمْ تَعْمَلُونَ ﴿٤٣﴾</vt:lpstr>
      <vt:lpstr> إِنَّا كَذَٰلِكَ نَجْزِى ٱلْمُحْسِنِينَ ﴿٤٤﴾ </vt:lpstr>
      <vt:lpstr>وَيْلٌ يَوْمَئِذٍ لِّلْمُكَذِّبِينَ ﴿٤٥﴾</vt:lpstr>
      <vt:lpstr> كُلُوا۟ وَتَمَتَّعُوا۟ قَلِيلًا إِنَّكُم مُّجْرِمُونَ ﴿٤٦﴾</vt:lpstr>
      <vt:lpstr> وَيْلٌ يَوْمَئِذٍ لِّلْمُكَذِّبِينَ ﴿٤٧﴾</vt:lpstr>
      <vt:lpstr> وَإِذَا قِيلَ لَهُمُ ٱرْكَعُوا۟ لَا يَرْكَعُونَ ﴿٤٨﴾</vt:lpstr>
      <vt:lpstr> وَيْلٌ يَوْمَئِذٍ لِّلْمُكَذِّبِينَ ﴿٤٩﴾</vt:lpstr>
      <vt:lpstr> فَبِأَىِّ حَدِيثٍۭ بَعْدَهُۥ يُؤْمِنُونَ ﴿٥٠﴾</vt:lpstr>
      <vt:lpstr>اَللَّهُمَّ صَلِّ عَلَى مُحَمَّدٍ وَ آلِ مُحَمَّد</vt:lpstr>
      <vt:lpstr>Please recite   Surat al-Fatihah for ALL MARHUMEEN </vt:lpstr>
    </vt:vector>
  </TitlesOfParts>
  <Company>DOHMS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يس</dc:title>
  <dc:creator>Rehan Ali Lotlikar</dc:creator>
  <cp:lastModifiedBy>Rehan Ali Lotlikar</cp:lastModifiedBy>
  <cp:revision>778</cp:revision>
  <dcterms:created xsi:type="dcterms:W3CDTF">2005-07-27T05:58:58Z</dcterms:created>
  <dcterms:modified xsi:type="dcterms:W3CDTF">2020-05-21T08:29:35Z</dcterms:modified>
</cp:coreProperties>
</file>