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352" r:id="rId46"/>
    <p:sldId id="353"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45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القيامة</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Qiyāmah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resurrection)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75</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يَسْـَٔلُ أَيَّانَ يَوْمُ ٱلْقِيَـٰمَةِ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asks, ‘When is this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151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بَرِقَ ٱلْبَصَرُ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the eyes are dazzled,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0704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وَخَسَفَ ٱلْقَمَرُ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moon is eclipsed,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1343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وَجُمِعَ ٱلشَّمْسُ وَٱلْقَمَرُ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sun and the moon are brought together,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402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يَقُولُ ٱلْإِنسَـٰنُ يَوْمَئِذٍ أَيْنَ ٱلْمَفَرُّ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man will say,</a:t>
            </a:r>
          </a:p>
          <a:p>
            <a:pPr>
              <a:lnSpc>
                <a:spcPct val="90000"/>
              </a:lnSpc>
            </a:pPr>
            <a:r>
              <a:rPr lang="en-US" altLang="en-US" sz="3200" dirty="0">
                <a:latin typeface="Calibri" panose="020F0502020204030204" pitchFamily="34" charset="0"/>
              </a:rPr>
              <a:t>‘Where is the escape?’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368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كَلَّا لَا وَزَرَ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There is no refuge!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601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رَبِّكَ يَوْمَئِذٍ ٱلْمُسْتَقَرُّ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the abode will be toward your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1700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يُنَبَّؤُا۟ ٱلْإِنسَـٰنُ يَوْمَئِذٍۭ بِمَا قَدَّمَ وَأَخَّرَ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man will be informed</a:t>
            </a:r>
          </a:p>
          <a:p>
            <a:pPr>
              <a:lnSpc>
                <a:spcPct val="90000"/>
              </a:lnSpc>
            </a:pPr>
            <a:r>
              <a:rPr lang="en-US" altLang="en-US" sz="3200" dirty="0">
                <a:latin typeface="Calibri" panose="020F0502020204030204" pitchFamily="34" charset="0"/>
              </a:rPr>
              <a:t>about what he has sent ahead and left behind.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9150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ٱلْإِنسَـٰنُ عَلَىٰ نَفْسِهِۦ بَصِيرَةٌ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man is a witness to himself,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43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أَلْقَىٰ مَعَاذِيرَهُۥ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though he should offer his excuses.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059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9727"/>
            <a:ext cx="12192000" cy="646330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75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Qiyāmah</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with the emphatic oath of the Divine One swearing by the looming day of Resurrection. It takes its name from , which mentions the Day of Resurrection. The surah dealing with the Day of Resurrection and man’s denial of that Day. God’s power is convincingly described in several </a:t>
            </a:r>
            <a:r>
              <a:rPr lang="en-US" altLang="en-US" sz="2200" dirty="0" smtClean="0">
                <a:solidFill>
                  <a:srgbClr val="FFFF00"/>
                </a:solidFill>
              </a:rPr>
              <a:t>vignettes. </a:t>
            </a:r>
            <a:r>
              <a:rPr lang="en-US" altLang="en-US" sz="2200" dirty="0">
                <a:solidFill>
                  <a:srgbClr val="FFFF00"/>
                </a:solidFill>
              </a:rPr>
              <a:t>The third paragraph instructs the Prophet on appropriate reception of the </a:t>
            </a:r>
            <a:r>
              <a:rPr lang="en-US" altLang="en-US" sz="2200" dirty="0" smtClean="0">
                <a:solidFill>
                  <a:srgbClr val="FFFF00"/>
                </a:solidFill>
              </a:rPr>
              <a:t>revelation, </a:t>
            </a:r>
            <a:r>
              <a:rPr lang="en-US" altLang="en-US" sz="2200" dirty="0">
                <a:solidFill>
                  <a:srgbClr val="FFFF00"/>
                </a:solidFill>
              </a:rPr>
              <a:t>and thereby serves to emphasize that the Quran is indeed God’s word</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Day of Resurrection, The </a:t>
            </a:r>
            <a:r>
              <a:rPr lang="en-US" altLang="en-US" sz="2200" dirty="0" smtClean="0">
                <a:solidFill>
                  <a:srgbClr val="FFFF00"/>
                </a:solidFill>
              </a:rPr>
              <a:t>Rising.</a:t>
            </a:r>
          </a:p>
          <a:p>
            <a:pPr algn="ctr">
              <a:spcBef>
                <a:spcPct val="0"/>
              </a:spcBef>
              <a:buFontTx/>
              <a:buNone/>
            </a:pPr>
            <a:endParaRPr lang="en-US" altLang="en-US" sz="2200" dirty="0">
              <a:solidFill>
                <a:srgbClr val="FFFF00"/>
              </a:solidFill>
            </a:endParaRPr>
          </a:p>
          <a:p>
            <a:pPr algn="ctr">
              <a:spcBef>
                <a:spcPct val="0"/>
              </a:spcBef>
              <a:buFontTx/>
              <a:buNone/>
            </a:pPr>
            <a:r>
              <a:rPr lang="en-US" altLang="en-US" sz="2200" dirty="0">
                <a:solidFill>
                  <a:srgbClr val="FFFF00"/>
                </a:solidFill>
              </a:rPr>
              <a:t>This </a:t>
            </a:r>
            <a:r>
              <a:rPr lang="en-US" altLang="en-US" sz="2200" dirty="0" smtClean="0">
                <a:solidFill>
                  <a:srgbClr val="FFFF00"/>
                </a:solidFill>
              </a:rPr>
              <a:t>is a ‘</a:t>
            </a:r>
            <a:r>
              <a:rPr lang="en-US" altLang="en-US" sz="2200" dirty="0" err="1" smtClean="0">
                <a:solidFill>
                  <a:srgbClr val="FFFF00"/>
                </a:solidFill>
              </a:rPr>
              <a:t>makki’surah</a:t>
            </a:r>
            <a:r>
              <a:rPr lang="en-US" altLang="en-US" sz="2200" dirty="0" smtClean="0">
                <a:solidFill>
                  <a:srgbClr val="FFFF00"/>
                </a:solidFill>
              </a:rPr>
              <a:t>. </a:t>
            </a:r>
            <a:r>
              <a:rPr lang="en-US" altLang="en-US" sz="2200" dirty="0">
                <a:solidFill>
                  <a:srgbClr val="FFFF00"/>
                </a:solidFill>
              </a:rPr>
              <a:t>It is narrated from the Holy Prophet </a:t>
            </a:r>
            <a:r>
              <a:rPr lang="en-US" altLang="en-US" sz="2200" dirty="0" smtClean="0">
                <a:solidFill>
                  <a:srgbClr val="FFFF00"/>
                </a:solidFill>
              </a:rPr>
              <a:t>(S) </a:t>
            </a:r>
            <a:r>
              <a:rPr lang="en-US" altLang="en-US" sz="2200" dirty="0">
                <a:solidFill>
                  <a:srgbClr val="FFFF00"/>
                </a:solidFill>
              </a:rPr>
              <a:t>that the person who recites this surah will be counted from among those who believed in the Day of Judgement and  his face will be shining when he is raised from his grave. It is also narrated that frequent reciters will  be raised with handsome and attractive faces on the Day of Judgement.</a:t>
            </a:r>
          </a:p>
          <a:p>
            <a:pPr algn="ctr">
              <a:spcBef>
                <a:spcPct val="0"/>
              </a:spcBef>
              <a:buFontTx/>
              <a:buNone/>
            </a:pPr>
            <a:r>
              <a:rPr lang="en-US" altLang="en-US" sz="2200" dirty="0">
                <a:solidFill>
                  <a:srgbClr val="FFFF00"/>
                </a:solidFill>
              </a:rPr>
              <a:t>	Recitation of this surah increases sustenance and protects the life and possessions of the reciter. He is liked by people. Surah al-</a:t>
            </a:r>
            <a:r>
              <a:rPr lang="en-US" altLang="en-US" sz="2200" dirty="0" err="1">
                <a:solidFill>
                  <a:srgbClr val="FFFF00"/>
                </a:solidFill>
              </a:rPr>
              <a:t>Qiyamah</a:t>
            </a:r>
            <a:r>
              <a:rPr lang="en-US" altLang="en-US" sz="2200" dirty="0">
                <a:solidFill>
                  <a:srgbClr val="FFFF00"/>
                </a:solidFill>
              </a:rPr>
              <a:t> also makes a person chaste, humble and sincere. Drinking water in which this surah has been written keeps the heart  safe from ailments.</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تُحَرِّكْ بِهِۦ لِسَانَكَ لِتَعْجَلَ بِهِۦٓ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move your tongue with it to hasten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0765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عَلَيْنَا جَمْعَهُۥ وَقُرْءَانَهُۥ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up to Us to put it together</a:t>
            </a:r>
          </a:p>
          <a:p>
            <a:pPr>
              <a:lnSpc>
                <a:spcPct val="90000"/>
              </a:lnSpc>
            </a:pPr>
            <a:r>
              <a:rPr lang="en-US" altLang="en-US" sz="3200" dirty="0">
                <a:latin typeface="Calibri" panose="020F0502020204030204" pitchFamily="34" charset="0"/>
              </a:rPr>
              <a:t>and to recite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6764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قَرَأْنَـٰهُ فَٱتَّبِعْ قُرْءَانَهُۥ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We have recited it, follow its recitation.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7833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إِنَّ عَلَيْنَا بَيَانَهُۥ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its exposition indeed [also] lies with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2477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كَلَّا بَلْ تُحِبُّونَ ٱلْعَاجِلَةَ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Rather you love this transitory life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9130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وَتَذَرُونَ ٱلْـَٔاخِرَةَ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forsake the Hereafter.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7542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وُجُوهٌ يَوْمَئِذٍ نَّاضِرَةٌ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faces will be fresh on that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4377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إِلَىٰ رَبِّهَا نَاظِرَةٌ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looking at their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3620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وَوُجُوهٌ يَوْمَئِذٍۭ بَاسِرَةٌ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some faces will be scowling on that 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6331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تَظُنُّ أَن يُفْعَلَ بِهَا فَاقِرَةٌ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knowing that they will be dealt out</a:t>
            </a:r>
          </a:p>
          <a:p>
            <a:pPr>
              <a:lnSpc>
                <a:spcPct val="90000"/>
              </a:lnSpc>
            </a:pPr>
            <a:r>
              <a:rPr lang="en-US" altLang="en-US" sz="3200" dirty="0">
                <a:latin typeface="Calibri" panose="020F0502020204030204" pitchFamily="34" charset="0"/>
              </a:rPr>
              <a:t>a punishment breaking the spine.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1929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كَلَّآ إِذَا بَلَغَتِ ٱلتَّرَاقِىَ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a:t>
            </a:r>
          </a:p>
          <a:p>
            <a:pPr>
              <a:lnSpc>
                <a:spcPct val="90000"/>
              </a:lnSpc>
            </a:pPr>
            <a:r>
              <a:rPr lang="en-US" altLang="en-US" sz="3200" dirty="0">
                <a:latin typeface="Calibri" panose="020F0502020204030204" pitchFamily="34" charset="0"/>
              </a:rPr>
              <a:t>When the soul reaches up to the collar bones,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29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وَقِيلَ مَنْ ۜ رَاقٍ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said, ‘Who will take him up</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0566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وَظَنَّ أَنَّهُ ٱلْفِرَاقُ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knows that it is the [time of] parting,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8604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وَٱلْتَفَّتِ ٱلسَّاقُ بِٱلسَّاقِ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each shank clasps the other shank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2585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إِلَىٰ رَبِّكَ يَوْمَئِذٍ ٱلْمَسَاقُ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he shall be driven toward your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0614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فَلَا صَدَّقَ وَلَا صَلَّىٰ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neither confirmed [the truth], nor prayed,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9665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وَلَـٰكِن كَذَّبَ وَتَوَلَّىٰ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denied [it] and turned away,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5704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ذَهَبَ إِلَىٰٓ أَهْلِهِۦ يَتَمَطَّىٰٓ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went swaggering to his family.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4075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أَوْلَىٰ لَكَ فَأَوْلَىٰ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woe to you! Woe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9254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أَوْلَىٰ لَكَ فَأَوْلَىٰٓ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Again, woe to you! Woe to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302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أَيَحْسَبُ ٱلْإِنسَـٰنُ أَن يُتْرَكَ سُدًى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man suppose</a:t>
            </a:r>
          </a:p>
          <a:p>
            <a:pPr>
              <a:lnSpc>
                <a:spcPct val="90000"/>
              </a:lnSpc>
            </a:pPr>
            <a:r>
              <a:rPr lang="en-US" altLang="en-US" sz="3200" dirty="0">
                <a:latin typeface="Calibri" panose="020F0502020204030204" pitchFamily="34" charset="0"/>
              </a:rPr>
              <a:t>that he would be abandoned to futility?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3068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يَكُ نُطْفَةً مِّن مَّنِىٍّۢ يُمْنَىٰ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Was he not a drop of emitted semen?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7457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كَانَ عَلَقَةً فَخَلَقَ فَسَوَّىٰ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became a clinging mass;</a:t>
            </a:r>
          </a:p>
          <a:p>
            <a:pPr>
              <a:lnSpc>
                <a:spcPct val="90000"/>
              </a:lnSpc>
            </a:pPr>
            <a:r>
              <a:rPr lang="en-US" altLang="en-US" sz="3200" dirty="0">
                <a:latin typeface="Calibri" panose="020F0502020204030204" pitchFamily="34" charset="0"/>
              </a:rPr>
              <a:t>then He created [him] and proportioned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4108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فَجَعَلَ مِنْهُ ٱلزَّوْجَيْنِ ٱلذَّكَرَ وَٱلْأُنثَىٰٓ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made of him the two </a:t>
            </a:r>
            <a:r>
              <a:rPr lang="en-US" altLang="en-US" sz="3200" dirty="0" smtClean="0">
                <a:latin typeface="Calibri" panose="020F0502020204030204" pitchFamily="34" charset="0"/>
              </a:rPr>
              <a:t>genders,</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the male and the female.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3695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أَلَيْسَ ذَٰلِكَ بِقَـٰدِرٍ عَلَىٰٓ أَن يُحْـِۧىَ ٱلْمَوْتَىٰ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not such a one able</a:t>
            </a:r>
          </a:p>
          <a:p>
            <a:pPr>
              <a:lnSpc>
                <a:spcPct val="90000"/>
              </a:lnSpc>
            </a:pPr>
            <a:r>
              <a:rPr lang="en-US" altLang="en-US" sz="3200" dirty="0">
                <a:latin typeface="Calibri" panose="020F0502020204030204" pitchFamily="34" charset="0"/>
              </a:rPr>
              <a:t>to revive the dead?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2764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لَآ أُقْسِمُ بِيَوْمِ ٱلْقِيَـٰمَةِ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swear by the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وَلَآ أُقْسِمُ بِٱلنَّفْسِ ٱللَّوَّامَةِ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swear by the self-blaming soul!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3383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أَيَحْسَبُ ٱلْإِنسَـٰنُ أَلَّن نَّجْمَعَ عِظَامَهُۥ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man suppose</a:t>
            </a:r>
          </a:p>
          <a:p>
            <a:pPr>
              <a:lnSpc>
                <a:spcPct val="90000"/>
              </a:lnSpc>
            </a:pPr>
            <a:r>
              <a:rPr lang="en-US" altLang="en-US" sz="3200" dirty="0">
                <a:latin typeface="Calibri" panose="020F0502020204030204" pitchFamily="34" charset="0"/>
              </a:rPr>
              <a:t>that We shall not put together his bones?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8732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بَلَىٰ قَـٰدِرِينَ عَلَىٰٓ أَن نُّسَوِّىَ بَنَانَهُۥ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Yes indeed,</a:t>
            </a:r>
          </a:p>
          <a:p>
            <a:pPr>
              <a:lnSpc>
                <a:spcPct val="90000"/>
              </a:lnSpc>
            </a:pPr>
            <a:r>
              <a:rPr lang="en-US" altLang="en-US" sz="3200" dirty="0">
                <a:latin typeface="Calibri" panose="020F0502020204030204" pitchFamily="34" charset="0"/>
              </a:rPr>
              <a:t>We are able to proportion [even] his fingertips!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9033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يُرِيدُ ٱلْإِنسَـٰنُ لِيَفْجُرَ أَمَامَهُۥ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man desires to go on living viciously.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Qiyāmah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6018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10761</TotalTime>
  <Words>1278</Words>
  <Application>Microsoft Office PowerPoint</Application>
  <PresentationFormat>Widescreen</PresentationFormat>
  <Paragraphs>157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لَآ أُقْسِمُ بِيَوْمِ ٱلْقِيَـٰمَةِ ﴿١﴾ </vt:lpstr>
      <vt:lpstr>وَلَآ أُقْسِمُ بِٱلنَّفْسِ ٱللَّوَّامَةِ ﴿٢﴾</vt:lpstr>
      <vt:lpstr> أَيَحْسَبُ ٱلْإِنسَـٰنُ أَلَّن نَّجْمَعَ عِظَامَهُۥ ﴿٣﴾</vt:lpstr>
      <vt:lpstr> بَلَىٰ قَـٰدِرِينَ عَلَىٰٓ أَن نُّسَوِّىَ بَنَانَهُۥ ﴿٤﴾</vt:lpstr>
      <vt:lpstr> بَلْ يُرِيدُ ٱلْإِنسَـٰنُ لِيَفْجُرَ أَمَامَهُۥ ﴿٥﴾</vt:lpstr>
      <vt:lpstr> يَسْـَٔلُ أَيَّانَ يَوْمُ ٱلْقِيَـٰمَةِ ﴿٦﴾</vt:lpstr>
      <vt:lpstr> فَإِذَا بَرِقَ ٱلْبَصَرُ ﴿٧﴾</vt:lpstr>
      <vt:lpstr> وَخَسَفَ ٱلْقَمَرُ ﴿٨﴾</vt:lpstr>
      <vt:lpstr> وَجُمِعَ ٱلشَّمْسُ وَٱلْقَمَرُ ﴿٩﴾</vt:lpstr>
      <vt:lpstr> يَقُولُ ٱلْإِنسَـٰنُ يَوْمَئِذٍ أَيْنَ ٱلْمَفَرُّ ﴿١٠﴾ </vt:lpstr>
      <vt:lpstr>كَلَّا لَا وَزَرَ ﴿١١﴾</vt:lpstr>
      <vt:lpstr> إِلَىٰ رَبِّكَ يَوْمَئِذٍ ٱلْمُسْتَقَرُّ ﴿١٢﴾</vt:lpstr>
      <vt:lpstr> يُنَبَّؤُا۟ ٱلْإِنسَـٰنُ يَوْمَئِذٍۭ بِمَا قَدَّمَ وَأَخَّرَ ﴿١٣﴾</vt:lpstr>
      <vt:lpstr> بَلِ ٱلْإِنسَـٰنُ عَلَىٰ نَفْسِهِۦ بَصِيرَةٌ ﴿١٤﴾</vt:lpstr>
      <vt:lpstr> وَلَوْ أَلْقَىٰ مَعَاذِيرَهُۥ ﴿١٥﴾</vt:lpstr>
      <vt:lpstr> لَا تُحَرِّكْ بِهِۦ لِسَانَكَ لِتَعْجَلَ بِهِۦٓ ﴿١٦﴾</vt:lpstr>
      <vt:lpstr> إِنَّ عَلَيْنَا جَمْعَهُۥ وَقُرْءَانَهُۥ ﴿١٧﴾</vt:lpstr>
      <vt:lpstr> فَإِذَا قَرَأْنَـٰهُ فَٱتَّبِعْ قُرْءَانَهُۥ ﴿١٨﴾</vt:lpstr>
      <vt:lpstr> ثُمَّ إِنَّ عَلَيْنَا بَيَانَهُۥ ﴿١٩﴾</vt:lpstr>
      <vt:lpstr>كَلَّا بَلْ تُحِبُّونَ ٱلْعَاجِلَةَ ﴿٢٠﴾</vt:lpstr>
      <vt:lpstr>وَتَذَرُونَ ٱلْـَٔاخِرَةَ ﴿٢١﴾ </vt:lpstr>
      <vt:lpstr>وُجُوهٌ يَوْمَئِذٍ نَّاضِرَةٌ ﴿٢٢﴾</vt:lpstr>
      <vt:lpstr>إِلَىٰ رَبِّهَا نَاظِرَةٌ ﴿٢٣﴾</vt:lpstr>
      <vt:lpstr>وَوُجُوهٌ يَوْمَئِذٍۭ بَاسِرَةٌ ﴿٢٤﴾</vt:lpstr>
      <vt:lpstr>تَظُنُّ أَن يُفْعَلَ بِهَا فَاقِرَةٌ ﴿٢٥﴾</vt:lpstr>
      <vt:lpstr>كَلَّآ إِذَا بَلَغَتِ ٱلتَّرَاقِىَ ﴿٢٦﴾</vt:lpstr>
      <vt:lpstr>وَقِيلَ مَنْ ۜ رَاقٍ ﴿٢٧﴾</vt:lpstr>
      <vt:lpstr>وَظَنَّ أَنَّهُ ٱلْفِرَاقُ ﴿٢٨﴾</vt:lpstr>
      <vt:lpstr>وَٱلْتَفَّتِ ٱلسَّاقُ بِٱلسَّاقِ ﴿٢٩﴾</vt:lpstr>
      <vt:lpstr>إِلَىٰ رَبِّكَ يَوْمَئِذٍ ٱلْمَسَاقُ ﴿٣٠﴾</vt:lpstr>
      <vt:lpstr>فَلَا صَدَّقَ وَلَا صَلَّىٰ ﴿٣١﴾</vt:lpstr>
      <vt:lpstr>وَلَـٰكِن كَذَّبَ وَتَوَلَّىٰ ﴿٣٢﴾</vt:lpstr>
      <vt:lpstr>ثُمَّ ذَهَبَ إِلَىٰٓ أَهْلِهِۦ يَتَمَطَّىٰٓ ﴿٣٣﴾</vt:lpstr>
      <vt:lpstr>أَوْلَىٰ لَكَ فَأَوْلَىٰ ﴿٣٤﴾</vt:lpstr>
      <vt:lpstr>ثُمَّ أَوْلَىٰ لَكَ فَأَوْلَىٰٓ ﴿٣٥﴾</vt:lpstr>
      <vt:lpstr>أَيَحْسَبُ ٱلْإِنسَـٰنُ أَن يُتْرَكَ سُدًى ﴿٣٦﴾</vt:lpstr>
      <vt:lpstr>أَلَمْ يَكُ نُطْفَةً مِّن مَّنِىٍّۢ يُمْنَىٰ ﴿٣٧﴾</vt:lpstr>
      <vt:lpstr>ثُمَّ كَانَ عَلَقَةً فَخَلَقَ فَسَوَّىٰ ﴿٣٨﴾</vt:lpstr>
      <vt:lpstr>فَجَعَلَ مِنْهُ ٱلزَّوْجَيْنِ ٱلذَّكَرَ وَٱلْأُنثَىٰٓ ﴿٣٩﴾</vt:lpstr>
      <vt:lpstr>أَلَيْسَ ذَٰلِكَ بِقَـٰدِرٍ عَلَىٰٓ أَن يُحْـِۧىَ ٱلْمَوْتَىٰ ﴿٤٠﴾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767</cp:revision>
  <dcterms:created xsi:type="dcterms:W3CDTF">2005-07-27T05:58:58Z</dcterms:created>
  <dcterms:modified xsi:type="dcterms:W3CDTF">2020-05-21T05:44:10Z</dcterms:modified>
</cp:coreProperties>
</file>