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352" r:id="rId34"/>
    <p:sldId id="353"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946" y="235"/>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الجن</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al-Jinn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Jinn)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28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وَأَنَّهُۥ كَانَ رِجَالٌ مِّنَ ٱلْإِنسِ يَعُوذُونَ بِرِجَالٍ مِّنَ ٱلْجِنِّ فَزَادُوهُمْ رَهَقًا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some persons from the humans</a:t>
            </a:r>
          </a:p>
          <a:p>
            <a:pPr>
              <a:lnSpc>
                <a:spcPct val="90000"/>
              </a:lnSpc>
            </a:pPr>
            <a:r>
              <a:rPr lang="en-US" altLang="en-US" sz="3200" dirty="0">
                <a:latin typeface="Calibri" panose="020F0502020204030204" pitchFamily="34" charset="0"/>
              </a:rPr>
              <a:t>would seek the protection of some persons from the jinn,</a:t>
            </a:r>
          </a:p>
          <a:p>
            <a:pPr>
              <a:lnSpc>
                <a:spcPct val="90000"/>
              </a:lnSpc>
            </a:pPr>
            <a:r>
              <a:rPr lang="en-US" altLang="en-US" sz="3200" dirty="0">
                <a:latin typeface="Calibri" panose="020F0502020204030204" pitchFamily="34" charset="0"/>
              </a:rPr>
              <a:t>thus only adding to their rebellion.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135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وَأَنَّهُمْ ظَنُّوا۟ كَمَا ظَنَنتُمْ أَن لَّن يَبْعَثَ ٱللَّـهُ أَحَدًا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thought, just as you think,</a:t>
            </a:r>
          </a:p>
          <a:p>
            <a:pPr>
              <a:lnSpc>
                <a:spcPct val="90000"/>
              </a:lnSpc>
            </a:pPr>
            <a:r>
              <a:rPr lang="en-US" altLang="en-US" sz="3200" dirty="0">
                <a:latin typeface="Calibri" panose="020F0502020204030204" pitchFamily="34" charset="0"/>
              </a:rPr>
              <a:t>that Allah will not raise anyone from the dead.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9238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لَمَسْنَا ٱلسَّمَآءَ فَوَجَدْنَـٰهَا مُلِئَتْ حَرَسًا شَدِيدًا وَشُهُبًا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made for the heaven</a:t>
            </a:r>
          </a:p>
          <a:p>
            <a:pPr>
              <a:lnSpc>
                <a:spcPct val="90000"/>
              </a:lnSpc>
            </a:pPr>
            <a:r>
              <a:rPr lang="en-US" altLang="en-US" sz="3200" dirty="0">
                <a:latin typeface="Calibri" panose="020F0502020204030204" pitchFamily="34" charset="0"/>
              </a:rPr>
              <a:t>and found it</a:t>
            </a:r>
          </a:p>
          <a:p>
            <a:pPr>
              <a:lnSpc>
                <a:spcPct val="90000"/>
              </a:lnSpc>
            </a:pPr>
            <a:r>
              <a:rPr lang="en-US" altLang="en-US" sz="3200" dirty="0">
                <a:latin typeface="Calibri" panose="020F0502020204030204" pitchFamily="34" charset="0"/>
              </a:rPr>
              <a:t>full of mighty sentries and flames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502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كُنَّا نَقْعُدُ مِنْهَا مَقَـٰعِدَ لِلسَّمْعِ ۖ فَمَن يَسْتَمِعِ ٱلْـَٔانَ يَجِدْ لَهُۥ شِهَابًا رَّصَدًا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used to sit in its positions to eavesdrop,</a:t>
            </a:r>
          </a:p>
          <a:p>
            <a:pPr>
              <a:lnSpc>
                <a:spcPct val="90000"/>
              </a:lnSpc>
            </a:pPr>
            <a:r>
              <a:rPr lang="en-US" altLang="en-US" sz="3200" dirty="0">
                <a:latin typeface="Calibri" panose="020F0502020204030204" pitchFamily="34" charset="0"/>
              </a:rPr>
              <a:t>but anyone listening now</a:t>
            </a:r>
          </a:p>
          <a:p>
            <a:pPr>
              <a:lnSpc>
                <a:spcPct val="90000"/>
              </a:lnSpc>
            </a:pPr>
            <a:r>
              <a:rPr lang="en-US" altLang="en-US" sz="3200" dirty="0">
                <a:latin typeface="Calibri" panose="020F0502020204030204" pitchFamily="34" charset="0"/>
              </a:rPr>
              <a:t>finds a flame waiting for </a:t>
            </a:r>
            <a:r>
              <a:rPr lang="en-US" altLang="en-US" sz="3200" dirty="0" smtClean="0">
                <a:latin typeface="Calibri" panose="020F0502020204030204" pitchFamily="34" charset="0"/>
              </a:rPr>
              <a:t>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1881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لَا نَدْرِىٓ أَشَرٌّ أُرِيدَ بِمَن فِى ٱلْأَرْضِ أَمْ أَرَادَ بِهِمْ رَبُّهُمْ رَشَدًا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do not know whether ill is intended</a:t>
            </a:r>
          </a:p>
          <a:p>
            <a:pPr>
              <a:lnSpc>
                <a:spcPct val="90000"/>
              </a:lnSpc>
            </a:pPr>
            <a:r>
              <a:rPr lang="en-US" altLang="en-US" sz="3200" dirty="0">
                <a:latin typeface="Calibri" panose="020F0502020204030204" pitchFamily="34" charset="0"/>
              </a:rPr>
              <a:t>for those who are in the earth,</a:t>
            </a:r>
          </a:p>
          <a:p>
            <a:pPr>
              <a:lnSpc>
                <a:spcPct val="90000"/>
              </a:lnSpc>
            </a:pPr>
            <a:r>
              <a:rPr lang="en-US" altLang="en-US" sz="3200" dirty="0">
                <a:latin typeface="Calibri" panose="020F0502020204030204" pitchFamily="34" charset="0"/>
              </a:rPr>
              <a:t>or whether their Lord intends good for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8248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مِنَّا ٱلصَّـٰلِحُونَ وَمِنَّا دُونَ ذَٰلِكَ ۖ كُنَّا طَرَآئِقَ قِدَدًا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us some are righteous</a:t>
            </a:r>
          </a:p>
          <a:p>
            <a:pPr>
              <a:lnSpc>
                <a:spcPct val="90000"/>
              </a:lnSpc>
            </a:pPr>
            <a:r>
              <a:rPr lang="en-US" altLang="en-US" sz="3200" dirty="0">
                <a:latin typeface="Calibri" panose="020F0502020204030204" pitchFamily="34" charset="0"/>
              </a:rPr>
              <a:t>and some of us are otherwise:</a:t>
            </a:r>
          </a:p>
          <a:p>
            <a:pPr>
              <a:lnSpc>
                <a:spcPct val="90000"/>
              </a:lnSpc>
            </a:pPr>
            <a:r>
              <a:rPr lang="en-US" altLang="en-US" sz="3200" dirty="0">
                <a:latin typeface="Calibri" panose="020F0502020204030204" pitchFamily="34" charset="0"/>
              </a:rPr>
              <a:t>we are multifarious sects.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06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ظَنَنَّآ أَن لَّن نُّعْجِزَ ٱللَّـهَ فِى ٱلْأَرْضِ وَلَن نُّعْجِزَهُۥ هَرَبًا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know that we cannot thwart Allah</a:t>
            </a:r>
          </a:p>
          <a:p>
            <a:pPr>
              <a:lnSpc>
                <a:spcPct val="90000"/>
              </a:lnSpc>
            </a:pPr>
            <a:r>
              <a:rPr lang="en-US" altLang="en-US" sz="3200" dirty="0">
                <a:latin typeface="Calibri" panose="020F0502020204030204" pitchFamily="34" charset="0"/>
              </a:rPr>
              <a:t>on the earth,</a:t>
            </a:r>
          </a:p>
          <a:p>
            <a:pPr>
              <a:lnSpc>
                <a:spcPct val="90000"/>
              </a:lnSpc>
            </a:pPr>
            <a:r>
              <a:rPr lang="en-US" altLang="en-US" sz="3200" dirty="0">
                <a:latin typeface="Calibri" panose="020F0502020204030204" pitchFamily="34" charset="0"/>
              </a:rPr>
              <a:t>nor can we thwart Him by fleeing.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4319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لَمَّا سَمِعْنَا ٱلْهُدَىٰٓ ءَامَنَّا بِهِۦ ۖ فَمَن يُؤْمِنۢ بِرَبِّهِۦ فَلَا يَخَافُ بَخْسًا وَلَا رَهَقًا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heard the [message of] guidance,</a:t>
            </a:r>
          </a:p>
          <a:p>
            <a:pPr>
              <a:lnSpc>
                <a:spcPct val="90000"/>
              </a:lnSpc>
            </a:pPr>
            <a:r>
              <a:rPr lang="en-US" altLang="en-US" sz="3200" dirty="0">
                <a:latin typeface="Calibri" panose="020F0502020204030204" pitchFamily="34" charset="0"/>
              </a:rPr>
              <a:t>we believed in </a:t>
            </a:r>
            <a:r>
              <a:rPr lang="en-US" altLang="en-US" sz="3200" dirty="0" smtClean="0">
                <a:latin typeface="Calibri" panose="020F0502020204030204" pitchFamily="34" charset="0"/>
              </a:rPr>
              <a:t>it. Whoever </a:t>
            </a:r>
            <a:r>
              <a:rPr lang="en-US" altLang="en-US" sz="3200" dirty="0">
                <a:latin typeface="Calibri" panose="020F0502020204030204" pitchFamily="34" charset="0"/>
              </a:rPr>
              <a:t>that has faith in his Lord</a:t>
            </a:r>
          </a:p>
          <a:p>
            <a:pPr>
              <a:lnSpc>
                <a:spcPct val="90000"/>
              </a:lnSpc>
            </a:pPr>
            <a:r>
              <a:rPr lang="en-US" altLang="en-US" sz="3200" dirty="0">
                <a:latin typeface="Calibri" panose="020F0502020204030204" pitchFamily="34" charset="0"/>
              </a:rPr>
              <a:t>shall neither fear any detraction nor oppression.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165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وَأَنَّا مِنَّا ٱلْمُسْلِمُونَ وَمِنَّا ٱلْقَـٰسِطُونَ ۖ فَمَنْ أَسْلَمَ فَأُو۟لَـٰٓئِكَ تَحَرَّوْا۟ رَشَدًا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us some are </a:t>
            </a:r>
            <a:r>
              <a:rPr lang="en-US" altLang="en-US" sz="3200" dirty="0" err="1" smtClean="0">
                <a:latin typeface="Calibri" panose="020F0502020204030204" pitchFamily="34" charset="0"/>
              </a:rPr>
              <a:t>muslims</a:t>
            </a:r>
            <a:r>
              <a:rPr lang="en-US" altLang="en-US" sz="3200" dirty="0" smtClean="0">
                <a:latin typeface="Calibri" panose="020F0502020204030204" pitchFamily="34" charset="0"/>
              </a:rPr>
              <a:t> and </a:t>
            </a:r>
            <a:r>
              <a:rPr lang="en-US" altLang="en-US" sz="3200" dirty="0">
                <a:latin typeface="Calibri" panose="020F0502020204030204" pitchFamily="34" charset="0"/>
              </a:rPr>
              <a:t>some of us are perverse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Yet those who submit [to Allah]</a:t>
            </a:r>
          </a:p>
          <a:p>
            <a:pPr>
              <a:lnSpc>
                <a:spcPct val="90000"/>
              </a:lnSpc>
            </a:pPr>
            <a:r>
              <a:rPr lang="en-US" altLang="en-US" sz="3200" dirty="0">
                <a:latin typeface="Calibri" panose="020F0502020204030204" pitchFamily="34" charset="0"/>
              </a:rPr>
              <a:t>—it is they who pursue rectitude.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7799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ٱلْقَـٰسِطُونَ فَكَانُوا۟ لِجَهَنَّمَ حَطَبًا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perverse,</a:t>
            </a:r>
          </a:p>
          <a:p>
            <a:pPr>
              <a:lnSpc>
                <a:spcPct val="90000"/>
              </a:lnSpc>
            </a:pPr>
            <a:r>
              <a:rPr lang="en-US" altLang="en-US" sz="3200" dirty="0">
                <a:latin typeface="Calibri" panose="020F0502020204030204" pitchFamily="34" charset="0"/>
              </a:rPr>
              <a:t>they will be firewood for hell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38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53561"/>
            <a:ext cx="12192000" cy="655564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72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al-Jinn</a:t>
            </a:r>
            <a:endParaRPr lang="en-US" altLang="en-US" sz="2800" dirty="0" smtClean="0">
              <a:solidFill>
                <a:srgbClr val="FFFF00"/>
              </a:solidFill>
            </a:endParaRPr>
          </a:p>
          <a:p>
            <a:pPr algn="ctr">
              <a:spcBef>
                <a:spcPct val="0"/>
              </a:spcBef>
              <a:buFontTx/>
              <a:buNone/>
            </a:pPr>
            <a:endParaRPr lang="en-US" altLang="en-US" sz="24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with the revelation that a group of The Jinn listened to the Prophet reciting the Quran, believed in it, and so admonished their own race. It is names after the jinn-kind, whose account is given in its first part. The surah begins with the account of what a group of jinn said when they overheard a recitation of the Quran and realized its </a:t>
            </a:r>
            <a:r>
              <a:rPr lang="en-US" altLang="en-US" sz="2200" dirty="0" smtClean="0">
                <a:solidFill>
                  <a:srgbClr val="FFFF00"/>
                </a:solidFill>
              </a:rPr>
              <a:t>truth. </a:t>
            </a:r>
            <a:r>
              <a:rPr lang="en-US" altLang="en-US" sz="2200" dirty="0">
                <a:solidFill>
                  <a:srgbClr val="FFFF00"/>
                </a:solidFill>
              </a:rPr>
              <a:t>This is a lesson to the Meccan Arabs, who are also told that the Prophet can help them only by delivering the Message—God is the All Powerful </a:t>
            </a:r>
            <a:r>
              <a:rPr lang="en-US" altLang="en-US" sz="2200" dirty="0" smtClean="0">
                <a:solidFill>
                  <a:srgbClr val="FFFF00"/>
                </a:solidFill>
              </a:rPr>
              <a:t>One. </a:t>
            </a:r>
            <a:r>
              <a:rPr lang="en-US" altLang="en-US" sz="2200" dirty="0">
                <a:solidFill>
                  <a:srgbClr val="FFFF00"/>
                </a:solidFill>
              </a:rPr>
              <a:t>The disbelievers are threatened with what they will meet on the Day of </a:t>
            </a:r>
            <a:r>
              <a:rPr lang="en-US" altLang="en-US" sz="2200" dirty="0" smtClean="0">
                <a:solidFill>
                  <a:srgbClr val="FFFF00"/>
                </a:solidFill>
              </a:rPr>
              <a:t>Judgement.</a:t>
            </a:r>
            <a:endParaRPr lang="en-US" altLang="en-US" sz="2200" dirty="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Jinn-kind, Sprites, The Jinn's, The Spirits.</a:t>
            </a:r>
            <a:endParaRPr lang="en-US" altLang="en-US" sz="2200" dirty="0">
              <a:solidFill>
                <a:srgbClr val="FFFF00"/>
              </a:solidFill>
            </a:endParaRPr>
          </a:p>
          <a:p>
            <a:pPr algn="ctr">
              <a:spcBef>
                <a:spcPct val="0"/>
              </a:spcBef>
              <a:buFontTx/>
              <a:buNone/>
            </a:pPr>
            <a:endParaRPr lang="en-US" altLang="en-US" sz="1600" dirty="0" smtClean="0">
              <a:solidFill>
                <a:srgbClr val="FFFF00"/>
              </a:solidFill>
            </a:endParaRPr>
          </a:p>
          <a:p>
            <a:pPr algn="ctr">
              <a:spcBef>
                <a:spcPct val="0"/>
              </a:spcBef>
              <a:buFontTx/>
              <a:buNone/>
            </a:pPr>
            <a:r>
              <a:rPr lang="en-US" altLang="en-US" sz="2200" dirty="0" smtClean="0">
                <a:solidFill>
                  <a:srgbClr val="FFFF00"/>
                </a:solidFill>
              </a:rPr>
              <a:t>This is ‘</a:t>
            </a:r>
            <a:r>
              <a:rPr lang="en-US" altLang="en-US" sz="2200" dirty="0" err="1" smtClean="0">
                <a:solidFill>
                  <a:srgbClr val="FFFF00"/>
                </a:solidFill>
              </a:rPr>
              <a:t>makki</a:t>
            </a:r>
            <a:r>
              <a:rPr lang="en-US" altLang="en-US" sz="2200" dirty="0">
                <a:solidFill>
                  <a:srgbClr val="FFFF00"/>
                </a:solidFill>
              </a:rPr>
              <a:t>’ </a:t>
            </a:r>
            <a:r>
              <a:rPr lang="en-US" altLang="en-US" sz="2200" dirty="0" smtClean="0">
                <a:solidFill>
                  <a:srgbClr val="FFFF00"/>
                </a:solidFill>
              </a:rPr>
              <a:t>surah. </a:t>
            </a:r>
            <a:r>
              <a:rPr lang="en-US" altLang="en-US" sz="2200" dirty="0">
                <a:solidFill>
                  <a:srgbClr val="FFFF00"/>
                </a:solidFill>
              </a:rPr>
              <a:t>It is narrated from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that frequent recitation of this surah is a protection from Jinn and the reciter will be in the company of the Holy Prophet (</a:t>
            </a:r>
            <a:r>
              <a:rPr lang="en-US" altLang="en-US" sz="2200" dirty="0" err="1">
                <a:solidFill>
                  <a:srgbClr val="FFFF00"/>
                </a:solidFill>
              </a:rPr>
              <a:t>s.a.w</a:t>
            </a:r>
            <a:r>
              <a:rPr lang="en-US" altLang="en-US" sz="2200" dirty="0">
                <a:solidFill>
                  <a:srgbClr val="FFFF00"/>
                </a:solidFill>
              </a:rPr>
              <a:t>.) on the Day of Resurrection. This surah also protects one from the evil actions of an unjust </a:t>
            </a:r>
            <a:r>
              <a:rPr lang="en-US" altLang="en-US" sz="2200" dirty="0" smtClean="0">
                <a:solidFill>
                  <a:srgbClr val="FFFF00"/>
                </a:solidFill>
              </a:rPr>
              <a:t>person. Prisoners </a:t>
            </a:r>
            <a:r>
              <a:rPr lang="en-US" altLang="en-US" sz="2200" dirty="0">
                <a:solidFill>
                  <a:srgbClr val="FFFF00"/>
                </a:solidFill>
              </a:rPr>
              <a:t>secure early release by reciting this surah and those who recite it properly will never face poverty or starvation. Keeping this surah in one’s possession ensures safety from the Jinn, victory in debate or confrontation, and safety of possession and wealth. Debts are also easily paid back</a:t>
            </a:r>
            <a:r>
              <a:rPr lang="en-US" altLang="en-US" sz="2200" dirty="0" smtClean="0">
                <a:solidFill>
                  <a:srgbClr val="FFFF00"/>
                </a:solidFill>
              </a:rPr>
              <a: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وَأَلَّوِ ٱسْتَقَـٰمُوا۟ عَلَى ٱلطَّرِيقَةِ لَأَسْقَيْنَـٰهُم مَّآءً غَدَقًا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are steadfast on the path [of Allah],</a:t>
            </a:r>
          </a:p>
          <a:p>
            <a:pPr>
              <a:lnSpc>
                <a:spcPct val="90000"/>
              </a:lnSpc>
            </a:pPr>
            <a:r>
              <a:rPr lang="en-US" altLang="en-US" sz="3200" dirty="0">
                <a:latin typeface="Calibri" panose="020F0502020204030204" pitchFamily="34" charset="0"/>
              </a:rPr>
              <a:t>We shall provide them with abundant water,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7822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لِّنَفْتِنَهُمْ فِيهِ ۚ وَمَن يُعْرِضْ عَن ذِكْرِ رَبِّهِۦ يَسْلُكْهُ عَذَابًا صَعَدًا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We may test them </a:t>
            </a:r>
            <a:r>
              <a:rPr lang="en-US" altLang="en-US" sz="3200" dirty="0" smtClean="0">
                <a:latin typeface="Calibri" panose="020F0502020204030204" pitchFamily="34" charset="0"/>
              </a:rPr>
              <a:t>therein, and </a:t>
            </a:r>
            <a:r>
              <a:rPr lang="en-US" altLang="en-US" sz="3200" dirty="0">
                <a:latin typeface="Calibri" panose="020F0502020204030204" pitchFamily="34" charset="0"/>
              </a:rPr>
              <a:t>whoever turns away</a:t>
            </a:r>
          </a:p>
          <a:p>
            <a:pPr>
              <a:lnSpc>
                <a:spcPct val="90000"/>
              </a:lnSpc>
            </a:pPr>
            <a:r>
              <a:rPr lang="en-US" altLang="en-US" sz="3200" dirty="0">
                <a:latin typeface="Calibri" panose="020F0502020204030204" pitchFamily="34" charset="0"/>
              </a:rPr>
              <a:t>from the remembrance of his Lord,</a:t>
            </a:r>
          </a:p>
          <a:p>
            <a:pPr>
              <a:lnSpc>
                <a:spcPct val="90000"/>
              </a:lnSpc>
            </a:pPr>
            <a:r>
              <a:rPr lang="en-US" altLang="en-US" sz="3200" dirty="0">
                <a:latin typeface="Calibri" panose="020F0502020204030204" pitchFamily="34" charset="0"/>
              </a:rPr>
              <a:t>He will let him into an escalating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5902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ٱلْمَسَـٰجِدَ لِلَّـهِ فَلَا تَدْعُوا۟ مَعَ ٱللَّـهِ أَحَدًا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places of worship belong to Allah,</a:t>
            </a:r>
          </a:p>
          <a:p>
            <a:pPr>
              <a:lnSpc>
                <a:spcPct val="90000"/>
              </a:lnSpc>
            </a:pPr>
            <a:r>
              <a:rPr lang="en-US" altLang="en-US" sz="3200" dirty="0">
                <a:latin typeface="Calibri" panose="020F0502020204030204" pitchFamily="34" charset="0"/>
              </a:rPr>
              <a:t>so do not invoke anyone along with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683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وَأَنَّهُۥ لَمَّا قَامَ عَبْدُ ٱللَّـهِ يَدْعُوهُ كَادُوا۟ يَكُونُونَ عَلَيْهِ لِبَدًا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servant of </a:t>
            </a:r>
            <a:r>
              <a:rPr lang="en-US" altLang="en-US" sz="3200" dirty="0" smtClean="0">
                <a:latin typeface="Calibri" panose="020F0502020204030204" pitchFamily="34" charset="0"/>
              </a:rPr>
              <a:t>Allah </a:t>
            </a:r>
            <a:r>
              <a:rPr lang="en-US" altLang="en-US" sz="3200" dirty="0">
                <a:latin typeface="Calibri" panose="020F0502020204030204" pitchFamily="34" charset="0"/>
              </a:rPr>
              <a:t>rose to pray to Him,</a:t>
            </a:r>
          </a:p>
          <a:p>
            <a:pPr>
              <a:lnSpc>
                <a:spcPct val="90000"/>
              </a:lnSpc>
            </a:pPr>
            <a:r>
              <a:rPr lang="en-US" altLang="en-US" sz="3200" dirty="0">
                <a:latin typeface="Calibri" panose="020F0502020204030204" pitchFamily="34" charset="0"/>
              </a:rPr>
              <a:t>they almost crowded around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43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إِنَّمَآ أَدْعُوا۟ رَبِّى وَلَآ أُشْرِكُ بِهِۦٓ أَحَدًا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pray only to my Lord,</a:t>
            </a:r>
          </a:p>
          <a:p>
            <a:pPr>
              <a:lnSpc>
                <a:spcPct val="90000"/>
              </a:lnSpc>
            </a:pPr>
            <a:r>
              <a:rPr lang="en-US" altLang="en-US" sz="3200" dirty="0">
                <a:latin typeface="Calibri" panose="020F0502020204030204" pitchFamily="34" charset="0"/>
              </a:rPr>
              <a:t>and I do not ascribe any partner to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91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إِنِّى لَآ أَمْلِكُ لَكُمْ ضَرًّا وَلَا رَشَدًا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have no power to bring you any harm</a:t>
            </a:r>
          </a:p>
          <a:p>
            <a:pPr>
              <a:lnSpc>
                <a:spcPct val="90000"/>
              </a:lnSpc>
            </a:pPr>
            <a:r>
              <a:rPr lang="en-US" altLang="en-US" sz="3200" dirty="0">
                <a:latin typeface="Calibri" panose="020F0502020204030204" pitchFamily="34" charset="0"/>
              </a:rPr>
              <a:t>or good [of my own accord].’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898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إِنِّى لَن يُجِيرَنِى مِنَ ٱللَّـهِ أَحَدٌ وَلَنْ أَجِدَ مِن دُونِهِۦ مُلْتَحَدًا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t>
            </a:r>
            <a:r>
              <a:rPr lang="en-US" altLang="en-US" sz="3200" dirty="0" smtClean="0">
                <a:latin typeface="Calibri" panose="020F0502020204030204" pitchFamily="34" charset="0"/>
              </a:rPr>
              <a:t>ay</a:t>
            </a:r>
            <a:r>
              <a:rPr lang="en-US" altLang="en-US" sz="3200" dirty="0">
                <a:latin typeface="Calibri" panose="020F0502020204030204" pitchFamily="34" charset="0"/>
              </a:rPr>
              <a:t>, ‘Neither can anyone shelter me from Allah,</a:t>
            </a:r>
          </a:p>
          <a:p>
            <a:pPr>
              <a:lnSpc>
                <a:spcPct val="90000"/>
              </a:lnSpc>
            </a:pPr>
            <a:r>
              <a:rPr lang="en-US" altLang="en-US" sz="3200" dirty="0">
                <a:latin typeface="Calibri" panose="020F0502020204030204" pitchFamily="34" charset="0"/>
              </a:rPr>
              <a:t>nor can I find any refuge besides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1563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بَلَـٰغًا مِّنَ ٱللَّـهِ وَرِسَـٰلَـٰتِهِۦ ۚ وَمَن يَعْصِ ٱللَّـهَ وَرَسُولَهُۥ فَإِنَّ لَهُۥ نَارَ جَهَنَّمَ خَـٰلِدِينَ فِيهَآ أَبَدًا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have no duty] except to transmit from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[to communicate] His </a:t>
            </a:r>
            <a:r>
              <a:rPr lang="en-US" altLang="en-US" sz="3200" dirty="0" smtClean="0">
                <a:latin typeface="Calibri" panose="020F0502020204030204" pitchFamily="34" charset="0"/>
              </a:rPr>
              <a:t>messages; and </a:t>
            </a:r>
            <a:r>
              <a:rPr lang="en-US" altLang="en-US" sz="3200" dirty="0">
                <a:latin typeface="Calibri" panose="020F0502020204030204" pitchFamily="34" charset="0"/>
              </a:rPr>
              <a:t>whoever disobeys Allah and His apostle,</a:t>
            </a:r>
          </a:p>
          <a:p>
            <a:pPr>
              <a:lnSpc>
                <a:spcPct val="90000"/>
              </a:lnSpc>
            </a:pPr>
            <a:r>
              <a:rPr lang="en-US" altLang="en-US" sz="3200" dirty="0">
                <a:latin typeface="Calibri" panose="020F0502020204030204" pitchFamily="34" charset="0"/>
              </a:rPr>
              <a:t>indeed there will be for him the fire of </a:t>
            </a:r>
            <a:r>
              <a:rPr lang="en-US" altLang="en-US" sz="3200" dirty="0" err="1" smtClean="0">
                <a:latin typeface="Calibri" panose="020F0502020204030204" pitchFamily="34" charset="0"/>
              </a:rPr>
              <a:t>hell,to</a:t>
            </a:r>
            <a:r>
              <a:rPr lang="en-US" altLang="en-US" sz="3200" dirty="0" smtClean="0">
                <a:latin typeface="Calibri" panose="020F0502020204030204" pitchFamily="34" charset="0"/>
              </a:rPr>
              <a:t> </a:t>
            </a:r>
            <a:r>
              <a:rPr lang="en-US" altLang="en-US" sz="3200" dirty="0">
                <a:latin typeface="Calibri" panose="020F0502020204030204" pitchFamily="34" charset="0"/>
              </a:rPr>
              <a:t>remain in it forever.’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992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رَأَوْا۟ مَا يُوعَدُونَ فَسَيَعْلَمُونَ مَنْ أَضْعَفُ نَاصِرًا وَأَقَلُّ عَدَدًا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see what they are promised,</a:t>
            </a:r>
          </a:p>
          <a:p>
            <a:pPr>
              <a:lnSpc>
                <a:spcPct val="90000"/>
              </a:lnSpc>
            </a:pPr>
            <a:r>
              <a:rPr lang="en-US" altLang="en-US" sz="3200" dirty="0">
                <a:latin typeface="Calibri" panose="020F0502020204030204" pitchFamily="34" charset="0"/>
              </a:rPr>
              <a:t>they will then know who is weaker in supporters</a:t>
            </a:r>
          </a:p>
          <a:p>
            <a:pPr>
              <a:lnSpc>
                <a:spcPct val="90000"/>
              </a:lnSpc>
            </a:pPr>
            <a:r>
              <a:rPr lang="en-US" altLang="en-US" sz="3200" dirty="0">
                <a:latin typeface="Calibri" panose="020F0502020204030204" pitchFamily="34" charset="0"/>
              </a:rPr>
              <a:t>and fewer in numbers.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0584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 أَدْرِىٓ أَقَرِيبٌ مَّا تُوعَدُونَ أَمْ يَجْعَلُ لَهُۥ رَبِّىٓ أَمَدًا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do not know if what you are promised is near,</a:t>
            </a:r>
          </a:p>
          <a:p>
            <a:pPr>
              <a:lnSpc>
                <a:spcPct val="90000"/>
              </a:lnSpc>
            </a:pPr>
            <a:r>
              <a:rPr lang="en-US" altLang="en-US" sz="3200" dirty="0">
                <a:latin typeface="Calibri" panose="020F0502020204030204" pitchFamily="34" charset="0"/>
              </a:rPr>
              <a:t>or if my Lord has set a term for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678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عَـٰلِمُ ٱلْغَيْبِ فَلَا يُظْهِرُ عَلَىٰ غَيْبِهِۦٓ أَحَدًا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a:t>
            </a:r>
            <a:r>
              <a:rPr lang="en-US" altLang="en-US" sz="3200" dirty="0" smtClean="0">
                <a:latin typeface="Calibri" panose="020F0502020204030204" pitchFamily="34" charset="0"/>
              </a:rPr>
              <a:t>nower </a:t>
            </a:r>
            <a:r>
              <a:rPr lang="en-US" altLang="en-US" sz="3200" dirty="0">
                <a:latin typeface="Calibri" panose="020F0502020204030204" pitchFamily="34" charset="0"/>
              </a:rPr>
              <a:t>of the Unseen,</a:t>
            </a:r>
          </a:p>
          <a:p>
            <a:pPr>
              <a:lnSpc>
                <a:spcPct val="90000"/>
              </a:lnSpc>
            </a:pPr>
            <a:r>
              <a:rPr lang="en-US" altLang="en-US" sz="3200" dirty="0">
                <a:latin typeface="Calibri" panose="020F0502020204030204" pitchFamily="34" charset="0"/>
              </a:rPr>
              <a:t>He does not disclose His Unseen to anyone,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5165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إِلَّا مَنِ ٱرْتَضَىٰ مِن رَّسُولٍ فَإِنَّهُۥ يَسْلُكُ مِنۢ بَيْنِ يَدَيْهِ وَمِنْ خَلْفِهِۦ رَصَدًا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to an apostle He approves of.</a:t>
            </a:r>
          </a:p>
          <a:p>
            <a:pPr>
              <a:lnSpc>
                <a:spcPct val="90000"/>
              </a:lnSpc>
            </a:pPr>
            <a:r>
              <a:rPr lang="en-US" altLang="en-US" sz="3200" dirty="0">
                <a:latin typeface="Calibri" panose="020F0502020204030204" pitchFamily="34" charset="0"/>
              </a:rPr>
              <a:t>Then He dispatches</a:t>
            </a:r>
          </a:p>
          <a:p>
            <a:pPr>
              <a:lnSpc>
                <a:spcPct val="90000"/>
              </a:lnSpc>
            </a:pPr>
            <a:r>
              <a:rPr lang="en-US" altLang="en-US" sz="3200" dirty="0">
                <a:latin typeface="Calibri" panose="020F0502020204030204" pitchFamily="34" charset="0"/>
              </a:rPr>
              <a:t>a sentinel before and behind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65706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لِّيَعْلَمَ أَن قَدْ أَبْلَغُوا۟ رِسَـٰلَـٰتِ رَبِّهِمْ وَأَحَاطَ بِمَا لَدَيْهِمْ وَأَحْصَىٰ كُلَّ شَىْءٍ عَدَدًۢا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He may </a:t>
            </a:r>
            <a:r>
              <a:rPr lang="en-US" altLang="en-US" sz="3200" dirty="0" smtClean="0">
                <a:latin typeface="Calibri" panose="020F0502020204030204" pitchFamily="34" charset="0"/>
              </a:rPr>
              <a:t>ascertain that </a:t>
            </a:r>
            <a:r>
              <a:rPr lang="en-US" altLang="en-US" sz="3200" dirty="0">
                <a:latin typeface="Calibri" panose="020F0502020204030204" pitchFamily="34" charset="0"/>
              </a:rPr>
              <a:t>they have communicated</a:t>
            </a:r>
          </a:p>
          <a:p>
            <a:pPr>
              <a:lnSpc>
                <a:spcPct val="90000"/>
              </a:lnSpc>
            </a:pPr>
            <a:r>
              <a:rPr lang="en-US" altLang="en-US" sz="3200" dirty="0">
                <a:latin typeface="Calibri" panose="020F0502020204030204" pitchFamily="34" charset="0"/>
              </a:rPr>
              <a:t>the messages of their </a:t>
            </a:r>
            <a:r>
              <a:rPr lang="en-US" altLang="en-US" sz="3200" dirty="0" smtClean="0">
                <a:latin typeface="Calibri" panose="020F0502020204030204" pitchFamily="34" charset="0"/>
              </a:rPr>
              <a:t>Lord, and </a:t>
            </a:r>
            <a:r>
              <a:rPr lang="en-US" altLang="en-US" sz="3200" dirty="0">
                <a:latin typeface="Calibri" panose="020F0502020204030204" pitchFamily="34" charset="0"/>
              </a:rPr>
              <a:t>He comprehends all that is with them,</a:t>
            </a:r>
          </a:p>
          <a:p>
            <a:pPr>
              <a:lnSpc>
                <a:spcPct val="90000"/>
              </a:lnSpc>
            </a:pPr>
            <a:r>
              <a:rPr lang="en-US" altLang="en-US" sz="3200" dirty="0">
                <a:latin typeface="Calibri" panose="020F0502020204030204" pitchFamily="34" charset="0"/>
              </a:rPr>
              <a:t>and He keeps count of all things.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6307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أُوحِىَ إِلَىَّ أَنَّهُ ٱسْتَمَعَ نَفَرٌ مِّنَ ٱلْجِنِّ فَقَالُوٓا۟ إِنَّا سَمِعْنَا قُرْءَانًا عَجَبًا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has been revealed to me</a:t>
            </a:r>
          </a:p>
          <a:p>
            <a:pPr>
              <a:lnSpc>
                <a:spcPct val="90000"/>
              </a:lnSpc>
            </a:pPr>
            <a:r>
              <a:rPr lang="en-US" altLang="en-US" sz="3200" dirty="0">
                <a:latin typeface="Calibri" panose="020F0502020204030204" pitchFamily="34" charset="0"/>
              </a:rPr>
              <a:t>that a team of the jinn listened [to the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and they said, “Indeed we heard a </a:t>
            </a:r>
            <a:r>
              <a:rPr lang="en-US" altLang="en-US" sz="3200" dirty="0" smtClean="0">
                <a:latin typeface="Calibri" panose="020F0502020204030204" pitchFamily="34" charset="0"/>
              </a:rPr>
              <a:t>wonderful </a:t>
            </a:r>
            <a:r>
              <a:rPr lang="en-US" altLang="en-US" sz="3200" dirty="0" err="1">
                <a:latin typeface="Calibri" panose="020F0502020204030204" pitchFamily="34" charset="0"/>
              </a:rPr>
              <a:t>qurʾān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يَهْدِىٓ إِلَى ٱلرُّشْدِ فَـَٔامَنَّا بِهِۦ ۖ وَلَن نُّشْرِكَ بِرَبِّنَآ أَحَدًا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guides to rectitude.</a:t>
            </a:r>
          </a:p>
          <a:p>
            <a:pPr>
              <a:lnSpc>
                <a:spcPct val="90000"/>
              </a:lnSpc>
            </a:pPr>
            <a:r>
              <a:rPr lang="en-US" altLang="en-US" sz="3200" dirty="0">
                <a:latin typeface="Calibri" panose="020F0502020204030204" pitchFamily="34" charset="0"/>
              </a:rPr>
              <a:t>Hence we have believed in it</a:t>
            </a:r>
          </a:p>
          <a:p>
            <a:pPr>
              <a:lnSpc>
                <a:spcPct val="90000"/>
              </a:lnSpc>
            </a:pPr>
            <a:r>
              <a:rPr lang="en-US" altLang="en-US" sz="3200" dirty="0">
                <a:latin typeface="Calibri" panose="020F0502020204030204" pitchFamily="34" charset="0"/>
              </a:rPr>
              <a:t>and we will never ascribe any partner to our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4614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وَأَنَّهُۥ تَعَـٰلَىٰ جَدُّ رَبِّنَا مَا ٱتَّخَذَ صَـٰحِبَةً وَلَا وَلَدًا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Exalted be the majesty of our Lord,</a:t>
            </a:r>
          </a:p>
          <a:p>
            <a:pPr>
              <a:lnSpc>
                <a:spcPct val="90000"/>
              </a:lnSpc>
            </a:pPr>
            <a:r>
              <a:rPr lang="en-US" altLang="en-US" sz="3200" dirty="0">
                <a:latin typeface="Calibri" panose="020F0502020204030204" pitchFamily="34" charset="0"/>
              </a:rPr>
              <a:t>He has taken neither any spouse nor son.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222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وَأَنَّهُۥ كَانَ يَقُولُ سَفِيهُنَا عَلَى ٱللَّـهِ شَطَطًا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foolish ones among us used to utter</a:t>
            </a:r>
          </a:p>
          <a:p>
            <a:pPr>
              <a:lnSpc>
                <a:spcPct val="90000"/>
              </a:lnSpc>
            </a:pPr>
            <a:r>
              <a:rPr lang="en-US" altLang="en-US" sz="3200" dirty="0">
                <a:latin typeface="Calibri" panose="020F0502020204030204" pitchFamily="34" charset="0"/>
              </a:rPr>
              <a:t>atrocious lies concerning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779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وَأَنَّا ظَنَنَّآ أَن لَّن تَقُولَ ٱلْإِنسُ وَٱلْجِنُّ عَلَى ٱللَّـهِ كَذِبًا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thought</a:t>
            </a:r>
          </a:p>
          <a:p>
            <a:pPr>
              <a:lnSpc>
                <a:spcPct val="90000"/>
              </a:lnSpc>
            </a:pPr>
            <a:r>
              <a:rPr lang="en-US" altLang="en-US" sz="3200" dirty="0">
                <a:latin typeface="Calibri" panose="020F0502020204030204" pitchFamily="34" charset="0"/>
              </a:rPr>
              <a:t>that humans and jinn would never utter</a:t>
            </a:r>
          </a:p>
          <a:p>
            <a:pPr>
              <a:lnSpc>
                <a:spcPct val="90000"/>
              </a:lnSpc>
            </a:pPr>
            <a:r>
              <a:rPr lang="en-US" altLang="en-US" sz="3200" dirty="0">
                <a:latin typeface="Calibri" panose="020F0502020204030204" pitchFamily="34" charset="0"/>
              </a:rPr>
              <a:t>any falsehood concerning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al-Jinn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3324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10035</TotalTime>
  <Words>1535</Words>
  <Application>Microsoft Office PowerPoint</Application>
  <PresentationFormat>Widescreen</PresentationFormat>
  <Paragraphs>152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قُلْ أُوحِىَ إِلَىَّ أَنَّهُ ٱسْتَمَعَ نَفَرٌ مِّنَ ٱلْجِنِّ فَقَالُوٓا۟ إِنَّا سَمِعْنَا قُرْءَانًا عَجَبًا ﴿١﴾</vt:lpstr>
      <vt:lpstr> يَهْدِىٓ إِلَى ٱلرُّشْدِ فَـَٔامَنَّا بِهِۦ ۖ وَلَن نُّشْرِكَ بِرَبِّنَآ أَحَدًا ﴿٢﴾</vt:lpstr>
      <vt:lpstr> وَأَنَّهُۥ تَعَـٰلَىٰ جَدُّ رَبِّنَا مَا ٱتَّخَذَ صَـٰحِبَةً وَلَا وَلَدًا ﴿٣﴾</vt:lpstr>
      <vt:lpstr> وَأَنَّهُۥ كَانَ يَقُولُ سَفِيهُنَا عَلَى ٱللَّـهِ شَطَطًا ﴿٤﴾</vt:lpstr>
      <vt:lpstr> وَأَنَّا ظَنَنَّآ أَن لَّن تَقُولَ ٱلْإِنسُ وَٱلْجِنُّ عَلَى ٱللَّـهِ كَذِبًا ﴿٥﴾</vt:lpstr>
      <vt:lpstr> وَأَنَّهُۥ كَانَ رِجَالٌ مِّنَ ٱلْإِنسِ يَعُوذُونَ بِرِجَالٍ مِّنَ ٱلْجِنِّ فَزَادُوهُمْ رَهَقًا ﴿٦﴾</vt:lpstr>
      <vt:lpstr> وَأَنَّهُمْ ظَنُّوا۟ كَمَا ظَنَنتُمْ أَن لَّن يَبْعَثَ ٱللَّـهُ أَحَدًا ﴿٧﴾</vt:lpstr>
      <vt:lpstr> وَأَنَّا لَمَسْنَا ٱلسَّمَآءَ فَوَجَدْنَـٰهَا مُلِئَتْ حَرَسًا شَدِيدًا وَشُهُبًا ﴿٨﴾</vt:lpstr>
      <vt:lpstr> وَأَنَّا كُنَّا نَقْعُدُ مِنْهَا مَقَـٰعِدَ لِلسَّمْعِ ۖ فَمَن يَسْتَمِعِ ٱلْـَٔانَ يَجِدْ لَهُۥ شِهَابًا رَّصَدًا ﴿٩﴾</vt:lpstr>
      <vt:lpstr> وَأَنَّا لَا نَدْرِىٓ أَشَرٌّ أُرِيدَ بِمَن فِى ٱلْأَرْضِ أَمْ أَرَادَ بِهِمْ رَبُّهُمْ رَشَدًا ﴿١٠﴾</vt:lpstr>
      <vt:lpstr> وَأَنَّا مِنَّا ٱلصَّـٰلِحُونَ وَمِنَّا دُونَ ذَٰلِكَ ۖ كُنَّا طَرَآئِقَ قِدَدًا ﴿١١﴾</vt:lpstr>
      <vt:lpstr> وَأَنَّا ظَنَنَّآ أَن لَّن نُّعْجِزَ ٱللَّـهَ فِى ٱلْأَرْضِ وَلَن نُّعْجِزَهُۥ هَرَبًا ﴿١٢﴾</vt:lpstr>
      <vt:lpstr> وَأَنَّا لَمَّا سَمِعْنَا ٱلْهُدَىٰٓ ءَامَنَّا بِهِۦ ۖ فَمَن يُؤْمِنۢ بِرَبِّهِۦ فَلَا يَخَافُ بَخْسًا وَلَا رَهَقًا ﴿١٣﴾</vt:lpstr>
      <vt:lpstr>وَأَنَّا مِنَّا ٱلْمُسْلِمُونَ وَمِنَّا ٱلْقَـٰسِطُونَ ۖ فَمَنْ أَسْلَمَ فَأُو۟لَـٰٓئِكَ تَحَرَّوْا۟ رَشَدًا ﴿١٤﴾</vt:lpstr>
      <vt:lpstr> وَأَمَّا ٱلْقَـٰسِطُونَ فَكَانُوا۟ لِجَهَنَّمَ حَطَبًا ﴿١٥﴾</vt:lpstr>
      <vt:lpstr> وَأَلَّوِ ٱسْتَقَـٰمُوا۟ عَلَى ٱلطَّرِيقَةِ لَأَسْقَيْنَـٰهُم مَّآءً غَدَقًا ﴿١٦﴾</vt:lpstr>
      <vt:lpstr> لِّنَفْتِنَهُمْ فِيهِ ۚ وَمَن يُعْرِضْ عَن ذِكْرِ رَبِّهِۦ يَسْلُكْهُ عَذَابًا صَعَدًا ﴿١٧﴾</vt:lpstr>
      <vt:lpstr> وَأَنَّ ٱلْمَسَـٰجِدَ لِلَّـهِ فَلَا تَدْعُوا۟ مَعَ ٱللَّـهِ أَحَدًا ﴿١٨﴾</vt:lpstr>
      <vt:lpstr> وَأَنَّهُۥ لَمَّا قَامَ عَبْدُ ٱللَّـهِ يَدْعُوهُ كَادُوا۟ يَكُونُونَ عَلَيْهِ لِبَدًا ﴿١٩﴾</vt:lpstr>
      <vt:lpstr> قُلْ إِنَّمَآ أَدْعُوا۟ رَبِّى وَلَآ أُشْرِكُ بِهِۦٓ أَحَدًا ﴿٢٠﴾ </vt:lpstr>
      <vt:lpstr>قُلْ إِنِّى لَآ أَمْلِكُ لَكُمْ ضَرًّا وَلَا رَشَدًا ﴿٢١﴾</vt:lpstr>
      <vt:lpstr> قُلْ إِنِّى لَن يُجِيرَنِى مِنَ ٱللَّـهِ أَحَدٌ وَلَنْ أَجِدَ مِن دُونِهِۦ مُلْتَحَدًا ﴿٢٢﴾</vt:lpstr>
      <vt:lpstr> إِلَّا بَلَـٰغًا مِّنَ ٱللَّـهِ وَرِسَـٰلَـٰتِهِۦ ۚ وَمَن يَعْصِ ٱللَّـهَ وَرَسُولَهُۥ فَإِنَّ لَهُۥ نَارَ جَهَنَّمَ خَـٰلِدِينَ فِيهَآ أَبَدًا ﴿٢٣﴾</vt:lpstr>
      <vt:lpstr> حَتَّىٰٓ إِذَا رَأَوْا۟ مَا يُوعَدُونَ فَسَيَعْلَمُونَ مَنْ أَضْعَفُ نَاصِرًا وَأَقَلُّ عَدَدًا ﴿٢٤﴾</vt:lpstr>
      <vt:lpstr> قُلْ إِنْ أَدْرِىٓ أَقَرِيبٌ مَّا تُوعَدُونَ أَمْ يَجْعَلُ لَهُۥ رَبِّىٓ أَمَدًا ﴿٢٥﴾</vt:lpstr>
      <vt:lpstr> عَـٰلِمُ ٱلْغَيْبِ فَلَا يُظْهِرُ عَلَىٰ غَيْبِهِۦٓ أَحَدًا ﴿٢٦﴾ </vt:lpstr>
      <vt:lpstr>إِلَّا مَنِ ٱرْتَضَىٰ مِن رَّسُولٍ فَإِنَّهُۥ يَسْلُكُ مِنۢ بَيْنِ يَدَيْهِ وَمِنْ خَلْفِهِۦ رَصَدًا ﴿٢٧﴾</vt:lpstr>
      <vt:lpstr> لِّيَعْلَمَ أَن قَدْ أَبْلَغُوا۟ رِسَـٰلَـٰتِ رَبِّهِمْ وَأَحَاطَ بِمَا لَدَيْهِمْ وَأَحْصَىٰ كُلَّ شَىْءٍ عَدَدًۢا ﴿٢٨﴾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749</cp:revision>
  <dcterms:created xsi:type="dcterms:W3CDTF">2005-07-27T05:58:58Z</dcterms:created>
  <dcterms:modified xsi:type="dcterms:W3CDTF">2020-05-20T17:06:04Z</dcterms:modified>
</cp:coreProperties>
</file>