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354" r:id="rId2"/>
    <p:sldId id="1074" r:id="rId3"/>
    <p:sldId id="893" r:id="rId4"/>
    <p:sldId id="766" r:id="rId5"/>
    <p:sldId id="1075" r:id="rId6"/>
    <p:sldId id="1076" r:id="rId7"/>
    <p:sldId id="1077" r:id="rId8"/>
    <p:sldId id="1078" r:id="rId9"/>
    <p:sldId id="1079" r:id="rId10"/>
    <p:sldId id="1080" r:id="rId11"/>
    <p:sldId id="1081" r:id="rId12"/>
    <p:sldId id="1082" r:id="rId13"/>
    <p:sldId id="1083" r:id="rId14"/>
    <p:sldId id="1084" r:id="rId15"/>
    <p:sldId id="1085" r:id="rId16"/>
    <p:sldId id="1086" r:id="rId17"/>
    <p:sldId id="1087" r:id="rId18"/>
    <p:sldId id="1088" r:id="rId19"/>
    <p:sldId id="1089" r:id="rId20"/>
    <p:sldId id="1090" r:id="rId21"/>
    <p:sldId id="1091" r:id="rId22"/>
    <p:sldId id="1092" r:id="rId23"/>
    <p:sldId id="1093" r:id="rId24"/>
    <p:sldId id="1094" r:id="rId25"/>
    <p:sldId id="1095" r:id="rId26"/>
    <p:sldId id="1096" r:id="rId27"/>
    <p:sldId id="1097" r:id="rId28"/>
    <p:sldId id="1098" r:id="rId29"/>
    <p:sldId id="1099" r:id="rId30"/>
    <p:sldId id="1100" r:id="rId31"/>
    <p:sldId id="1101" r:id="rId32"/>
    <p:sldId id="1102" r:id="rId33"/>
    <p:sldId id="352" r:id="rId34"/>
    <p:sldId id="353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138" y="45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نوح</a:t>
            </a:r>
            <a:endParaRPr lang="ar-SA" altLang="en-US" sz="9600" b="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Nūḥ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endParaRPr lang="en-GB" altLang="en-US" sz="72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Noah)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71</a:t>
            </a:r>
            <a:endParaRPr lang="en-GB" altLang="en-US" sz="40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28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فَلَمْ يَزِدْهُمْ دُعَآءِىٓ إِلَّا فِرَارًا ﴿٦﴾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but my summons only increases their evasion.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وَإِنِّى كُلَّمَا دَعَوْتُهُمْ لِتَغْفِرَ لَهُمْ جَعَلُوٓا۟ أَصَـٰبِعَهُمْ فِىٓ ءَاذَانِهِمْ وَٱسْتَغْشَوْا۟ ثِيَابَهُمْ وَأَصَرُّوا۟ وَٱسْتَكْبَرُوا۟ ٱسْتِكْبَارًا ﴿٧﴾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whenever I have summoned </a:t>
            </a:r>
            <a:r>
              <a:rPr lang="en-US" altLang="en-US" sz="3200" dirty="0" smtClean="0">
                <a:latin typeface="Calibri" panose="020F0502020204030204" pitchFamily="34" charset="0"/>
              </a:rPr>
              <a:t>them, so </a:t>
            </a:r>
            <a:r>
              <a:rPr lang="en-US" altLang="en-US" sz="3200" dirty="0">
                <a:latin typeface="Calibri" panose="020F0502020204030204" pitchFamily="34" charset="0"/>
              </a:rPr>
              <a:t>that You might forgive </a:t>
            </a:r>
            <a:r>
              <a:rPr lang="en-US" altLang="en-US" sz="3200" dirty="0" smtClean="0">
                <a:latin typeface="Calibri" panose="020F0502020204030204" pitchFamily="34" charset="0"/>
              </a:rPr>
              <a:t>them, they </a:t>
            </a:r>
            <a:r>
              <a:rPr lang="en-US" altLang="en-US" sz="3200" dirty="0">
                <a:latin typeface="Calibri" panose="020F0502020204030204" pitchFamily="34" charset="0"/>
              </a:rPr>
              <a:t>would put their fingers into their </a:t>
            </a:r>
            <a:r>
              <a:rPr lang="en-US" altLang="en-US" sz="3200" dirty="0" smtClean="0">
                <a:latin typeface="Calibri" panose="020F0502020204030204" pitchFamily="34" charset="0"/>
              </a:rPr>
              <a:t>ears and </a:t>
            </a:r>
            <a:r>
              <a:rPr lang="en-US" altLang="en-US" sz="3200" dirty="0">
                <a:latin typeface="Calibri" panose="020F0502020204030204" pitchFamily="34" charset="0"/>
              </a:rPr>
              <a:t>draw their cloaks over their </a:t>
            </a:r>
            <a:r>
              <a:rPr lang="en-US" altLang="en-US" sz="3200" dirty="0" smtClean="0">
                <a:latin typeface="Calibri" panose="020F0502020204030204" pitchFamily="34" charset="0"/>
              </a:rPr>
              <a:t>heads, and </a:t>
            </a:r>
            <a:r>
              <a:rPr lang="en-US" altLang="en-US" sz="3200" dirty="0">
                <a:latin typeface="Calibri" panose="020F0502020204030204" pitchFamily="34" charset="0"/>
              </a:rPr>
              <a:t>they were persistent [in their unfaith</a:t>
            </a:r>
            <a:r>
              <a:rPr lang="en-US" altLang="en-US" sz="3200" dirty="0" smtClean="0">
                <a:latin typeface="Calibri" panose="020F0502020204030204" pitchFamily="34" charset="0"/>
              </a:rPr>
              <a:t>], and </a:t>
            </a:r>
            <a:r>
              <a:rPr lang="en-US" altLang="en-US" sz="3200" dirty="0">
                <a:latin typeface="Calibri" panose="020F0502020204030204" pitchFamily="34" charset="0"/>
              </a:rPr>
              <a:t>disdainful in [their] arrogance.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ثُمَّ إِنِّى دَعَوْتُهُمْ جِهَارًا ﴿٨﴾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Again I summoned them aloud,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ثُمَّ إِنِّىٓ أَعْلَنتُ لَهُمْ وَأَسْرَرْتُ لَهُمْ إِسْرَارًا ﴿٩﴾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again appealed to them publicly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confided with them privately,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فَقُلْتُ ٱسْتَغْفِرُوا۟ رَبَّكُمْ إِنَّهُۥ كَانَ غَفَّارًا ﴿١٠﴾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telling [them]: “Plead to your Lord for forgiveness.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He is all-forgiver.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يُرْسِلِ ٱلسَّمَآءَ عَلَيْكُم مِّدْرَارًا ﴿١١﴾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He will send for you abundant rains from the sky,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وَيُمْدِدْكُم بِأَمْوَٰلٍ وَبَنِينَ وَيَجْعَل لَّكُمْ جَنَّـٰتٍ وَيَجْعَل لَّكُمْ أَنْهَـٰرًا ﴿١٢﴾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aid you with wealth and sons,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provide you with gardens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provide you with streams.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مَّا لَكُمْ لَا تَرْجُونَ لِلَّـهِ وَقَارًا ﴿١٣﴾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What is the matter with you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that you do not look upon Allah with veneration,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وَقَدْ خَلَقَكُمْ أَطْوَارًا ﴿١٤﴾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though He has created you in [various] stages?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أَلَمْ تَرَوْا۟ كَيْفَ خَلَقَ ٱللَّـهُ سَبْعَ سَمَـٰوَٰتٍ طِبَاقًا ﴿١٥﴾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Have you not seen how Allah has created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seven heavens in layers,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476672"/>
            <a:ext cx="12192000" cy="637097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</a:t>
            </a:r>
            <a:r>
              <a:rPr lang="en-US" altLang="en-US" sz="2800" dirty="0" smtClean="0">
                <a:solidFill>
                  <a:srgbClr val="FFFF00"/>
                </a:solidFill>
              </a:rPr>
              <a:t>71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Nūḥ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FF00"/>
                </a:solidFill>
              </a:rPr>
              <a:t>That </a:t>
            </a:r>
            <a:r>
              <a:rPr lang="en-US" altLang="en-US" sz="2400" dirty="0">
                <a:solidFill>
                  <a:srgbClr val="FFFF00"/>
                </a:solidFill>
              </a:rPr>
              <a:t>surah that opens with the story of the ancient Prophet Noah, the unrelenting Messenger of Resolve, and his obstinately unbelieving people. It is named after Noah (</a:t>
            </a:r>
            <a:r>
              <a:rPr lang="en-US" altLang="en-US" sz="2400" dirty="0" err="1">
                <a:solidFill>
                  <a:srgbClr val="FFFF00"/>
                </a:solidFill>
              </a:rPr>
              <a:t>Nūḥ</a:t>
            </a:r>
            <a:r>
              <a:rPr lang="en-US" altLang="en-US" sz="2400" dirty="0">
                <a:solidFill>
                  <a:srgbClr val="FFFF00"/>
                </a:solidFill>
              </a:rPr>
              <a:t>) whose account is related in the surah and further gives details of the life of Noah before the Flood, to encourage the Prophet and warn the disbelievers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This </a:t>
            </a:r>
            <a:r>
              <a:rPr lang="en-US" altLang="en-US" sz="2400" dirty="0" smtClean="0">
                <a:solidFill>
                  <a:srgbClr val="FFFF00"/>
                </a:solidFill>
              </a:rPr>
              <a:t>is </a:t>
            </a:r>
            <a:r>
              <a:rPr lang="en-US" altLang="en-US" sz="2400" dirty="0">
                <a:solidFill>
                  <a:srgbClr val="FFFF00"/>
                </a:solidFill>
              </a:rPr>
              <a:t>‘</a:t>
            </a:r>
            <a:r>
              <a:rPr lang="en-US" altLang="en-US" sz="2400" dirty="0" err="1">
                <a:solidFill>
                  <a:srgbClr val="FFFF00"/>
                </a:solidFill>
              </a:rPr>
              <a:t>makki</a:t>
            </a:r>
            <a:r>
              <a:rPr lang="en-US" altLang="en-US" sz="2400" dirty="0" smtClean="0">
                <a:solidFill>
                  <a:srgbClr val="FFFF00"/>
                </a:solidFill>
              </a:rPr>
              <a:t>’</a:t>
            </a:r>
            <a:r>
              <a:rPr lang="en-US" altLang="en-US" sz="2400" dirty="0">
                <a:solidFill>
                  <a:srgbClr val="FFFF00"/>
                </a:solidFill>
              </a:rPr>
              <a:t> surah</a:t>
            </a:r>
            <a:r>
              <a:rPr lang="en-US" altLang="en-US" sz="2400" dirty="0" smtClean="0">
                <a:solidFill>
                  <a:srgbClr val="FFFF00"/>
                </a:solidFill>
              </a:rPr>
              <a:t>. </a:t>
            </a:r>
            <a:r>
              <a:rPr lang="en-US" altLang="en-US" sz="2400" dirty="0">
                <a:solidFill>
                  <a:srgbClr val="FFFF00"/>
                </a:solidFill>
              </a:rPr>
              <a:t>The Holy Prophet </a:t>
            </a:r>
            <a:r>
              <a:rPr lang="en-US" altLang="en-US" sz="2400" dirty="0" smtClean="0">
                <a:solidFill>
                  <a:srgbClr val="FFFF00"/>
                </a:solidFill>
              </a:rPr>
              <a:t>(S) </a:t>
            </a:r>
            <a:r>
              <a:rPr lang="en-US" altLang="en-US" sz="2400" dirty="0">
                <a:solidFill>
                  <a:srgbClr val="FFFF00"/>
                </a:solidFill>
              </a:rPr>
              <a:t>said that those who recite this surah will get a reward equal to the number of people who believe in Prophet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Nūḥ</a:t>
            </a:r>
            <a:r>
              <a:rPr lang="en-US" altLang="en-US" sz="2400" dirty="0" smtClean="0">
                <a:solidFill>
                  <a:srgbClr val="FFFF00"/>
                </a:solidFill>
              </a:rPr>
              <a:t> (A). 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	Imam </a:t>
            </a:r>
            <a:r>
              <a:rPr lang="en-US" altLang="en-US" sz="2400" dirty="0" err="1">
                <a:solidFill>
                  <a:srgbClr val="FFFF00"/>
                </a:solidFill>
              </a:rPr>
              <a:t>Ja’far</a:t>
            </a:r>
            <a:r>
              <a:rPr lang="en-US" altLang="en-US" sz="2400" dirty="0">
                <a:solidFill>
                  <a:srgbClr val="FFFF00"/>
                </a:solidFill>
              </a:rPr>
              <a:t> as-</a:t>
            </a:r>
            <a:r>
              <a:rPr lang="en-US" altLang="en-US" sz="2400" dirty="0" err="1">
                <a:solidFill>
                  <a:srgbClr val="FFFF00"/>
                </a:solidFill>
              </a:rPr>
              <a:t>Sadiq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>(A) </a:t>
            </a:r>
            <a:r>
              <a:rPr lang="en-US" altLang="en-US" sz="2400" dirty="0">
                <a:solidFill>
                  <a:srgbClr val="FFFF00"/>
                </a:solidFill>
              </a:rPr>
              <a:t>said that those who believe in Allah (s.w.t.), His Prophet </a:t>
            </a:r>
            <a:r>
              <a:rPr lang="en-US" altLang="en-US" sz="2400" dirty="0" smtClean="0">
                <a:solidFill>
                  <a:srgbClr val="FFFF00"/>
                </a:solidFill>
              </a:rPr>
              <a:t>(S) </a:t>
            </a:r>
            <a:r>
              <a:rPr lang="en-US" altLang="en-US" sz="2400" dirty="0">
                <a:solidFill>
                  <a:srgbClr val="FFFF00"/>
                </a:solidFill>
              </a:rPr>
              <a:t>and recite the Holy Qur’an, should never leave out surah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Nūḥ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>
                <a:solidFill>
                  <a:srgbClr val="FFFF00"/>
                </a:solidFill>
              </a:rPr>
              <a:t>as they will gain a place among the </a:t>
            </a:r>
            <a:r>
              <a:rPr lang="en-US" altLang="en-US" sz="2400" dirty="0" err="1">
                <a:solidFill>
                  <a:srgbClr val="FFFF00"/>
                </a:solidFill>
              </a:rPr>
              <a:t>favoured</a:t>
            </a:r>
            <a:r>
              <a:rPr lang="en-US" altLang="en-US" sz="2400" dirty="0">
                <a:solidFill>
                  <a:srgbClr val="FFFF00"/>
                </a:solidFill>
              </a:rPr>
              <a:t> servants of Allah (s.w.t.) by reciting it. He will get three places in Jannah instead of one and he will be given 200 </a:t>
            </a:r>
            <a:r>
              <a:rPr lang="en-US" altLang="en-US" sz="2400" dirty="0" err="1">
                <a:solidFill>
                  <a:srgbClr val="FFFF00"/>
                </a:solidFill>
              </a:rPr>
              <a:t>houries</a:t>
            </a:r>
            <a:r>
              <a:rPr lang="en-US" altLang="en-US" sz="2400" dirty="0">
                <a:solidFill>
                  <a:srgbClr val="FFFF00"/>
                </a:solidFill>
              </a:rPr>
              <a:t>. Any supplications made after reciting this surah are quickly answered. The one who recites this surah often will not die until he sees his place in Jannah.</a:t>
            </a:r>
            <a:endParaRPr lang="en-US" altLang="en-US" sz="22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وَجَعَلَ ٱلْقَمَرَ فِيهِنَّ نُورًا وَجَعَلَ ٱلشَّمْسَ سِرَاجًا ﴿١٦﴾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has made therein the moon for a light,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sun for a lamp?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وَٱللَّـهُ أَنۢبَتَكُم مِّنَ ٱلْأَرْضِ نَبَاتًا ﴿١٧﴾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Allah made you grow from the earth,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with a [vegetable] growth.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ثُمَّ يُعِيدُكُمْ فِيهَا وَيُخْرِجُكُمْ إِخْرَاجًا ﴿١٨﴾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Then He makes you return to it,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He will bring you forth [without fail].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وَٱللَّـهُ جَعَلَ لَكُمُ ٱلْأَرْضَ بِسَاطًا ﴿١٩﴾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Allah has made the earth a vast expanse for you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لِّتَسْلُكُوا۟ مِنْهَا سُبُلًا فِجَاجًا ﴿٢٠﴾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that you may travel over its spacious ways.” ’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قَالَ نُوحٌ رَّبِّ إِنَّهُمْ عَصَوْنِى وَٱتَّبَعُوا۟ مَن لَّمْ يَزِدْهُ مَالُهُۥ وَوَلَدُهُۥٓ إِلَّا خَسَارًا ﴿٢١﴾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Noah said, ‘My </a:t>
            </a:r>
            <a:r>
              <a:rPr lang="en-US" altLang="en-US" sz="3200" dirty="0" smtClean="0">
                <a:latin typeface="Calibri" panose="020F0502020204030204" pitchFamily="34" charset="0"/>
              </a:rPr>
              <a:t>Lord! They </a:t>
            </a:r>
            <a:r>
              <a:rPr lang="en-US" altLang="en-US" sz="3200" dirty="0">
                <a:latin typeface="Calibri" panose="020F0502020204030204" pitchFamily="34" charset="0"/>
              </a:rPr>
              <a:t>have disobeyed </a:t>
            </a:r>
            <a:r>
              <a:rPr lang="en-US" altLang="en-US" sz="3200" dirty="0" smtClean="0">
                <a:latin typeface="Calibri" panose="020F0502020204030204" pitchFamily="34" charset="0"/>
              </a:rPr>
              <a:t>me, following someone whose </a:t>
            </a:r>
            <a:r>
              <a:rPr lang="en-US" altLang="en-US" sz="3200" dirty="0">
                <a:latin typeface="Calibri" panose="020F0502020204030204" pitchFamily="34" charset="0"/>
              </a:rPr>
              <a:t>wealth and children only add to his loss,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وَمَكَرُوا۟ مَكْرًا كُبَّارًا ﴿٢٢﴾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they have devised an outrageous plot.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وَقَالُوا۟ لَا تَذَرُنَّ ءَالِهَتَكُمْ وَلَا تَذَرُنَّ وَدًّا وَلَا سُوَاعًا وَلَا يَغُوثَ وَيَعُوقَ وَنَسْرًا ﴿٢٣﴾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say, “Do not abandon your gods.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Do not abandon </a:t>
            </a:r>
            <a:r>
              <a:rPr lang="en-US" altLang="en-US" sz="3200" i="1" dirty="0" err="1">
                <a:latin typeface="Calibri" panose="020F0502020204030204" pitchFamily="34" charset="0"/>
              </a:rPr>
              <a:t>Wadd</a:t>
            </a:r>
            <a:r>
              <a:rPr lang="en-US" altLang="en-US" sz="3200" dirty="0">
                <a:latin typeface="Calibri" panose="020F0502020204030204" pitchFamily="34" charset="0"/>
              </a:rPr>
              <a:t>, nor </a:t>
            </a:r>
            <a:r>
              <a:rPr lang="en-US" altLang="en-US" sz="3200" i="1" dirty="0" err="1">
                <a:latin typeface="Calibri" panose="020F0502020204030204" pitchFamily="34" charset="0"/>
              </a:rPr>
              <a:t>Suwā</a:t>
            </a:r>
            <a:r>
              <a:rPr lang="en-US" altLang="en-US" sz="3200" dirty="0">
                <a:latin typeface="Calibri" panose="020F050202020403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nor </a:t>
            </a:r>
            <a:r>
              <a:rPr lang="en-US" altLang="en-US" sz="3200" i="1" dirty="0" err="1">
                <a:latin typeface="Calibri" panose="020F0502020204030204" pitchFamily="34" charset="0"/>
              </a:rPr>
              <a:t>Yaghūth</a:t>
            </a:r>
            <a:r>
              <a:rPr lang="en-US" altLang="en-US" sz="3200" dirty="0">
                <a:latin typeface="Calibri" panose="020F0502020204030204" pitchFamily="34" charset="0"/>
              </a:rPr>
              <a:t>, </a:t>
            </a:r>
            <a:r>
              <a:rPr lang="en-US" altLang="en-US" sz="3200" i="1" dirty="0" err="1">
                <a:latin typeface="Calibri" panose="020F0502020204030204" pitchFamily="34" charset="0"/>
              </a:rPr>
              <a:t>Yaʿūq</a:t>
            </a:r>
            <a:r>
              <a:rPr lang="en-US" altLang="en-US" sz="3200" dirty="0">
                <a:latin typeface="Calibri" panose="020F0502020204030204" pitchFamily="34" charset="0"/>
              </a:rPr>
              <a:t> and </a:t>
            </a:r>
            <a:r>
              <a:rPr lang="en-US" altLang="en-US" sz="3200" i="1" dirty="0">
                <a:latin typeface="Calibri" panose="020F0502020204030204" pitchFamily="34" charset="0"/>
              </a:rPr>
              <a:t>Nasr</a:t>
            </a:r>
            <a:r>
              <a:rPr lang="en-US" altLang="en-US" sz="3200" dirty="0" smtClean="0">
                <a:latin typeface="Calibri" panose="020F0502020204030204" pitchFamily="34" charset="0"/>
              </a:rPr>
              <a:t>,”*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544" y="5829071"/>
            <a:ext cx="8160568" cy="48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+mn-cs"/>
              </a:rPr>
              <a:t>*Names </a:t>
            </a:r>
            <a:r>
              <a:rPr lang="en-US" sz="2400" b="1" dirty="0">
                <a:solidFill>
                  <a:srgbClr val="000066"/>
                </a:solidFill>
                <a:latin typeface="Calibri" panose="020F0502020204030204" pitchFamily="34" charset="0"/>
                <a:cs typeface="+mn-cs"/>
              </a:rPr>
              <a:t>of Babylonian gods worshipped by the polytheists.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66"/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US" sz="2400" b="1" dirty="0">
                <a:solidFill>
                  <a:srgbClr val="000066"/>
                </a:solidFill>
                <a:latin typeface="Calibri" panose="020F0502020204030204" pitchFamily="34" charset="0"/>
                <a:cs typeface="+mn-cs"/>
              </a:rPr>
            </a:br>
            <a:endParaRPr lang="en-US" sz="2400" b="1" dirty="0">
              <a:solidFill>
                <a:srgbClr val="000066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4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وَقَدْ أَضَلُّوا۟ كَثِيرًا ۖ وَلَا تَزِدِ ٱلظَّـٰلِمِينَ إِلَّا ضَلَـٰلًا ﴿٢٤﴾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already they have led many astray.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Do not increase the wrongdoers in anything but error.’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مِّمَّا خَطِيٓـَٔـٰتِهِمْ أُغْرِقُوا۟ فَأُدْخِلُوا۟ نَارًا فَلَمْ يَجِدُوا۟ لَهُم مِّن دُونِ ٱللَّـهِ أَنصَارًا ﴿٢٥﴾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were drowned because of their </a:t>
            </a:r>
            <a:r>
              <a:rPr lang="en-US" altLang="en-US" sz="3200" dirty="0" smtClean="0">
                <a:latin typeface="Calibri" panose="020F0502020204030204" pitchFamily="34" charset="0"/>
              </a:rPr>
              <a:t>iniquities, then </a:t>
            </a:r>
            <a:r>
              <a:rPr lang="en-US" altLang="en-US" sz="3200" dirty="0">
                <a:latin typeface="Calibri" panose="020F0502020204030204" pitchFamily="34" charset="0"/>
              </a:rPr>
              <a:t>made to enter a Fire,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they did not find for </a:t>
            </a:r>
            <a:r>
              <a:rPr lang="en-US" altLang="en-US" sz="3200" dirty="0" smtClean="0">
                <a:latin typeface="Calibri" panose="020F0502020204030204" pitchFamily="34" charset="0"/>
              </a:rPr>
              <a:t>themselves any </a:t>
            </a:r>
            <a:r>
              <a:rPr lang="en-US" altLang="en-US" sz="3200" dirty="0">
                <a:latin typeface="Calibri" panose="020F0502020204030204" pitchFamily="34" charset="0"/>
              </a:rPr>
              <a:t>helpers besides Allah.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وَقَالَ نُوحٌ رَّبِّ لَا تَذَرْ عَلَى ٱلْأَرْضِ مِنَ ٱلْكَـٰفِرِينَ دَيَّارًا ﴿٢٦﴾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Noah said, ‘My Lord</a:t>
            </a:r>
            <a:r>
              <a:rPr lang="en-US" altLang="en-US" sz="3200" dirty="0" smtClean="0">
                <a:latin typeface="Calibri" panose="020F0502020204030204" pitchFamily="34" charset="0"/>
              </a:rPr>
              <a:t>! ‘</a:t>
            </a:r>
            <a:r>
              <a:rPr lang="en-US" altLang="en-US" sz="3200" dirty="0">
                <a:latin typeface="Calibri" panose="020F0502020204030204" pitchFamily="34" charset="0"/>
              </a:rPr>
              <a:t>Do not leave on the earth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any inhabitant from among the faithless.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إِنَّكَ إِن تَذَرْهُمْ يُضِلُّوا۟ عِبَادَكَ وَلَا يَلِدُوٓا۟ إِلَّا فَاجِرًا كَفَّارًا ﴿٢٧﴾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If You leave them, they will lead astray Your servants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will not beget except vicious ingrates.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رَّبِّ ٱغْفِرْ لِى وَلِوَٰلِدَىَّ وَلِمَن دَخَلَ بَيْتِىَ مُؤْمِنًا وَلِلْمُؤْمِنِينَ وَٱلْمُؤْمِنَـٰتِ وَلَا تَزِدِ ٱلظَّـٰلِمِينَ إِلَّا تَبَارًۢا ﴿٢٨﴾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My Lord! Forgive me and my </a:t>
            </a:r>
            <a:r>
              <a:rPr lang="en-US" altLang="en-US" sz="3200" dirty="0" smtClean="0">
                <a:latin typeface="Calibri" panose="020F0502020204030204" pitchFamily="34" charset="0"/>
              </a:rPr>
              <a:t>parents, and </a:t>
            </a:r>
            <a:r>
              <a:rPr lang="en-US" altLang="en-US" sz="3200" dirty="0">
                <a:latin typeface="Calibri" panose="020F0502020204030204" pitchFamily="34" charset="0"/>
              </a:rPr>
              <a:t>whoever enters my house in </a:t>
            </a:r>
            <a:r>
              <a:rPr lang="en-US" altLang="en-US" sz="3200" dirty="0" smtClean="0">
                <a:latin typeface="Calibri" panose="020F0502020204030204" pitchFamily="34" charset="0"/>
              </a:rPr>
              <a:t>faith, and </a:t>
            </a:r>
            <a:r>
              <a:rPr lang="en-US" altLang="en-US" sz="3200" dirty="0">
                <a:latin typeface="Calibri" panose="020F0502020204030204" pitchFamily="34" charset="0"/>
              </a:rPr>
              <a:t>the faithful men and </a:t>
            </a:r>
            <a:r>
              <a:rPr lang="en-US" altLang="en-US" sz="3200" dirty="0" smtClean="0">
                <a:latin typeface="Calibri" panose="020F0502020204030204" pitchFamily="34" charset="0"/>
              </a:rPr>
              <a:t>women, and </a:t>
            </a:r>
            <a:r>
              <a:rPr lang="en-US" altLang="en-US" sz="3200" dirty="0">
                <a:latin typeface="Calibri" panose="020F0502020204030204" pitchFamily="34" charset="0"/>
              </a:rPr>
              <a:t>do not increase the wrongdoers in </a:t>
            </a:r>
            <a:r>
              <a:rPr lang="en-US" altLang="en-US" sz="3200" dirty="0" smtClean="0">
                <a:latin typeface="Calibri" panose="020F0502020204030204" pitchFamily="34" charset="0"/>
              </a:rPr>
              <a:t>anything except </a:t>
            </a:r>
            <a:r>
              <a:rPr lang="en-US" altLang="en-US" sz="3200" dirty="0">
                <a:latin typeface="Calibri" panose="020F0502020204030204" pitchFamily="34" charset="0"/>
              </a:rPr>
              <a:t>ruin.’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</a:t>
            </a:r>
            <a:r>
              <a:rPr lang="en-US" altLang="en-US" sz="3200" dirty="0" smtClean="0">
                <a:latin typeface="Calibri" panose="020F0502020204030204" pitchFamily="34" charset="0"/>
              </a:rPr>
              <a:t>Allah </a:t>
            </a:r>
            <a:r>
              <a:rPr lang="en-US" altLang="en-US" sz="3200" dirty="0">
                <a:latin typeface="Calibri" panose="020F0502020204030204" pitchFamily="34" charset="0"/>
              </a:rPr>
              <a:t>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إِنَّآ أَرْسَلْنَا نُوحًا إِلَىٰ قَوْمِهِۦٓ أَنْ أَنذِرْ قَوْمَكَ مِن قَبْلِ أَن يَأْتِيَهُمْ عَذَابٌ أَلِيمٌ ﴿١﴾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We sent Noah to his people,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[saying,] ‘Warn your people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before a painful punishment overtakes them.’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قَالَ يَـٰقَوْمِ إِنِّى لَكُمْ نَذِيرٌ مُّبِينٌ ﴿٢﴾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He said, ‘O my people!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I am a manifest warner to you.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أَنِ ٱعْبُدُوا۟ ٱللَّـهَ وَٱتَّقُوهُ وَأَطِيعُونِ ﴿٣﴾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Worship Allah and be wary of Him,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obey me,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يَغْفِرْ لَكُم مِّن ذُنُوبِكُمْ وَيُؤَخِّرْكُمْ إِلَىٰٓ أَجَلٍ مُّسَمًّى ۚ إِنَّ أَجَلَ ٱللَّـهِ إِذَا جَآءَ لَا يُؤَخَّرُ ۖ لَوْ كُنتُمْ تَعْلَمُونَ ﴿٤﴾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that He may forgive you some of your </a:t>
            </a:r>
            <a:r>
              <a:rPr lang="en-US" altLang="en-US" sz="3200" dirty="0" smtClean="0">
                <a:latin typeface="Calibri" panose="020F0502020204030204" pitchFamily="34" charset="0"/>
              </a:rPr>
              <a:t>sins and </a:t>
            </a:r>
            <a:r>
              <a:rPr lang="en-US" altLang="en-US" sz="3200" dirty="0">
                <a:latin typeface="Calibri" panose="020F0502020204030204" pitchFamily="34" charset="0"/>
              </a:rPr>
              <a:t>respite you until a specified </a:t>
            </a:r>
            <a:r>
              <a:rPr lang="en-US" altLang="en-US" sz="3200" dirty="0" smtClean="0">
                <a:latin typeface="Calibri" panose="020F0502020204030204" pitchFamily="34" charset="0"/>
              </a:rPr>
              <a:t>time. 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Indeed </a:t>
            </a:r>
            <a:r>
              <a:rPr lang="en-US" altLang="en-US" sz="3200" dirty="0">
                <a:latin typeface="Calibri" panose="020F0502020204030204" pitchFamily="34" charset="0"/>
              </a:rPr>
              <a:t>when Allah’s [appointed] time </a:t>
            </a:r>
            <a:r>
              <a:rPr lang="en-US" altLang="en-US" sz="3200" dirty="0" smtClean="0">
                <a:latin typeface="Calibri" panose="020F0502020204030204" pitchFamily="34" charset="0"/>
              </a:rPr>
              <a:t>comes, it </a:t>
            </a:r>
            <a:r>
              <a:rPr lang="en-US" altLang="en-US" sz="3200" dirty="0">
                <a:latin typeface="Calibri" panose="020F0502020204030204" pitchFamily="34" charset="0"/>
              </a:rPr>
              <a:t>cannot be </a:t>
            </a:r>
            <a:r>
              <a:rPr lang="en-US" altLang="en-US" sz="3200" dirty="0" smtClean="0">
                <a:latin typeface="Calibri" panose="020F0502020204030204" pitchFamily="34" charset="0"/>
              </a:rPr>
              <a:t>deferred, should </a:t>
            </a:r>
            <a:r>
              <a:rPr lang="en-US" altLang="en-US" sz="3200" dirty="0">
                <a:latin typeface="Calibri" panose="020F0502020204030204" pitchFamily="34" charset="0"/>
              </a:rPr>
              <a:t>you know.’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قَالَ رَبِّ إِنِّى دَعَوْتُ قَوْمِى لَيْلًا وَنَهَارًا ﴿٥﴾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He said, ‘My Lord!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I have summoned my people night and day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Nūḥ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10021</TotalTime>
  <Words>1336</Words>
  <Application>Microsoft Office PowerPoint</Application>
  <PresentationFormat>Widescreen</PresentationFormat>
  <Paragraphs>132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إِنَّآ أَرْسَلْنَا نُوحًا إِلَىٰ قَوْمِهِۦٓ أَنْ أَنذِرْ قَوْمَكَ مِن قَبْلِ أَن يَأْتِيَهُمْ عَذَابٌ أَلِيمٌ ﴿١﴾</vt:lpstr>
      <vt:lpstr> قَالَ يَـٰقَوْمِ إِنِّى لَكُمْ نَذِيرٌ مُّبِينٌ ﴿٢﴾</vt:lpstr>
      <vt:lpstr> أَنِ ٱعْبُدُوا۟ ٱللَّـهَ وَٱتَّقُوهُ وَأَطِيعُونِ ﴿٣﴾</vt:lpstr>
      <vt:lpstr> يَغْفِرْ لَكُم مِّن ذُنُوبِكُمْ وَيُؤَخِّرْكُمْ إِلَىٰٓ أَجَلٍ مُّسَمًّى ۚ إِنَّ أَجَلَ ٱللَّـهِ إِذَا جَآءَ لَا يُؤَخَّرُ ۖ لَوْ كُنتُمْ تَعْلَمُونَ ﴿٤﴾</vt:lpstr>
      <vt:lpstr> قَالَ رَبِّ إِنِّى دَعَوْتُ قَوْمِى لَيْلًا وَنَهَارًا ﴿٥﴾</vt:lpstr>
      <vt:lpstr> فَلَمْ يَزِدْهُمْ دُعَآءِىٓ إِلَّا فِرَارًا ﴿٦﴾</vt:lpstr>
      <vt:lpstr> وَإِنِّى كُلَّمَا دَعَوْتُهُمْ لِتَغْفِرَ لَهُمْ جَعَلُوٓا۟ أَصَـٰبِعَهُمْ فِىٓ ءَاذَانِهِمْ وَٱسْتَغْشَوْا۟ ثِيَابَهُمْ وَأَصَرُّوا۟ وَٱسْتَكْبَرُوا۟ ٱسْتِكْبَارًا ﴿٧﴾</vt:lpstr>
      <vt:lpstr> ثُمَّ إِنِّى دَعَوْتُهُمْ جِهَارًا ﴿٨﴾</vt:lpstr>
      <vt:lpstr> ثُمَّ إِنِّىٓ أَعْلَنتُ لَهُمْ وَأَسْرَرْتُ لَهُمْ إِسْرَارًا ﴿٩﴾</vt:lpstr>
      <vt:lpstr> فَقُلْتُ ٱسْتَغْفِرُوا۟ رَبَّكُمْ إِنَّهُۥ كَانَ غَفَّارًا ﴿١٠﴾</vt:lpstr>
      <vt:lpstr>يُرْسِلِ ٱلسَّمَآءَ عَلَيْكُم مِّدْرَارًا ﴿١١﴾</vt:lpstr>
      <vt:lpstr> وَيُمْدِدْكُم بِأَمْوَٰلٍ وَبَنِينَ وَيَجْعَل لَّكُمْ جَنَّـٰتٍ وَيَجْعَل لَّكُمْ أَنْهَـٰرًا ﴿١٢﴾</vt:lpstr>
      <vt:lpstr> مَّا لَكُمْ لَا تَرْجُونَ لِلَّـهِ وَقَارًا ﴿١٣﴾</vt:lpstr>
      <vt:lpstr> وَقَدْ خَلَقَكُمْ أَطْوَارًا ﴿١٤﴾</vt:lpstr>
      <vt:lpstr> أَلَمْ تَرَوْا۟ كَيْفَ خَلَقَ ٱللَّـهُ سَبْعَ سَمَـٰوَٰتٍ طِبَاقًا ﴿١٥﴾</vt:lpstr>
      <vt:lpstr> وَجَعَلَ ٱلْقَمَرَ فِيهِنَّ نُورًا وَجَعَلَ ٱلشَّمْسَ سِرَاجًا ﴿١٦﴾</vt:lpstr>
      <vt:lpstr> وَٱللَّـهُ أَنۢبَتَكُم مِّنَ ٱلْأَرْضِ نَبَاتًا ﴿١٧﴾</vt:lpstr>
      <vt:lpstr> ثُمَّ يُعِيدُكُمْ فِيهَا وَيُخْرِجُكُمْ إِخْرَاجًا ﴿١٨﴾</vt:lpstr>
      <vt:lpstr> وَٱللَّـهُ جَعَلَ لَكُمُ ٱلْأَرْضَ بِسَاطًا ﴿١٩﴾</vt:lpstr>
      <vt:lpstr> لِّتَسْلُكُوا۟ مِنْهَا سُبُلًا فِجَاجًا ﴿٢٠﴾</vt:lpstr>
      <vt:lpstr> قَالَ نُوحٌ رَّبِّ إِنَّهُمْ عَصَوْنِى وَٱتَّبَعُوا۟ مَن لَّمْ يَزِدْهُ مَالُهُۥ وَوَلَدُهُۥٓ إِلَّا خَسَارًا ﴿٢١﴾ </vt:lpstr>
      <vt:lpstr>وَمَكَرُوا۟ مَكْرًا كُبَّارًا ﴿٢٢﴾</vt:lpstr>
      <vt:lpstr> وَقَالُوا۟ لَا تَذَرُنَّ ءَالِهَتَكُمْ وَلَا تَذَرُنَّ وَدًّا وَلَا سُوَاعًا وَلَا يَغُوثَ وَيَعُوقَ وَنَسْرًا ﴿٢٣﴾</vt:lpstr>
      <vt:lpstr> وَقَدْ أَضَلُّوا۟ كَثِيرًا ۖ وَلَا تَزِدِ ٱلظَّـٰلِمِينَ إِلَّا ضَلَـٰلًا ﴿٢٤﴾</vt:lpstr>
      <vt:lpstr> مِّمَّا خَطِيٓـَٔـٰتِهِمْ أُغْرِقُوا۟ فَأُدْخِلُوا۟ نَارًا فَلَمْ يَجِدُوا۟ لَهُم مِّن دُونِ ٱللَّـهِ أَنصَارًا ﴿٢٥﴾</vt:lpstr>
      <vt:lpstr> وَقَالَ نُوحٌ رَّبِّ لَا تَذَرْ عَلَى ٱلْأَرْضِ مِنَ ٱلْكَـٰفِرِينَ دَيَّارًا ﴿٢٦﴾</vt:lpstr>
      <vt:lpstr> إِنَّكَ إِن تَذَرْهُمْ يُضِلُّوا۟ عِبَادَكَ وَلَا يَلِدُوٓا۟ إِلَّا فَاجِرًا كَفَّارًا ﴿٢٧﴾</vt:lpstr>
      <vt:lpstr> رَّبِّ ٱغْفِرْ لِى وَلِوَٰلِدَىَّ وَلِمَن دَخَلَ بَيْتِىَ مُؤْمِنًا وَلِلْمُؤْمِنِينَ وَٱلْمُؤْمِنَـٰتِ وَلَا تَزِدِ ٱلظَّـٰلِمِينَ إِلَّا تَبَارًۢا ﴿٢٨﴾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745</cp:revision>
  <dcterms:created xsi:type="dcterms:W3CDTF">2005-07-27T05:58:58Z</dcterms:created>
  <dcterms:modified xsi:type="dcterms:W3CDTF">2020-05-20T08:53:40Z</dcterms:modified>
</cp:coreProperties>
</file>