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2"/>
  </p:notesMasterIdLst>
  <p:sldIdLst>
    <p:sldId id="354" r:id="rId2"/>
    <p:sldId id="1074" r:id="rId3"/>
    <p:sldId id="893" r:id="rId4"/>
    <p:sldId id="766" r:id="rId5"/>
    <p:sldId id="1075" r:id="rId6"/>
    <p:sldId id="1076" r:id="rId7"/>
    <p:sldId id="1077" r:id="rId8"/>
    <p:sldId id="1078" r:id="rId9"/>
    <p:sldId id="1079" r:id="rId10"/>
    <p:sldId id="1080" r:id="rId11"/>
    <p:sldId id="1081" r:id="rId12"/>
    <p:sldId id="1082" r:id="rId13"/>
    <p:sldId id="1083" r:id="rId14"/>
    <p:sldId id="1084" r:id="rId15"/>
    <p:sldId id="1085" r:id="rId16"/>
    <p:sldId id="1086" r:id="rId17"/>
    <p:sldId id="1087" r:id="rId18"/>
    <p:sldId id="1088" r:id="rId19"/>
    <p:sldId id="1089" r:id="rId20"/>
    <p:sldId id="1090" r:id="rId21"/>
    <p:sldId id="1091" r:id="rId22"/>
    <p:sldId id="1092" r:id="rId23"/>
    <p:sldId id="1093" r:id="rId24"/>
    <p:sldId id="1094" r:id="rId25"/>
    <p:sldId id="1095" r:id="rId26"/>
    <p:sldId id="1096" r:id="rId27"/>
    <p:sldId id="1097" r:id="rId28"/>
    <p:sldId id="1098" r:id="rId29"/>
    <p:sldId id="1099" r:id="rId30"/>
    <p:sldId id="1100" r:id="rId31"/>
    <p:sldId id="1101" r:id="rId32"/>
    <p:sldId id="1102" r:id="rId33"/>
    <p:sldId id="1103" r:id="rId34"/>
    <p:sldId id="1104" r:id="rId35"/>
    <p:sldId id="1105" r:id="rId36"/>
    <p:sldId id="1106" r:id="rId37"/>
    <p:sldId id="1107" r:id="rId38"/>
    <p:sldId id="1108" r:id="rId39"/>
    <p:sldId id="1109" r:id="rId40"/>
    <p:sldId id="1110" r:id="rId41"/>
    <p:sldId id="1111" r:id="rId42"/>
    <p:sldId id="1112" r:id="rId43"/>
    <p:sldId id="1113" r:id="rId44"/>
    <p:sldId id="1114" r:id="rId45"/>
    <p:sldId id="1115" r:id="rId46"/>
    <p:sldId id="1116" r:id="rId47"/>
    <p:sldId id="1117" r:id="rId48"/>
    <p:sldId id="1118" r:id="rId49"/>
    <p:sldId id="352" r:id="rId50"/>
    <p:sldId id="353" r:id="rId5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88" d="100"/>
          <a:sy n="88" d="100"/>
        </p:scale>
        <p:origin x="466" y="72"/>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المعارج</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Maʿārij</a:t>
            </a:r>
            <a:r>
              <a:rPr lang="en-GB" altLang="en-US" sz="7200" dirty="0" smtClean="0">
                <a:solidFill>
                  <a:srgbClr val="FFFF00"/>
                </a:solidFill>
                <a:latin typeface="Trebuchet MS" panose="020B0603020202020204" pitchFamily="34" charset="0"/>
                <a:cs typeface="Traditional Arabic" panose="02020603050405020304" pitchFamily="18" charset="-78"/>
              </a:rPr>
              <a:t> </a:t>
            </a:r>
            <a:endParaRPr lang="en-GB" altLang="en-US" sz="72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lofty stations)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70</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44</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إِنَّهُمْ يَرَوْنَهُۥ بَعِيدًا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see it to be far off,</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160890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وَنَرَىٰهُ قَرِيبًا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see it to be near.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92060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تَكُونُ ٱلسَّمَآءُ كَٱلْمُهْلِ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sky will be like molten copper,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140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وَتَكُونُ ٱلْجِبَالُ كَٱلْعِهْنِ ﴿٩﴾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mountains like [tufts of] dyed wool,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4970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وَلَا يَسْـَٔلُ حَمِيمٌ حَمِيمًا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 friend will inquire</a:t>
            </a:r>
          </a:p>
          <a:p>
            <a:pPr>
              <a:lnSpc>
                <a:spcPct val="90000"/>
              </a:lnSpc>
            </a:pPr>
            <a:r>
              <a:rPr lang="en-US" altLang="en-US" sz="3200" dirty="0">
                <a:latin typeface="Calibri" panose="020F0502020204030204" pitchFamily="34" charset="0"/>
              </a:rPr>
              <a:t>about [the welfare of his] friend,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2913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يُبَصَّرُونَهُمْ ۚ يَوَدُّ ٱلْمُجْرِمُ لَوْ يَفْتَدِى مِنْ عَذَابِ يَوْمِئِذٍۭ بِبَنِيهِ ﴿١١﴾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[though] they will be placed within each other’s sight.</a:t>
            </a:r>
          </a:p>
          <a:p>
            <a:pPr>
              <a:lnSpc>
                <a:spcPct val="90000"/>
              </a:lnSpc>
            </a:pPr>
            <a:r>
              <a:rPr lang="en-US" altLang="en-US" sz="3200" dirty="0">
                <a:latin typeface="Calibri" panose="020F0502020204030204" pitchFamily="34" charset="0"/>
              </a:rPr>
              <a:t>The guilty one will wish he could ransom himself</a:t>
            </a:r>
          </a:p>
          <a:p>
            <a:pPr>
              <a:lnSpc>
                <a:spcPct val="90000"/>
              </a:lnSpc>
            </a:pPr>
            <a:r>
              <a:rPr lang="en-US" altLang="en-US" sz="3200" dirty="0">
                <a:latin typeface="Calibri" panose="020F0502020204030204" pitchFamily="34" charset="0"/>
              </a:rPr>
              <a:t>from the punishment of that </a:t>
            </a:r>
            <a:r>
              <a:rPr lang="en-US" altLang="en-US" sz="3200" dirty="0" smtClean="0">
                <a:latin typeface="Calibri" panose="020F0502020204030204" pitchFamily="34" charset="0"/>
              </a:rPr>
              <a:t>day at </a:t>
            </a:r>
            <a:r>
              <a:rPr lang="en-US" altLang="en-US" sz="3200" dirty="0">
                <a:latin typeface="Calibri" panose="020F0502020204030204" pitchFamily="34" charset="0"/>
              </a:rPr>
              <a:t>the price of his children,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34017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وَصَـٰحِبَتِهِۦ وَأَخِيهِ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spouse and his brother,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60718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وَفَصِيلَتِهِ ٱلَّتِى تُـْٔوِيهِ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his kin which had sheltered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73583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وَمَن فِى ٱلْأَرْضِ جَمِيعًا ثُمَّ يُنجِيهِ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all those who are upon the earth,</a:t>
            </a:r>
          </a:p>
          <a:p>
            <a:pPr>
              <a:lnSpc>
                <a:spcPct val="90000"/>
              </a:lnSpc>
            </a:pPr>
            <a:r>
              <a:rPr lang="en-US" altLang="en-US" sz="3200" dirty="0">
                <a:latin typeface="Calibri" panose="020F0502020204030204" pitchFamily="34" charset="0"/>
              </a:rPr>
              <a:t>if that might deliver him.</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88508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كَلَّآ ۖ إِنَّهَا لَظَىٰ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Never! Indeed it is a blazing fire,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64937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60548"/>
            <a:ext cx="12192000" cy="6424836"/>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70</a:t>
            </a:r>
            <a:r>
              <a:rPr lang="en-US" altLang="en-US" sz="2800" dirty="0" smtClean="0">
                <a:solidFill>
                  <a:srgbClr val="FFFF00"/>
                </a:solidFill>
              </a:rPr>
              <a:t>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Maʿārij</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that proclaims God to be the Lord of the heavenly ascents, Lofty Stations, the points of rising from which the angels ascend to God. It takes is named after the phrase “of lofty stations” (</a:t>
            </a:r>
            <a:r>
              <a:rPr lang="en-US" altLang="en-US" sz="2200" dirty="0" err="1">
                <a:solidFill>
                  <a:srgbClr val="FFFF00"/>
                </a:solidFill>
              </a:rPr>
              <a:t>dhi</a:t>
            </a:r>
            <a:r>
              <a:rPr lang="en-US" altLang="en-US" sz="2200" dirty="0">
                <a:solidFill>
                  <a:srgbClr val="FFFF00"/>
                </a:solidFill>
              </a:rPr>
              <a:t> al-</a:t>
            </a:r>
            <a:r>
              <a:rPr lang="en-US" altLang="en-US" sz="2200" dirty="0" err="1">
                <a:solidFill>
                  <a:srgbClr val="FFFF00"/>
                </a:solidFill>
              </a:rPr>
              <a:t>maʿārij</a:t>
            </a:r>
            <a:r>
              <a:rPr lang="en-US" altLang="en-US" sz="2200" dirty="0">
                <a:solidFill>
                  <a:srgbClr val="FFFF00"/>
                </a:solidFill>
              </a:rPr>
              <a:t>) in . The surah describes the Day of </a:t>
            </a:r>
            <a:r>
              <a:rPr lang="en-US" altLang="en-US" sz="2200" dirty="0" smtClean="0">
                <a:solidFill>
                  <a:srgbClr val="FFFF00"/>
                </a:solidFill>
              </a:rPr>
              <a:t>Judgement. </a:t>
            </a:r>
            <a:r>
              <a:rPr lang="en-US" altLang="en-US" sz="2200" dirty="0">
                <a:solidFill>
                  <a:srgbClr val="FFFF00"/>
                </a:solidFill>
              </a:rPr>
              <a:t>One of the opponents of the Prophet challenged him to hasten the punishment they had been threatened </a:t>
            </a:r>
            <a:r>
              <a:rPr lang="en-US" altLang="en-US" sz="2200" dirty="0" smtClean="0">
                <a:solidFill>
                  <a:srgbClr val="FFFF00"/>
                </a:solidFill>
              </a:rPr>
              <a:t>with, </a:t>
            </a:r>
            <a:r>
              <a:rPr lang="en-US" altLang="en-US" sz="2200" dirty="0">
                <a:solidFill>
                  <a:srgbClr val="FFFF00"/>
                </a:solidFill>
              </a:rPr>
              <a:t>so the foolishness of the disbelievers in denying the </a:t>
            </a:r>
            <a:r>
              <a:rPr lang="en-US" altLang="en-US" sz="2200" dirty="0" smtClean="0">
                <a:solidFill>
                  <a:srgbClr val="FFFF00"/>
                </a:solidFill>
              </a:rPr>
              <a:t>Resurrection is exposed. </a:t>
            </a:r>
            <a:r>
              <a:rPr lang="en-US" altLang="en-US" sz="2200" dirty="0">
                <a:solidFill>
                  <a:srgbClr val="FFFF00"/>
                </a:solidFill>
              </a:rPr>
              <a:t>The people who will be granted the Garden are </a:t>
            </a:r>
            <a:r>
              <a:rPr lang="en-US" altLang="en-US" sz="2200" dirty="0" smtClean="0">
                <a:solidFill>
                  <a:srgbClr val="FFFF00"/>
                </a:solidFill>
              </a:rPr>
              <a:t>described.</a:t>
            </a:r>
            <a:endParaRPr lang="en-US" altLang="en-US" sz="2200" dirty="0">
              <a:solidFill>
                <a:srgbClr val="FFFF00"/>
              </a:solidFill>
            </a:endParaRPr>
          </a:p>
          <a:p>
            <a:pPr algn="ctr">
              <a:spcBef>
                <a:spcPct val="0"/>
              </a:spcBef>
              <a:buFontTx/>
              <a:buNone/>
            </a:pPr>
            <a:endParaRPr lang="en-US" altLang="en-US" sz="1050" dirty="0" smtClean="0">
              <a:solidFill>
                <a:srgbClr val="FFFF00"/>
              </a:solidFill>
            </a:endParaRPr>
          </a:p>
          <a:p>
            <a:pPr algn="ctr">
              <a:spcBef>
                <a:spcPct val="0"/>
              </a:spcBef>
              <a:buFontTx/>
              <a:buNone/>
            </a:pPr>
            <a:r>
              <a:rPr lang="en-US" altLang="en-US" sz="2200" dirty="0" smtClean="0">
                <a:solidFill>
                  <a:srgbClr val="FFFF00"/>
                </a:solidFill>
              </a:rPr>
              <a:t>The </a:t>
            </a:r>
            <a:r>
              <a:rPr lang="en-US" altLang="en-US" sz="2200" dirty="0">
                <a:solidFill>
                  <a:srgbClr val="FFFF00"/>
                </a:solidFill>
              </a:rPr>
              <a:t>surah is also known as Elevations, Staircases Upward, The Ascending Steps, The Heavenly Ascents, The Ladders, The Stairways, The Steps, The Ways of </a:t>
            </a:r>
            <a:r>
              <a:rPr lang="en-US" altLang="en-US" sz="2200" dirty="0" smtClean="0">
                <a:solidFill>
                  <a:srgbClr val="FFFF00"/>
                </a:solidFill>
              </a:rPr>
              <a:t>Ascent.</a:t>
            </a:r>
          </a:p>
          <a:p>
            <a:pPr algn="ctr">
              <a:spcBef>
                <a:spcPct val="0"/>
              </a:spcBef>
              <a:buFontTx/>
              <a:buNone/>
            </a:pPr>
            <a:endParaRPr lang="en-US" altLang="en-US" sz="1200" dirty="0" smtClean="0">
              <a:solidFill>
                <a:srgbClr val="FFFF00"/>
              </a:solidFill>
            </a:endParaRPr>
          </a:p>
          <a:p>
            <a:pPr algn="ctr">
              <a:spcBef>
                <a:spcPct val="0"/>
              </a:spcBef>
              <a:buFontTx/>
              <a:buNone/>
            </a:pPr>
            <a:r>
              <a:rPr lang="en-US" altLang="en-US" sz="2200" dirty="0" smtClean="0">
                <a:solidFill>
                  <a:srgbClr val="FFFF00"/>
                </a:solidFill>
              </a:rPr>
              <a:t>This </a:t>
            </a:r>
            <a:r>
              <a:rPr lang="en-US" altLang="en-US" sz="2200" dirty="0">
                <a:solidFill>
                  <a:srgbClr val="FFFF00"/>
                </a:solidFill>
              </a:rPr>
              <a:t>surah </a:t>
            </a:r>
            <a:r>
              <a:rPr lang="en-US" altLang="en-US" sz="2200" dirty="0" smtClean="0">
                <a:solidFill>
                  <a:srgbClr val="FFFF00"/>
                </a:solidFill>
              </a:rPr>
              <a:t>was </a:t>
            </a:r>
            <a:r>
              <a:rPr lang="en-US" altLang="en-US" sz="2200" dirty="0">
                <a:solidFill>
                  <a:srgbClr val="FFFF00"/>
                </a:solidFill>
              </a:rPr>
              <a:t>revealed in Makkah. It is narrated from the Holy Prophet (</a:t>
            </a:r>
            <a:r>
              <a:rPr lang="en-US" altLang="en-US" sz="2200" dirty="0" err="1">
                <a:solidFill>
                  <a:srgbClr val="FFFF00"/>
                </a:solidFill>
              </a:rPr>
              <a:t>s.a.w</a:t>
            </a:r>
            <a:r>
              <a:rPr lang="en-US" altLang="en-US" sz="2200" dirty="0">
                <a:solidFill>
                  <a:srgbClr val="FFFF00"/>
                </a:solidFill>
              </a:rPr>
              <a:t>.) that the reward for reciting this surah is equivalent to the total number of people who keep up prayer and safeguard the property which has been entrusted to them.</a:t>
            </a:r>
          </a:p>
          <a:p>
            <a:pPr algn="ctr">
              <a:spcBef>
                <a:spcPct val="0"/>
              </a:spcBef>
              <a:buFontTx/>
              <a:buNone/>
            </a:pPr>
            <a:r>
              <a:rPr lang="en-US" altLang="en-US" sz="2200" dirty="0">
                <a:solidFill>
                  <a:srgbClr val="FFFF00"/>
                </a:solidFill>
              </a:rPr>
              <a:t>	Imam Muhammad al-</a:t>
            </a:r>
            <a:r>
              <a:rPr lang="en-US" altLang="en-US" sz="2200" dirty="0" err="1">
                <a:solidFill>
                  <a:srgbClr val="FFFF00"/>
                </a:solidFill>
              </a:rPr>
              <a:t>Baqir</a:t>
            </a:r>
            <a:r>
              <a:rPr lang="en-US" altLang="en-US" sz="2200" dirty="0">
                <a:solidFill>
                  <a:srgbClr val="FFFF00"/>
                </a:solidFill>
              </a:rPr>
              <a:t> (</a:t>
            </a:r>
            <a:r>
              <a:rPr lang="en-US" altLang="en-US" sz="2200" dirty="0" err="1">
                <a:solidFill>
                  <a:srgbClr val="FFFF00"/>
                </a:solidFill>
              </a:rPr>
              <a:t>a.s</a:t>
            </a:r>
            <a:r>
              <a:rPr lang="en-US" altLang="en-US" sz="2200" dirty="0">
                <a:solidFill>
                  <a:srgbClr val="FFFF00"/>
                </a:solidFill>
              </a:rPr>
              <a:t>.) has said that the one who recites this surah will have his sins hidden on the Day of Judgement and he will enter Jannah alongside the Holy Prophet (</a:t>
            </a:r>
            <a:r>
              <a:rPr lang="en-US" altLang="en-US" sz="2200" dirty="0" err="1">
                <a:solidFill>
                  <a:srgbClr val="FFFF00"/>
                </a:solidFill>
              </a:rPr>
              <a:t>s.a.w</a:t>
            </a:r>
            <a:r>
              <a:rPr lang="en-US" altLang="en-US" sz="2200" dirty="0">
                <a:solidFill>
                  <a:srgbClr val="FFFF00"/>
                </a:solidFill>
              </a:rPr>
              <a:t>.). If a prisoner recites this surah, he will secure his release. Imam </a:t>
            </a:r>
            <a:r>
              <a:rPr lang="en-US" altLang="en-US" sz="2200" dirty="0" err="1">
                <a:solidFill>
                  <a:srgbClr val="FFFF00"/>
                </a:solidFill>
              </a:rPr>
              <a:t>Ja’far</a:t>
            </a:r>
            <a:r>
              <a:rPr lang="en-US" altLang="en-US" sz="2200" dirty="0">
                <a:solidFill>
                  <a:srgbClr val="FFFF00"/>
                </a:solidFill>
              </a:rPr>
              <a:t> as-</a:t>
            </a:r>
            <a:r>
              <a:rPr lang="en-US" altLang="en-US" sz="2200" dirty="0" err="1">
                <a:solidFill>
                  <a:srgbClr val="FFFF00"/>
                </a:solidFill>
              </a:rPr>
              <a:t>Sadiq</a:t>
            </a:r>
            <a:r>
              <a:rPr lang="en-US" altLang="en-US" sz="2200" dirty="0">
                <a:solidFill>
                  <a:srgbClr val="FFFF00"/>
                </a:solidFill>
              </a:rPr>
              <a:t> (</a:t>
            </a:r>
            <a:r>
              <a:rPr lang="en-US" altLang="en-US" sz="2200" dirty="0" err="1">
                <a:solidFill>
                  <a:srgbClr val="FFFF00"/>
                </a:solidFill>
              </a:rPr>
              <a:t>a.s</a:t>
            </a:r>
            <a:r>
              <a:rPr lang="en-US" altLang="en-US" sz="2200" dirty="0">
                <a:solidFill>
                  <a:srgbClr val="FFFF00"/>
                </a:solidFill>
              </a:rPr>
              <a:t>.) said that if this surah is recited before sleeping, one keeps safe from the temptations of </a:t>
            </a:r>
            <a:r>
              <a:rPr lang="en-US" altLang="en-US" sz="2200" dirty="0" err="1">
                <a:solidFill>
                  <a:srgbClr val="FFFF00"/>
                </a:solidFill>
              </a:rPr>
              <a:t>Shaitan</a:t>
            </a:r>
            <a:r>
              <a:rPr lang="en-US" altLang="en-US" sz="2200" dirty="0" smtClean="0">
                <a:solidFill>
                  <a:srgbClr val="FFFF00"/>
                </a:solidFill>
              </a:rPr>
              <a:t>.</a:t>
            </a:r>
            <a:endParaRPr lang="en-US" altLang="en-US" sz="22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نَزَّاعَةً لِّلشَّوَىٰ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strips away the scalp.</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46704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تَدْعُوا۟ مَنْ أَدْبَرَ وَتَوَلَّىٰ ﴿١٧﴾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invites him who has turned back [from the truth]</a:t>
            </a:r>
          </a:p>
          <a:p>
            <a:pPr>
              <a:lnSpc>
                <a:spcPct val="90000"/>
              </a:lnSpc>
            </a:pPr>
            <a:r>
              <a:rPr lang="en-US" altLang="en-US" sz="3200" dirty="0">
                <a:latin typeface="Calibri" panose="020F0502020204030204" pitchFamily="34" charset="0"/>
              </a:rPr>
              <a:t>and forsaken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902130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وَجَمَعَ فَأَوْعَىٰٓ ﴿١٨﴾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amassing [wealth] and hoarding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818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ٱلْإِنسَـٰنَ خُلِقَ هَلُوعًا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man has been created covetous: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389191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إِذَا مَسَّهُ ٱلشَّرُّ جَزُوعًا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anxious when an ill befalls him</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41069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مَسَّهُ ٱلْخَيْرُ مَنُوعًا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grudging when good comes his way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99120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ٱلْمُصَلِّينَ ﴿٢٢﴾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—[all are such] except the prayerful,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47564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ٱلَّذِينَ هُمْ عَلَىٰ صَلَاتِهِمْ دَآئِمُونَ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those who are persevering in their prayers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93837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فِىٓ أَمْوَٰلِهِمْ حَقٌّ مَّعْلُومٌ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 whose wealth there is a known right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71278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لِّلسَّآئِلِ وَٱلْمَحْرُومِ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the beggar and the deprived,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429380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يُصَدِّقُونَ بِيَوْمِ ٱلدِّينِ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affirm the Day of Retribution,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7572655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مِّنْ عَذَابِ رَبِّهِم مُّشْفِقُونَ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are</a:t>
            </a:r>
          </a:p>
          <a:p>
            <a:pPr>
              <a:lnSpc>
                <a:spcPct val="90000"/>
              </a:lnSpc>
            </a:pPr>
            <a:r>
              <a:rPr lang="en-US" altLang="en-US" sz="3200" dirty="0">
                <a:latin typeface="Calibri" panose="020F0502020204030204" pitchFamily="34" charset="0"/>
              </a:rPr>
              <a:t>apprehensive of the punishment of their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5211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عَذَابَ رَبِّهِمْ غَيْرُ مَأْمُونٍ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a:t>
            </a:r>
          </a:p>
          <a:p>
            <a:pPr>
              <a:lnSpc>
                <a:spcPct val="90000"/>
              </a:lnSpc>
            </a:pPr>
            <a:r>
              <a:rPr lang="en-US" altLang="en-US" sz="3200" dirty="0">
                <a:latin typeface="Calibri" panose="020F0502020204030204" pitchFamily="34" charset="0"/>
              </a:rPr>
              <a:t>no security from the punishment of their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73905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لِفُرُوجِهِمْ حَـٰفِظُونَ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guard their private parts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939586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عَلَىٰٓ أَزْوَٰجِهِمْ أَوْ مَا مَلَكَتْ أَيْمَـٰنُهُمْ فَإِنَّهُمْ غَيْرُ مَلُومِينَ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from their spouses and their slave women,</a:t>
            </a:r>
          </a:p>
          <a:p>
            <a:pPr>
              <a:lnSpc>
                <a:spcPct val="90000"/>
              </a:lnSpc>
            </a:pPr>
            <a:r>
              <a:rPr lang="en-US" altLang="en-US" sz="3200" dirty="0">
                <a:latin typeface="Calibri" panose="020F0502020204030204" pitchFamily="34" charset="0"/>
              </a:rPr>
              <a:t>for then they are not blameworthy;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341877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فَمَنِ ٱبْتَغَىٰ وَرَآءَ ذَٰلِكَ فَأُو۟لَـٰٓئِكَ هُمُ ٱلْعَادُونَ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whoever seeks beyond that</a:t>
            </a:r>
          </a:p>
          <a:p>
            <a:pPr>
              <a:lnSpc>
                <a:spcPct val="90000"/>
              </a:lnSpc>
            </a:pPr>
            <a:r>
              <a:rPr lang="en-US" altLang="en-US" sz="3200" dirty="0">
                <a:latin typeface="Calibri" panose="020F0502020204030204" pitchFamily="34" charset="0"/>
              </a:rPr>
              <a:t>—it is they who are the transgressors)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2937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لِأَمَـٰنَـٰتِهِمْ وَعَهْدِهِمْ رَٰعُونَ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keep their trusts and covenants,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80767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وَٱلَّذِينَ هُم بِشَهَـٰدَٰتِهِمْ قَآئِمُونَ ﴿٣٣﴾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are observant of their testimonies,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744467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وَٱلَّذِينَ هُمْ عَلَىٰ صَلَاتِهِمْ يُحَافِظُونَ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those who are watchful of their prayers.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8016468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أُو۟لَـٰٓئِكَ فِى جَنَّـٰتٍ مُّكْرَمُونَ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be in gardens, held in </a:t>
            </a:r>
            <a:r>
              <a:rPr lang="en-US" altLang="en-US" sz="3200" dirty="0" err="1">
                <a:latin typeface="Calibri" panose="020F0502020204030204" pitchFamily="34" charset="0"/>
              </a:rPr>
              <a:t>honour</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441199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فَمَالِ ٱلَّذِينَ كَفَرُوا۟ قِبَلَكَ مُهْطِعِينَ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matter with the faithless</a:t>
            </a:r>
          </a:p>
          <a:p>
            <a:pPr>
              <a:lnSpc>
                <a:spcPct val="90000"/>
              </a:lnSpc>
            </a:pPr>
            <a:r>
              <a:rPr lang="en-US" altLang="en-US" sz="3200" dirty="0">
                <a:latin typeface="Calibri" panose="020F0502020204030204" pitchFamily="34" charset="0"/>
              </a:rPr>
              <a:t>that they scramble toward you</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826774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عَنِ ٱلْيَمِينِ وَعَنِ ٱلشِّمَالِ عِزِينَ ﴿٣٧﴾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the left and the right in batches?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7836547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أَيَطْمَعُ كُلُّ ٱمْرِئٍ مِّنْهُمْ أَن يُدْخَلَ جَنَّةَ نَعِيمٍ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Does each man among them hope</a:t>
            </a:r>
          </a:p>
          <a:p>
            <a:pPr>
              <a:lnSpc>
                <a:spcPct val="90000"/>
              </a:lnSpc>
            </a:pPr>
            <a:r>
              <a:rPr lang="en-US" altLang="en-US" sz="3200" dirty="0">
                <a:latin typeface="Calibri" panose="020F0502020204030204" pitchFamily="34" charset="0"/>
              </a:rPr>
              <a:t>to enter the garden of bliss?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6802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كَلَّآ ۖ إِنَّا خَلَقْنَـٰهُم مِّمَّا يَعْلَمُونَ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Never!</a:t>
            </a:r>
          </a:p>
          <a:p>
            <a:pPr>
              <a:lnSpc>
                <a:spcPct val="90000"/>
              </a:lnSpc>
            </a:pPr>
            <a:r>
              <a:rPr lang="en-US" altLang="en-US" sz="3200" dirty="0">
                <a:latin typeface="Calibri" panose="020F0502020204030204" pitchFamily="34" charset="0"/>
              </a:rPr>
              <a:t>Indeed We created them from what they </a:t>
            </a:r>
            <a:r>
              <a:rPr lang="en-US" altLang="en-US" sz="3200">
                <a:latin typeface="Calibri" panose="020F0502020204030204" pitchFamily="34" charset="0"/>
              </a:rPr>
              <a:t>know</a:t>
            </a:r>
            <a:r>
              <a:rPr lang="en-US" altLang="en-US" sz="320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98138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فَلَآ أُقْسِمُ بِرَبِّ ٱلْمَشَـٰرِقِ وَٱلْمَغَـٰرِبِ إِنَّا لَقَـٰدِرُونَ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 swear by the Lord of the easts and the wests</a:t>
            </a:r>
          </a:p>
          <a:p>
            <a:pPr>
              <a:lnSpc>
                <a:spcPct val="90000"/>
              </a:lnSpc>
            </a:pPr>
            <a:r>
              <a:rPr lang="en-US" altLang="en-US" sz="3200" dirty="0">
                <a:latin typeface="Calibri" panose="020F0502020204030204" pitchFamily="34" charset="0"/>
              </a:rPr>
              <a:t>that We are able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3848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عَلَىٰٓ أَن نُّبَدِّلَ خَيْرًا مِّنْهُمْ وَمَا نَحْنُ بِمَسْبُوقِينَ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replace them by [others] better than them</a:t>
            </a:r>
          </a:p>
          <a:p>
            <a:pPr>
              <a:lnSpc>
                <a:spcPct val="90000"/>
              </a:lnSpc>
            </a:pPr>
            <a:r>
              <a:rPr lang="en-US" altLang="en-US" sz="3200" dirty="0">
                <a:latin typeface="Calibri" panose="020F0502020204030204" pitchFamily="34" charset="0"/>
              </a:rPr>
              <a:t>and We are not to be outmaneuvered.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109651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فَذَرْهُمْ يَخُوضُوا۟ وَيَلْعَبُوا۟ حَتَّىٰ يُلَـٰقُوا۟ يَوْمَهُمُ ٱلَّذِى يُوعَدُونَ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them to gossip and play</a:t>
            </a:r>
          </a:p>
          <a:p>
            <a:pPr>
              <a:lnSpc>
                <a:spcPct val="90000"/>
              </a:lnSpc>
            </a:pPr>
            <a:r>
              <a:rPr lang="en-US" altLang="en-US" sz="3200" dirty="0">
                <a:latin typeface="Calibri" panose="020F0502020204030204" pitchFamily="34" charset="0"/>
              </a:rPr>
              <a:t>until they encounter their day,</a:t>
            </a:r>
          </a:p>
          <a:p>
            <a:pPr>
              <a:lnSpc>
                <a:spcPct val="90000"/>
              </a:lnSpc>
            </a:pPr>
            <a:r>
              <a:rPr lang="en-US" altLang="en-US" sz="3200" dirty="0">
                <a:latin typeface="Calibri" panose="020F0502020204030204" pitchFamily="34" charset="0"/>
              </a:rPr>
              <a:t>which they are promised: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0814093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يَخْرُجُونَ مِنَ ٱلْأَجْدَاثِ سِرَاعًا كَأَنَّهُمْ إِلَىٰ نُصُبٍ يُوفِضُونَ ﴿٤٣﴾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they emerge from the graves,</a:t>
            </a:r>
          </a:p>
          <a:p>
            <a:pPr>
              <a:lnSpc>
                <a:spcPct val="90000"/>
              </a:lnSpc>
            </a:pPr>
            <a:r>
              <a:rPr lang="en-US" altLang="en-US" sz="3200" dirty="0">
                <a:latin typeface="Calibri" panose="020F0502020204030204" pitchFamily="34" charset="0"/>
              </a:rPr>
              <a:t>hastening,</a:t>
            </a:r>
          </a:p>
          <a:p>
            <a:pPr>
              <a:lnSpc>
                <a:spcPct val="90000"/>
              </a:lnSpc>
            </a:pPr>
            <a:r>
              <a:rPr lang="en-US" altLang="en-US" sz="3200" dirty="0">
                <a:latin typeface="Calibri" panose="020F0502020204030204" pitchFamily="34" charset="0"/>
              </a:rPr>
              <a:t>as if racing toward a target,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2224639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خَـٰشِعَةً أَبْصَـٰرُهُمْ تَرْهَقُهُمْ ذِلَّةٌ ۚ ذَٰلِكَ ٱلْيَوْمُ ٱلَّذِى كَانُوا۟ يُوعَدُونَ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a humbled look [in their eyes],</a:t>
            </a:r>
          </a:p>
          <a:p>
            <a:pPr>
              <a:lnSpc>
                <a:spcPct val="90000"/>
              </a:lnSpc>
            </a:pPr>
            <a:r>
              <a:rPr lang="en-US" altLang="en-US" sz="3200" dirty="0">
                <a:latin typeface="Calibri" panose="020F0502020204030204" pitchFamily="34" charset="0"/>
              </a:rPr>
              <a:t>overcast by abasement.</a:t>
            </a:r>
          </a:p>
          <a:p>
            <a:pPr>
              <a:lnSpc>
                <a:spcPct val="90000"/>
              </a:lnSpc>
            </a:pPr>
            <a:r>
              <a:rPr lang="en-US" altLang="en-US" sz="3200" dirty="0">
                <a:latin typeface="Calibri" panose="020F0502020204030204" pitchFamily="34" charset="0"/>
              </a:rPr>
              <a:t>That is the day they had been promised.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5690562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سَأَلَ سَآئِلٌۢ بِعَذَابٍ وَاقِعٍ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 asker asked for a punishment bound to befall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لِّلْكَـٰفِرِينَ لَيْسَ لَهُۥ دَافِعٌ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none can avert from the faithless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4961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ٱللَّـهِ ذِى ٱلْمَعَارِجِ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from Allah, Lord of the lofty stations.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77251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تَعْرُجُ ٱلْمَلَـٰٓئِكَةُ وَٱلرُّوحُ إِلَيْهِ فِى يَوْمٍ كَانَ مِقْدَارُهُۥ خَمْسِينَ أَلْفَ سَنَةٍ ﴿٤﴾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angels and the Spirit ascend to </a:t>
            </a:r>
            <a:r>
              <a:rPr lang="en-US" altLang="en-US" sz="3200" dirty="0" smtClean="0">
                <a:latin typeface="Calibri" panose="020F0502020204030204" pitchFamily="34" charset="0"/>
              </a:rPr>
              <a:t>Him in </a:t>
            </a:r>
            <a:r>
              <a:rPr lang="en-US" altLang="en-US" sz="3200" dirty="0">
                <a:latin typeface="Calibri" panose="020F0502020204030204" pitchFamily="34" charset="0"/>
              </a:rPr>
              <a:t>a day whose span </a:t>
            </a:r>
            <a:r>
              <a:rPr lang="en-US" altLang="en-US" sz="3200" dirty="0" smtClean="0">
                <a:latin typeface="Calibri" panose="020F0502020204030204" pitchFamily="34" charset="0"/>
              </a:rPr>
              <a:t>is fifty </a:t>
            </a:r>
            <a:r>
              <a:rPr lang="en-US" altLang="en-US" sz="3200" dirty="0">
                <a:latin typeface="Calibri" panose="020F0502020204030204" pitchFamily="34" charset="0"/>
              </a:rPr>
              <a:t>thousand years.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99596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فَٱصْبِرْ صَبْرًا جَمِيلًا ﴿٥﴾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patient, with a patience that is graceful.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Maʿārij</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68992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9994</TotalTime>
  <Words>1520</Words>
  <Application>Microsoft Office PowerPoint</Application>
  <PresentationFormat>Widescreen</PresentationFormat>
  <Paragraphs>179</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سَأَلَ سَآئِلٌۢ بِعَذَابٍ وَاقِعٍ ﴿١﴾</vt:lpstr>
      <vt:lpstr> لِّلْكَـٰفِرِينَ لَيْسَ لَهُۥ دَافِعٌ ﴿٢﴾</vt:lpstr>
      <vt:lpstr> مِّنَ ٱللَّـهِ ذِى ٱلْمَعَارِجِ ﴿٣﴾</vt:lpstr>
      <vt:lpstr> تَعْرُجُ ٱلْمَلَـٰٓئِكَةُ وَٱلرُّوحُ إِلَيْهِ فِى يَوْمٍ كَانَ مِقْدَارُهُۥ خَمْسِينَ أَلْفَ سَنَةٍ ﴿٤﴾ </vt:lpstr>
      <vt:lpstr>فَٱصْبِرْ صَبْرًا جَمِيلًا ﴿٥﴾ </vt:lpstr>
      <vt:lpstr>إِنَّهُمْ يَرَوْنَهُۥ بَعِيدًا ﴿٦﴾</vt:lpstr>
      <vt:lpstr> وَنَرَىٰهُ قَرِيبًا ﴿٧﴾</vt:lpstr>
      <vt:lpstr> يَوْمَ تَكُونُ ٱلسَّمَآءُ كَٱلْمُهْلِ ﴿٨﴾</vt:lpstr>
      <vt:lpstr> وَتَكُونُ ٱلْجِبَالُ كَٱلْعِهْنِ ﴿٩﴾ </vt:lpstr>
      <vt:lpstr>وَلَا يَسْـَٔلُ حَمِيمٌ حَمِيمًا ﴿١٠﴾</vt:lpstr>
      <vt:lpstr>يُبَصَّرُونَهُمْ ۚ يَوَدُّ ٱلْمُجْرِمُ لَوْ يَفْتَدِى مِنْ عَذَابِ يَوْمِئِذٍۭ بِبَنِيهِ ﴿١١﴾</vt:lpstr>
      <vt:lpstr> وَصَـٰحِبَتِهِۦ وَأَخِيهِ ﴿١٢﴾</vt:lpstr>
      <vt:lpstr> وَفَصِيلَتِهِ ٱلَّتِى تُـْٔوِيهِ ﴿١٣﴾</vt:lpstr>
      <vt:lpstr> وَمَن فِى ٱلْأَرْضِ جَمِيعًا ثُمَّ يُنجِيهِ ﴿١٤﴾</vt:lpstr>
      <vt:lpstr> كَلَّآ ۖ إِنَّهَا لَظَىٰ ﴿١٥﴾</vt:lpstr>
      <vt:lpstr> نَزَّاعَةً لِّلشَّوَىٰ ﴿١٦﴾</vt:lpstr>
      <vt:lpstr> تَدْعُوا۟ مَنْ أَدْبَرَ وَتَوَلَّىٰ ﴿١٧﴾ </vt:lpstr>
      <vt:lpstr>وَجَمَعَ فَأَوْعَىٰٓ ﴿١٨﴾ </vt:lpstr>
      <vt:lpstr> إِنَّ ٱلْإِنسَـٰنَ خُلِقَ هَلُوعًا ﴿١٩﴾</vt:lpstr>
      <vt:lpstr> إِذَا مَسَّهُ ٱلشَّرُّ جَزُوعًا ﴿٢٠﴾</vt:lpstr>
      <vt:lpstr> وَإِذَا مَسَّهُ ٱلْخَيْرُ مَنُوعًا ﴿٢١﴾</vt:lpstr>
      <vt:lpstr> إِلَّا ٱلْمُصَلِّينَ ﴿٢٢﴾ </vt:lpstr>
      <vt:lpstr>ٱلَّذِينَ هُمْ عَلَىٰ صَلَاتِهِمْ دَآئِمُونَ ﴿٢٣﴾</vt:lpstr>
      <vt:lpstr> وَٱلَّذِينَ فِىٓ أَمْوَٰلِهِمْ حَقٌّ مَّعْلُومٌ ﴿٢٤﴾</vt:lpstr>
      <vt:lpstr> لِّلسَّآئِلِ وَٱلْمَحْرُومِ ﴿٢٥﴾ </vt:lpstr>
      <vt:lpstr>وَٱلَّذِينَ يُصَدِّقُونَ بِيَوْمِ ٱلدِّينِ ﴿٢٦﴾</vt:lpstr>
      <vt:lpstr> وَٱلَّذِينَ هُم مِّنْ عَذَابِ رَبِّهِم مُّشْفِقُونَ ﴿٢٧﴾</vt:lpstr>
      <vt:lpstr> إِنَّ عَذَابَ رَبِّهِمْ غَيْرُ مَأْمُونٍ ﴿٢٨﴾</vt:lpstr>
      <vt:lpstr> وَٱلَّذِينَ هُمْ لِفُرُوجِهِمْ حَـٰفِظُونَ ﴿٢٩﴾</vt:lpstr>
      <vt:lpstr> إِلَّا عَلَىٰٓ أَزْوَٰجِهِمْ أَوْ مَا مَلَكَتْ أَيْمَـٰنُهُمْ فَإِنَّهُمْ غَيْرُ مَلُومِينَ ﴿٣٠﴾</vt:lpstr>
      <vt:lpstr> فَمَنِ ٱبْتَغَىٰ وَرَآءَ ذَٰلِكَ فَأُو۟لَـٰٓئِكَ هُمُ ٱلْعَادُونَ ﴿٣١﴾</vt:lpstr>
      <vt:lpstr> وَٱلَّذِينَ هُمْ لِأَمَـٰنَـٰتِهِمْ وَعَهْدِهِمْ رَٰعُونَ ﴿٣٢﴾</vt:lpstr>
      <vt:lpstr> وَٱلَّذِينَ هُم بِشَهَـٰدَٰتِهِمْ قَآئِمُونَ ﴿٣٣﴾ </vt:lpstr>
      <vt:lpstr>وَٱلَّذِينَ هُمْ عَلَىٰ صَلَاتِهِمْ يُحَافِظُونَ ﴿٣٤﴾</vt:lpstr>
      <vt:lpstr> أُو۟لَـٰٓئِكَ فِى جَنَّـٰتٍ مُّكْرَمُونَ ﴿٣٥﴾</vt:lpstr>
      <vt:lpstr> فَمَالِ ٱلَّذِينَ كَفَرُوا۟ قِبَلَكَ مُهْطِعِينَ ﴿٣٦﴾</vt:lpstr>
      <vt:lpstr> عَنِ ٱلْيَمِينِ وَعَنِ ٱلشِّمَالِ عِزِينَ ﴿٣٧﴾</vt:lpstr>
      <vt:lpstr> أَيَطْمَعُ كُلُّ ٱمْرِئٍ مِّنْهُمْ أَن يُدْخَلَ جَنَّةَ نَعِيمٍ ﴿٣٨﴾</vt:lpstr>
      <vt:lpstr> كَلَّآ ۖ إِنَّا خَلَقْنَـٰهُم مِّمَّا يَعْلَمُونَ ﴿٣٩﴾</vt:lpstr>
      <vt:lpstr>فَلَآ أُقْسِمُ بِرَبِّ ٱلْمَشَـٰرِقِ وَٱلْمَغَـٰرِبِ إِنَّا لَقَـٰدِرُونَ ﴿٤٠﴾</vt:lpstr>
      <vt:lpstr> عَلَىٰٓ أَن نُّبَدِّلَ خَيْرًا مِّنْهُمْ وَمَا نَحْنُ بِمَسْبُوقِينَ ﴿٤١﴾</vt:lpstr>
      <vt:lpstr> فَذَرْهُمْ يَخُوضُوا۟ وَيَلْعَبُوا۟ حَتَّىٰ يُلَـٰقُوا۟ يَوْمَهُمُ ٱلَّذِى يُوعَدُونَ ﴿٤٢﴾</vt:lpstr>
      <vt:lpstr> يَوْمَ يَخْرُجُونَ مِنَ ٱلْأَجْدَاثِ سِرَاعًا كَأَنَّهُمْ إِلَىٰ نُصُبٍ يُوفِضُونَ ﴿٤٣﴾ </vt:lpstr>
      <vt:lpstr>خَـٰشِعَةً أَبْصَـٰرُهُمْ تَرْهَقُهُمْ ذِلَّةٌ ۚ ذَٰلِكَ ٱلْيَوْمُ ٱلَّذِى كَانُوا۟ يُوعَدُونَ ﴿٤٤﴾</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742</cp:revision>
  <dcterms:created xsi:type="dcterms:W3CDTF">2005-07-27T05:58:58Z</dcterms:created>
  <dcterms:modified xsi:type="dcterms:W3CDTF">2020-05-20T08:23:55Z</dcterms:modified>
</cp:coreProperties>
</file>