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0"/>
  </p:notesMasterIdLst>
  <p:sldIdLst>
    <p:sldId id="354" r:id="rId2"/>
    <p:sldId id="1074" r:id="rId3"/>
    <p:sldId id="893" r:id="rId4"/>
    <p:sldId id="766" r:id="rId5"/>
    <p:sldId id="1073" r:id="rId6"/>
    <p:sldId id="1075" r:id="rId7"/>
    <p:sldId id="1076" r:id="rId8"/>
    <p:sldId id="1077" r:id="rId9"/>
    <p:sldId id="1078" r:id="rId10"/>
    <p:sldId id="1079" r:id="rId11"/>
    <p:sldId id="1080" r:id="rId12"/>
    <p:sldId id="1081" r:id="rId13"/>
    <p:sldId id="1082" r:id="rId14"/>
    <p:sldId id="1083" r:id="rId15"/>
    <p:sldId id="1084" r:id="rId16"/>
    <p:sldId id="1085" r:id="rId17"/>
    <p:sldId id="1086" r:id="rId18"/>
    <p:sldId id="1087" r:id="rId19"/>
    <p:sldId id="1088" r:id="rId20"/>
    <p:sldId id="1089" r:id="rId21"/>
    <p:sldId id="1090" r:id="rId22"/>
    <p:sldId id="1091" r:id="rId23"/>
    <p:sldId id="1092" r:id="rId24"/>
    <p:sldId id="1093" r:id="rId25"/>
    <p:sldId id="1094" r:id="rId26"/>
    <p:sldId id="1095" r:id="rId27"/>
    <p:sldId id="1096" r:id="rId28"/>
    <p:sldId id="1097" r:id="rId29"/>
    <p:sldId id="1098" r:id="rId30"/>
    <p:sldId id="1099" r:id="rId31"/>
    <p:sldId id="1100" r:id="rId32"/>
    <p:sldId id="1101" r:id="rId33"/>
    <p:sldId id="1102" r:id="rId34"/>
    <p:sldId id="1103" r:id="rId35"/>
    <p:sldId id="1104" r:id="rId36"/>
    <p:sldId id="1105" r:id="rId37"/>
    <p:sldId id="1106" r:id="rId38"/>
    <p:sldId id="1107" r:id="rId39"/>
    <p:sldId id="1108" r:id="rId40"/>
    <p:sldId id="1109" r:id="rId41"/>
    <p:sldId id="1110" r:id="rId42"/>
    <p:sldId id="1111" r:id="rId43"/>
    <p:sldId id="1112" r:id="rId44"/>
    <p:sldId id="1113" r:id="rId45"/>
    <p:sldId id="1114" r:id="rId46"/>
    <p:sldId id="1115" r:id="rId47"/>
    <p:sldId id="1116" r:id="rId48"/>
    <p:sldId id="1117" r:id="rId49"/>
    <p:sldId id="1118" r:id="rId50"/>
    <p:sldId id="1119" r:id="rId51"/>
    <p:sldId id="1120" r:id="rId52"/>
    <p:sldId id="1121" r:id="rId53"/>
    <p:sldId id="1122" r:id="rId54"/>
    <p:sldId id="1123" r:id="rId55"/>
    <p:sldId id="1124" r:id="rId56"/>
    <p:sldId id="1125" r:id="rId57"/>
    <p:sldId id="352" r:id="rId58"/>
    <p:sldId id="353" r:id="rId59"/>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138" y="451"/>
      </p:cViewPr>
      <p:guideLst>
        <p:guide orient="horz" pos="2160"/>
        <p:guide pos="3840"/>
      </p:guideLst>
    </p:cSldViewPr>
  </p:slideViewPr>
  <p:notesTextViewPr>
    <p:cViewPr>
      <p:scale>
        <a:sx n="100" d="100"/>
        <a:sy n="100" d="100"/>
      </p:scale>
      <p:origin x="0" y="0"/>
    </p:cViewPr>
  </p:notesTextViewPr>
  <p:sorterViewPr>
    <p:cViewPr varScale="1">
      <p:scale>
        <a:sx n="100" d="100"/>
        <a:sy n="100" d="100"/>
      </p:scale>
      <p:origin x="0" y="-302"/>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20/05/2020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القلم</a:t>
            </a:r>
            <a:endParaRPr lang="ar-SA" altLang="en-US" sz="9600" b="0" dirty="0" smtClean="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smtClean="0">
                <a:solidFill>
                  <a:srgbClr val="FFFF00"/>
                </a:solidFill>
                <a:latin typeface="Trebuchet MS" panose="020B0603020202020204" pitchFamily="34" charset="0"/>
                <a:cs typeface="Traditional Arabic" panose="02020603050405020304" pitchFamily="18" charset="-78"/>
              </a:rPr>
              <a:t> al-</a:t>
            </a:r>
            <a:r>
              <a:rPr lang="en-GB" altLang="en-US" sz="7200" dirty="0" err="1" smtClean="0">
                <a:solidFill>
                  <a:srgbClr val="FFFF00"/>
                </a:solidFill>
                <a:latin typeface="Trebuchet MS" panose="020B0603020202020204" pitchFamily="34" charset="0"/>
                <a:cs typeface="Traditional Arabic" panose="02020603050405020304" pitchFamily="18" charset="-78"/>
              </a:rPr>
              <a:t>Qalam</a:t>
            </a:r>
            <a:r>
              <a:rPr lang="en-GB" altLang="en-US" sz="7200" dirty="0" smtClean="0">
                <a:solidFill>
                  <a:srgbClr val="FFFF00"/>
                </a:solidFill>
                <a:latin typeface="Trebuchet MS" panose="020B0603020202020204" pitchFamily="34" charset="0"/>
                <a:cs typeface="Traditional Arabic" panose="02020603050405020304" pitchFamily="18" charset="-78"/>
              </a:rPr>
              <a:t> </a:t>
            </a: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sovereignty)</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68</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52</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بِأَييِّكُمُ ٱلْمَفْتُونُ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which one of you is crazy.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563251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رَبَّكَ هُوَ أَعْلَمُ بِمَن ضَلَّ عَن سَبِيلِهِۦ وَهُوَ أَعْلَمُ بِٱلْمُهْتَدِينَ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knows best</a:t>
            </a:r>
          </a:p>
          <a:p>
            <a:pPr>
              <a:lnSpc>
                <a:spcPct val="90000"/>
              </a:lnSpc>
            </a:pPr>
            <a:r>
              <a:rPr lang="en-US" altLang="en-US" sz="3200" dirty="0">
                <a:latin typeface="Calibri" panose="020F0502020204030204" pitchFamily="34" charset="0"/>
              </a:rPr>
              <a:t>those who stray from His way,</a:t>
            </a:r>
          </a:p>
          <a:p>
            <a:pPr>
              <a:lnSpc>
                <a:spcPct val="90000"/>
              </a:lnSpc>
            </a:pPr>
            <a:r>
              <a:rPr lang="en-US" altLang="en-US" sz="3200" dirty="0">
                <a:latin typeface="Calibri" panose="020F0502020204030204" pitchFamily="34" charset="0"/>
              </a:rPr>
              <a:t>and He knows best those who are guided.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047150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فَلَا تُطِعِ ٱلْمُكَذِّبِينَ ﴿٨﴾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not obey the deniers,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844529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وَدُّوا۟ لَوْ تُدْهِنُ فَيُدْهِنُونَ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are eager that you should be pliable,</a:t>
            </a:r>
          </a:p>
          <a:p>
            <a:pPr>
              <a:lnSpc>
                <a:spcPct val="90000"/>
              </a:lnSpc>
            </a:pPr>
            <a:r>
              <a:rPr lang="en-US" altLang="en-US" sz="3200" dirty="0">
                <a:latin typeface="Calibri" panose="020F0502020204030204" pitchFamily="34" charset="0"/>
              </a:rPr>
              <a:t>so that they may be pliable [towards you].</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30406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تُطِعْ كُلَّ حَلَّافٍ مَّهِينٍ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do not obey any vile swearer,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96477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هَمَّازٍ مَّشَّآءٍۭ بِنَمِيمٍ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scandal-monger, talebearer,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44551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مَّنَّاعٍ لِّلْخَيْرِ مُعْتَدٍ أَثِيمٍ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hinderer of all good, sinful transgressor,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6827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عُتُلٍّۭ بَعْدَ ذَٰلِكَ زَنِيمٍ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callous and, on top of that, baseborn,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887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كَانَ ذَا مَالٍ وَبَنِينَ ﴿١٤﴾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—[only] because he has wealth and children.</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442993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إِذَا تُتْلَىٰ عَلَيْهِ ءَايَـٰتُنَا قَالَ أَسَـٰطِيرُ ٱلْأَوَّلِينَ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Our signs are recited to him,</a:t>
            </a:r>
          </a:p>
          <a:p>
            <a:pPr>
              <a:lnSpc>
                <a:spcPct val="90000"/>
              </a:lnSpc>
            </a:pPr>
            <a:r>
              <a:rPr lang="en-US" altLang="en-US" sz="3200" dirty="0">
                <a:latin typeface="Calibri" panose="020F0502020204030204" pitchFamily="34" charset="0"/>
              </a:rPr>
              <a:t>he says, ‘Myths of the ancients!’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9854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01751"/>
            <a:ext cx="12192000" cy="6555641"/>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68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Qalam</a:t>
            </a:r>
            <a:endParaRPr lang="en-US" altLang="en-US" sz="2800" dirty="0" smtClean="0">
              <a:solidFill>
                <a:srgbClr val="FFFF00"/>
              </a:solidFill>
            </a:endParaRPr>
          </a:p>
          <a:p>
            <a:pPr algn="ctr">
              <a:spcBef>
                <a:spcPct val="0"/>
              </a:spcBef>
              <a:buFontTx/>
              <a:buNone/>
            </a:pPr>
            <a:endParaRPr lang="en-US" altLang="en-US" sz="500" dirty="0" smtClean="0">
              <a:solidFill>
                <a:srgbClr val="FFFF00"/>
              </a:solidFill>
            </a:endParaRPr>
          </a:p>
          <a:p>
            <a:pPr algn="ctr">
              <a:spcBef>
                <a:spcPct val="0"/>
              </a:spcBef>
              <a:buFontTx/>
              <a:buNone/>
            </a:pPr>
            <a:r>
              <a:rPr lang="en-US" altLang="en-US" sz="2800" dirty="0" smtClean="0">
                <a:solidFill>
                  <a:srgbClr val="FFFF00"/>
                </a:solidFill>
              </a:rPr>
              <a:t>The </a:t>
            </a:r>
            <a:r>
              <a:rPr lang="en-US" altLang="en-US" sz="2800" dirty="0">
                <a:solidFill>
                  <a:srgbClr val="FFFF00"/>
                </a:solidFill>
              </a:rPr>
              <a:t>surah that opens with the single discrete Arabic letter </a:t>
            </a:r>
            <a:r>
              <a:rPr lang="en-US" altLang="en-US" sz="2800" dirty="0" err="1">
                <a:solidFill>
                  <a:srgbClr val="FFFF00"/>
                </a:solidFill>
              </a:rPr>
              <a:t>Nūn</a:t>
            </a:r>
            <a:r>
              <a:rPr lang="en-US" altLang="en-US" sz="2800" dirty="0">
                <a:solidFill>
                  <a:srgbClr val="FFFF00"/>
                </a:solidFill>
              </a:rPr>
              <a:t> and the oath of the Divine One swearing by the instrument of The Pen, as well as all knowledge that people are able to preserve and communicate thereby. It takes its name from “the pen” (al-</a:t>
            </a:r>
            <a:r>
              <a:rPr lang="en-US" altLang="en-US" sz="2800" dirty="0" err="1">
                <a:solidFill>
                  <a:srgbClr val="FFFF00"/>
                </a:solidFill>
              </a:rPr>
              <a:t>qalam</a:t>
            </a:r>
            <a:r>
              <a:rPr lang="en-US" altLang="en-US" sz="2800" dirty="0">
                <a:solidFill>
                  <a:srgbClr val="FFFF00"/>
                </a:solidFill>
              </a:rPr>
              <a:t>) mentioned in . The surah deals with the accusation that </a:t>
            </a:r>
            <a:r>
              <a:rPr lang="en-US" altLang="en-US" sz="2800" dirty="0" err="1">
                <a:solidFill>
                  <a:srgbClr val="FFFF00"/>
                </a:solidFill>
              </a:rPr>
              <a:t>Muḥammad</a:t>
            </a:r>
            <a:r>
              <a:rPr lang="en-US" altLang="en-US" sz="2800" dirty="0">
                <a:solidFill>
                  <a:srgbClr val="FFFF00"/>
                </a:solidFill>
              </a:rPr>
              <a:t> was not God’s Messenger but merely </a:t>
            </a:r>
            <a:r>
              <a:rPr lang="en-US" altLang="en-US" sz="2800" dirty="0" smtClean="0">
                <a:solidFill>
                  <a:srgbClr val="FFFF00"/>
                </a:solidFill>
              </a:rPr>
              <a:t>mad. </a:t>
            </a:r>
            <a:r>
              <a:rPr lang="en-US" altLang="en-US" sz="2800" dirty="0">
                <a:solidFill>
                  <a:srgbClr val="FFFF00"/>
                </a:solidFill>
              </a:rPr>
              <a:t>The arrogance of those who assume that, because they have some of the good things in this life, they can reject the Revelation, is </a:t>
            </a:r>
            <a:r>
              <a:rPr lang="en-US" altLang="en-US" sz="2800" dirty="0" smtClean="0">
                <a:solidFill>
                  <a:srgbClr val="FFFF00"/>
                </a:solidFill>
              </a:rPr>
              <a:t>rebutted. </a:t>
            </a:r>
            <a:r>
              <a:rPr lang="en-US" altLang="en-US" sz="2800" dirty="0">
                <a:solidFill>
                  <a:srgbClr val="FFFF00"/>
                </a:solidFill>
              </a:rPr>
              <a:t>Examples are given of those who came to regret their </a:t>
            </a:r>
            <a:r>
              <a:rPr lang="en-US" altLang="en-US" sz="2800" dirty="0" smtClean="0">
                <a:solidFill>
                  <a:srgbClr val="FFFF00"/>
                </a:solidFill>
              </a:rPr>
              <a:t>arrogance. </a:t>
            </a:r>
            <a:r>
              <a:rPr lang="en-US" altLang="en-US" sz="2800" dirty="0">
                <a:solidFill>
                  <a:srgbClr val="FFFF00"/>
                </a:solidFill>
              </a:rPr>
              <a:t>The Prophet is urged to remain </a:t>
            </a:r>
            <a:r>
              <a:rPr lang="en-US" altLang="en-US" sz="2800" dirty="0" smtClean="0">
                <a:solidFill>
                  <a:srgbClr val="FFFF00"/>
                </a:solidFill>
              </a:rPr>
              <a:t>steadfast</a:t>
            </a:r>
            <a:r>
              <a:rPr lang="en-US" altLang="en-US" sz="2800" dirty="0" smtClean="0">
                <a:solidFill>
                  <a:srgbClr val="FFFF00"/>
                </a:solidFill>
              </a:rPr>
              <a:t>.</a:t>
            </a:r>
          </a:p>
          <a:p>
            <a:pPr algn="ctr">
              <a:spcBef>
                <a:spcPct val="0"/>
              </a:spcBef>
              <a:buFontTx/>
              <a:buNone/>
            </a:pPr>
            <a:r>
              <a:rPr lang="en-US" altLang="en-US" sz="2800" dirty="0" smtClean="0">
                <a:solidFill>
                  <a:srgbClr val="FFFF00"/>
                </a:solidFill>
              </a:rPr>
              <a:t>This is ‘</a:t>
            </a:r>
            <a:r>
              <a:rPr lang="en-US" altLang="en-US" sz="2800" dirty="0" err="1" smtClean="0">
                <a:solidFill>
                  <a:srgbClr val="FFFF00"/>
                </a:solidFill>
              </a:rPr>
              <a:t>makki</a:t>
            </a:r>
            <a:r>
              <a:rPr lang="en-US" altLang="en-US" sz="2800" dirty="0">
                <a:solidFill>
                  <a:srgbClr val="FFFF00"/>
                </a:solidFill>
              </a:rPr>
              <a:t>’ surah. The Holy Prophet </a:t>
            </a:r>
            <a:r>
              <a:rPr lang="en-US" altLang="en-US" sz="2800" dirty="0" smtClean="0">
                <a:solidFill>
                  <a:srgbClr val="FFFF00"/>
                </a:solidFill>
              </a:rPr>
              <a:t>(S) </a:t>
            </a:r>
            <a:r>
              <a:rPr lang="en-US" altLang="en-US" sz="2800" dirty="0">
                <a:solidFill>
                  <a:srgbClr val="FFFF00"/>
                </a:solidFill>
              </a:rPr>
              <a:t>has said that the one who recites this surah will never face financial difficulties. Writing this surah and tying it to any part of the body that is suffering from pain alleviates the pain</a:t>
            </a:r>
            <a:r>
              <a:rPr lang="en-US" altLang="en-US" sz="2800" dirty="0" smtClean="0">
                <a:solidFill>
                  <a:srgbClr val="FFFF00"/>
                </a:solidFill>
              </a:rPr>
              <a:t>.</a:t>
            </a:r>
          </a:p>
          <a:p>
            <a:pPr algn="ctr">
              <a:spcBef>
                <a:spcPct val="0"/>
              </a:spcBef>
              <a:buFontTx/>
              <a:buNone/>
            </a:pPr>
            <a:endParaRPr lang="en-US" altLang="en-US" sz="23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51734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سَنَسِمُهُۥ عَلَى ٱلْخُرْطُومِ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Soon We shall brand him on the snout.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23132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إِنَّا بَلَوْنَـٰهُمْ كَمَا بَلَوْنَآ أَصْحَـٰبَ ٱلْجَنَّةِ إِذْ أَقْسَمُوا۟ لَيَصْرِمُنَّهَا مُصْبِحِينَ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have tested </a:t>
            </a:r>
            <a:r>
              <a:rPr lang="en-US" altLang="en-US" sz="3200" dirty="0" smtClean="0">
                <a:latin typeface="Calibri" panose="020F0502020204030204" pitchFamily="34" charset="0"/>
              </a:rPr>
              <a:t>them just </a:t>
            </a:r>
            <a:r>
              <a:rPr lang="en-US" altLang="en-US" sz="3200" dirty="0">
                <a:latin typeface="Calibri" panose="020F0502020204030204" pitchFamily="34" charset="0"/>
              </a:rPr>
              <a:t>as We tested the People of the Garden</a:t>
            </a:r>
          </a:p>
          <a:p>
            <a:pPr>
              <a:lnSpc>
                <a:spcPct val="90000"/>
              </a:lnSpc>
            </a:pPr>
            <a:r>
              <a:rPr lang="en-US" altLang="en-US" sz="3200" dirty="0">
                <a:latin typeface="Calibri" panose="020F0502020204030204" pitchFamily="34" charset="0"/>
              </a:rPr>
              <a:t>when they vowed they would gather its </a:t>
            </a:r>
            <a:r>
              <a:rPr lang="en-US" altLang="en-US" sz="3200" dirty="0" smtClean="0">
                <a:latin typeface="Calibri" panose="020F0502020204030204" pitchFamily="34" charset="0"/>
              </a:rPr>
              <a:t>fruit at </a:t>
            </a:r>
            <a:r>
              <a:rPr lang="en-US" altLang="en-US" sz="3200" dirty="0">
                <a:latin typeface="Calibri" panose="020F0502020204030204" pitchFamily="34" charset="0"/>
              </a:rPr>
              <a:t>dawn,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7343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يَسْتَثْنُونَ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did not make any exception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14491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فَطَافَ عَلَيْهَا طَآئِفٌ مِّن رَّبِّكَ وَهُمْ نَآئِمُونَ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a visitation from your Lord visited </a:t>
            </a:r>
            <a:r>
              <a:rPr lang="en-US" altLang="en-US" sz="3200" dirty="0" smtClean="0">
                <a:latin typeface="Calibri" panose="020F0502020204030204" pitchFamily="34" charset="0"/>
              </a:rPr>
              <a:t>it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while they were asleep.</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581861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فَأَصْبَحَتْ كَٱلصَّرِيمِ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by the dawn it was like a harvested field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385131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فَتَنَادَوْا۟ مُصْبِحِينَ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At dawn they called out to one another,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987511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ٱغْدُوا۟ عَلَىٰ حَرْثِكُمْ إِن كُنتُمْ صَـٰرِمِينَ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‘Get off early to your </a:t>
            </a:r>
            <a:r>
              <a:rPr lang="en-US" altLang="en-US" sz="3200" dirty="0" smtClean="0">
                <a:latin typeface="Calibri" panose="020F0502020204030204" pitchFamily="34" charset="0"/>
              </a:rPr>
              <a:t>field if </a:t>
            </a:r>
            <a:r>
              <a:rPr lang="en-US" altLang="en-US" sz="3200" dirty="0">
                <a:latin typeface="Calibri" panose="020F0502020204030204" pitchFamily="34" charset="0"/>
              </a:rPr>
              <a:t>you have to gather [the fruits].’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469648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فَٱنطَلَقُوا۟ وَهُمْ يَتَخَـٰفَتُونَ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off they went, murmuring to one another: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00660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لَّا يَدْخُلَنَّهَا ٱلْيَوْمَ عَلَيْكُم مِّسْكِينٌ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‘Today no needy man shall come to you in it.’</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6433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وَغَدَوْا۟ عَلَىٰ حَرْدٍ قَـٰدِرِينَ ﴿٢٥﴾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set out early morning,</a:t>
            </a:r>
          </a:p>
          <a:p>
            <a:pPr>
              <a:lnSpc>
                <a:spcPct val="90000"/>
              </a:lnSpc>
            </a:pPr>
            <a:r>
              <a:rPr lang="en-US" altLang="en-US" sz="3200" dirty="0">
                <a:latin typeface="Calibri" panose="020F0502020204030204" pitchFamily="34" charset="0"/>
              </a:rPr>
              <a:t>[considering themselves] able to grudge.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2693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رَأَوْهَا قَالُوٓا۟ إِنَّا لَضَآلُّونَ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when they saw it, they said,</a:t>
            </a:r>
          </a:p>
          <a:p>
            <a:pPr>
              <a:lnSpc>
                <a:spcPct val="90000"/>
              </a:lnSpc>
            </a:pPr>
            <a:r>
              <a:rPr lang="en-US" altLang="en-US" sz="3200" dirty="0">
                <a:latin typeface="Calibri" panose="020F0502020204030204" pitchFamily="34" charset="0"/>
              </a:rPr>
              <a:t>‘We have indeed lost our way!’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195478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 نَحْنُ مَحْرُومُونَ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 we are deprived!’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724395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أَوْسَطُهُمْ أَلَمْ أَقُل لَّكُمْ لَوْلَا تُسَبِّحُونَ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most moderate among them said,</a:t>
            </a:r>
          </a:p>
          <a:p>
            <a:pPr>
              <a:lnSpc>
                <a:spcPct val="90000"/>
              </a:lnSpc>
            </a:pPr>
            <a:r>
              <a:rPr lang="en-US" altLang="en-US" sz="3200" dirty="0">
                <a:latin typeface="Calibri" panose="020F0502020204030204" pitchFamily="34" charset="0"/>
              </a:rPr>
              <a:t>‘Did I not tell you</a:t>
            </a:r>
            <a:r>
              <a:rPr lang="en-US" altLang="en-US" sz="3200" dirty="0" smtClean="0">
                <a:latin typeface="Calibri" panose="020F0502020204030204" pitchFamily="34" charset="0"/>
              </a:rPr>
              <a:t>, “</a:t>
            </a:r>
            <a:r>
              <a:rPr lang="en-US" altLang="en-US" sz="3200" dirty="0">
                <a:latin typeface="Calibri" panose="020F0502020204030204" pitchFamily="34" charset="0"/>
              </a:rPr>
              <a:t>Why do you not glorify [Allah]?” ’</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67871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سُبْحَـٰنَ رَبِّنَآ إِنَّا كُنَّا ظَـٰلِمِينَ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‘Immaculate is our Lord!</a:t>
            </a:r>
          </a:p>
          <a:p>
            <a:pPr>
              <a:lnSpc>
                <a:spcPct val="90000"/>
              </a:lnSpc>
            </a:pPr>
            <a:r>
              <a:rPr lang="en-US" altLang="en-US" sz="3200" dirty="0">
                <a:latin typeface="Calibri" panose="020F0502020204030204" pitchFamily="34" charset="0"/>
              </a:rPr>
              <a:t>We have indeed been wrongdoers!’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7419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فَأَقْبَلَ بَعْضُهُمْ عَلَىٰ بَعْضٍ يَتَلَـٰوَمُونَ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they turned to one </a:t>
            </a:r>
            <a:r>
              <a:rPr lang="en-US" altLang="en-US" sz="3200" dirty="0" smtClean="0">
                <a:latin typeface="Calibri" panose="020F0502020204030204" pitchFamily="34" charset="0"/>
              </a:rPr>
              <a:t>another, blaming </a:t>
            </a:r>
            <a:r>
              <a:rPr lang="en-US" altLang="en-US" sz="3200" dirty="0">
                <a:latin typeface="Calibri" panose="020F0502020204030204" pitchFamily="34" charset="0"/>
              </a:rPr>
              <a:t>each other.</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92592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يَـٰوَيْلَنَآ إِنَّا كُنَّا طَـٰغِينَ ﴿٣١﴾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‘Woe to </a:t>
            </a:r>
            <a:r>
              <a:rPr lang="en-US" altLang="en-US" sz="3200" dirty="0" smtClean="0">
                <a:latin typeface="Calibri" panose="020F0502020204030204" pitchFamily="34" charset="0"/>
              </a:rPr>
              <a:t>us! Indeed </a:t>
            </a:r>
            <a:r>
              <a:rPr lang="en-US" altLang="en-US" sz="3200" dirty="0">
                <a:latin typeface="Calibri" panose="020F0502020204030204" pitchFamily="34" charset="0"/>
              </a:rPr>
              <a:t>we have been rebellious.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9791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عَسَىٰ رَبُّنَآ أَن يُبْدِلَنَا خَيْرًا مِّنْهَآ إِنَّآ إِلَىٰ رَبِّنَا رَٰغِبُونَ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Maybe our Lord will give us a better one in its place.</a:t>
            </a:r>
          </a:p>
          <a:p>
            <a:pPr>
              <a:lnSpc>
                <a:spcPct val="90000"/>
              </a:lnSpc>
            </a:pPr>
            <a:r>
              <a:rPr lang="en-US" altLang="en-US" sz="3200" dirty="0">
                <a:latin typeface="Calibri" panose="020F0502020204030204" pitchFamily="34" charset="0"/>
              </a:rPr>
              <a:t>Indeed we turn earnestly to our Lord.’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50394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ٱلْعَذَابُ ۖ وَلَعَذَابُ ٱلْـَٔاخِرَةِ أَكْبَرُ ۚ لَوْ كَانُوا۟ يَعْلَمُونَ ﴿٣٣﴾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Such was the punishment;</a:t>
            </a:r>
          </a:p>
          <a:p>
            <a:pPr>
              <a:lnSpc>
                <a:spcPct val="90000"/>
              </a:lnSpc>
            </a:pPr>
            <a:r>
              <a:rPr lang="en-US" altLang="en-US" sz="3200" dirty="0">
                <a:latin typeface="Calibri" panose="020F0502020204030204" pitchFamily="34" charset="0"/>
              </a:rPr>
              <a:t>and the punishment of the Hereafter is surely greater,</a:t>
            </a:r>
          </a:p>
          <a:p>
            <a:pPr>
              <a:lnSpc>
                <a:spcPct val="90000"/>
              </a:lnSpc>
            </a:pPr>
            <a:r>
              <a:rPr lang="en-US" altLang="en-US" sz="3200" dirty="0">
                <a:latin typeface="Calibri" panose="020F0502020204030204" pitchFamily="34" charset="0"/>
              </a:rPr>
              <a:t>had they known.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908620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لِلْمُتَّقِينَ عِندَ رَبِّهِمْ جَنَّـٰتِ ٱلنَّعِيمِ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for the </a:t>
            </a:r>
            <a:r>
              <a:rPr lang="en-US" altLang="en-US" sz="3200" dirty="0" err="1">
                <a:latin typeface="Calibri" panose="020F0502020204030204" pitchFamily="34" charset="0"/>
              </a:rPr>
              <a:t>Godwary</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there will be gardens of bliss near their Lord.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99210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أَفَنَجْعَلُ ٱلْمُسْلِمِينَ كَٱلْمُجْرِمِينَ ﴿٣٥﴾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Shall We, then, treat those who submit [to Us]</a:t>
            </a:r>
          </a:p>
          <a:p>
            <a:pPr>
              <a:lnSpc>
                <a:spcPct val="90000"/>
              </a:lnSpc>
            </a:pPr>
            <a:r>
              <a:rPr lang="en-US" altLang="en-US" sz="3200" dirty="0">
                <a:latin typeface="Calibri" panose="020F0502020204030204" pitchFamily="34" charset="0"/>
              </a:rPr>
              <a:t>as [We treat] the guilty?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860390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259577" y="3886200"/>
            <a:ext cx="9732967"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a:t>
            </a:r>
            <a:endParaRPr lang="en-US" altLang="en-US" sz="3200" dirty="0" smtClean="0">
              <a:latin typeface="Calibri" panose="020F0502020204030204" pitchFamily="34" charset="0"/>
            </a:endParaRPr>
          </a:p>
          <a:p>
            <a:pPr>
              <a:lnSpc>
                <a:spcPct val="90000"/>
              </a:lnSpc>
            </a:pPr>
            <a:r>
              <a:rPr lang="en-US" altLang="en-US" sz="3200" dirty="0" smtClean="0">
                <a:latin typeface="Calibri" panose="020F0502020204030204" pitchFamily="34" charset="0"/>
              </a:rPr>
              <a:t>the </a:t>
            </a:r>
            <a:r>
              <a:rPr lang="en-US" altLang="en-US" sz="3200" dirty="0">
                <a:latin typeface="Calibri" panose="020F0502020204030204" pitchFamily="34" charset="0"/>
              </a:rPr>
              <a:t>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مَا لَكُمْ كَيْفَ تَحْكُمُونَ ﴿٣٦﴾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is the matter with you? How do you judge!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866714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لَكُمْ كِتَـٰبٌ فِيهِ تَدْرُسُونَ ﴿٣٧﴾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possess a scripture in which you read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587317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لَكُمْ فِيهِ لَمَا تَخَيَّرُونَ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you shall indeed have in </a:t>
            </a:r>
            <a:r>
              <a:rPr lang="en-US" altLang="en-US" sz="3200" dirty="0" smtClean="0">
                <a:latin typeface="Calibri" panose="020F0502020204030204" pitchFamily="34" charset="0"/>
              </a:rPr>
              <a:t>it whatever </a:t>
            </a:r>
            <a:r>
              <a:rPr lang="en-US" altLang="en-US" sz="3200" dirty="0">
                <a:latin typeface="Calibri" panose="020F0502020204030204" pitchFamily="34" charset="0"/>
              </a:rPr>
              <a:t>you would like?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32670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لَكُمْ أَيْمَـٰنٌ عَلَيْنَا بَـٰلِغَةٌ إِلَىٰ يَوْمِ ٱلْقِيَـٰمَةِ ۙ إِنَّ لَكُمْ لَمَا تَحْكُمُونَ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have a pledge binding on Us</a:t>
            </a:r>
          </a:p>
          <a:p>
            <a:pPr>
              <a:lnSpc>
                <a:spcPct val="90000"/>
              </a:lnSpc>
            </a:pPr>
            <a:r>
              <a:rPr lang="en-US" altLang="en-US" sz="3200" dirty="0">
                <a:latin typeface="Calibri" panose="020F0502020204030204" pitchFamily="34" charset="0"/>
              </a:rPr>
              <a:t>until the Day of Resurrection,</a:t>
            </a:r>
          </a:p>
          <a:p>
            <a:pPr>
              <a:lnSpc>
                <a:spcPct val="90000"/>
              </a:lnSpc>
            </a:pPr>
            <a:r>
              <a:rPr lang="en-US" altLang="en-US" sz="3200" dirty="0">
                <a:latin typeface="Calibri" panose="020F0502020204030204" pitchFamily="34" charset="0"/>
              </a:rPr>
              <a:t>that you shall indeed have whatever you decide?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823937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سَلْهُمْ أَيُّهُم بِذَٰلِكَ زَعِيمٌ ﴿٤٠﴾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Ask them, which of them will aver [any of] that!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880227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أَمْ لَهُمْ شُرَكَآءُ فَلْيَأْتُوا۟ بِشُرَكَآئِهِمْ إِن كَانُوا۟ صَـٰدِقِينَ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have any partners [they ascribe to Allah]?</a:t>
            </a:r>
          </a:p>
          <a:p>
            <a:pPr>
              <a:lnSpc>
                <a:spcPct val="90000"/>
              </a:lnSpc>
            </a:pPr>
            <a:r>
              <a:rPr lang="en-US" altLang="en-US" sz="3200" dirty="0">
                <a:latin typeface="Calibri" panose="020F0502020204030204" pitchFamily="34" charset="0"/>
              </a:rPr>
              <a:t>Then let them produce their </a:t>
            </a:r>
            <a:r>
              <a:rPr lang="en-US" altLang="en-US" sz="3200" dirty="0" smtClean="0">
                <a:latin typeface="Calibri" panose="020F0502020204030204" pitchFamily="34" charset="0"/>
              </a:rPr>
              <a:t>partners, if </a:t>
            </a:r>
            <a:r>
              <a:rPr lang="en-US" altLang="en-US" sz="3200" dirty="0">
                <a:latin typeface="Calibri" panose="020F0502020204030204" pitchFamily="34" charset="0"/>
              </a:rPr>
              <a:t>they are truthful.</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9562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يَوْمَ يُكْشَفُ عَن سَاقٍ وَيُدْعَوْنَ إِلَى ٱلسُّجُودِ فَلَا يَسْتَطِيعُونَ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the catastrophe occurs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and they are summoned to prostrate </a:t>
            </a:r>
            <a:r>
              <a:rPr lang="en-US" altLang="en-US" sz="3200" dirty="0" smtClean="0">
                <a:latin typeface="Calibri" panose="020F0502020204030204" pitchFamily="34" charset="0"/>
              </a:rPr>
              <a:t>themselves,</a:t>
            </a:r>
          </a:p>
          <a:p>
            <a:pPr>
              <a:lnSpc>
                <a:spcPct val="90000"/>
              </a:lnSpc>
            </a:pPr>
            <a:r>
              <a:rPr lang="en-US" altLang="en-US" sz="3200" dirty="0" smtClean="0">
                <a:latin typeface="Calibri" panose="020F0502020204030204" pitchFamily="34" charset="0"/>
              </a:rPr>
              <a:t>they will not be able [to do it].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8237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خَـٰشِعَةً أَبْصَـٰرُهُمْ تَرْهَقُهُمْ ذِلَّةٌ ۖ وَقَدْ كَانُوا۟ يُدْعَوْنَ إِلَى ٱلسُّجُودِ وَهُمْ سَـٰلِمُونَ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With a humbled look [in their eyes</a:t>
            </a:r>
            <a:r>
              <a:rPr lang="en-US" altLang="en-US" sz="3200" dirty="0" smtClean="0">
                <a:latin typeface="Calibri" panose="020F0502020204030204" pitchFamily="34" charset="0"/>
              </a:rPr>
              <a:t>], they </a:t>
            </a:r>
            <a:r>
              <a:rPr lang="en-US" altLang="en-US" sz="3200" dirty="0">
                <a:latin typeface="Calibri" panose="020F0502020204030204" pitchFamily="34" charset="0"/>
              </a:rPr>
              <a:t>will be overcast by abasement.</a:t>
            </a:r>
          </a:p>
          <a:p>
            <a:pPr>
              <a:lnSpc>
                <a:spcPct val="90000"/>
              </a:lnSpc>
            </a:pPr>
            <a:r>
              <a:rPr lang="en-US" altLang="en-US" sz="3200" dirty="0">
                <a:latin typeface="Calibri" panose="020F0502020204030204" pitchFamily="34" charset="0"/>
              </a:rPr>
              <a:t>Certainly they were summoned to prostrate </a:t>
            </a:r>
            <a:r>
              <a:rPr lang="en-US" altLang="en-US" sz="3200" dirty="0" smtClean="0">
                <a:latin typeface="Calibri" panose="020F0502020204030204" pitchFamily="34" charset="0"/>
              </a:rPr>
              <a:t>themselves while </a:t>
            </a:r>
            <a:r>
              <a:rPr lang="en-US" altLang="en-US" sz="3200" dirty="0">
                <a:latin typeface="Calibri" panose="020F0502020204030204" pitchFamily="34" charset="0"/>
              </a:rPr>
              <a:t>they were yet sound.</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861611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فَذَرْنِى وَمَن يُكَذِّبُ بِهَـٰذَا ٱلْحَدِيثِ ۖ سَنَسْتَدْرِجُهُم مِّنْ حَيْثُ لَا يَعْلَمُونَ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leave Me with those who deny this discourse.</a:t>
            </a:r>
          </a:p>
          <a:p>
            <a:pPr>
              <a:lnSpc>
                <a:spcPct val="90000"/>
              </a:lnSpc>
            </a:pPr>
            <a:r>
              <a:rPr lang="en-US" altLang="en-US" sz="3200" dirty="0">
                <a:latin typeface="Calibri" panose="020F0502020204030204" pitchFamily="34" charset="0"/>
              </a:rPr>
              <a:t>We will draw them imperceptibly [into ruin],</a:t>
            </a:r>
          </a:p>
          <a:p>
            <a:pPr>
              <a:lnSpc>
                <a:spcPct val="90000"/>
              </a:lnSpc>
            </a:pPr>
            <a:r>
              <a:rPr lang="en-US" altLang="en-US" sz="3200" dirty="0">
                <a:latin typeface="Calibri" panose="020F0502020204030204" pitchFamily="34" charset="0"/>
              </a:rPr>
              <a:t>whence they do not know.</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15783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وَأُمْلِى لَهُمْ ۚ إِنَّ كَيْدِى مَتِينٌ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will grant them respite,</a:t>
            </a:r>
          </a:p>
          <a:p>
            <a:pPr>
              <a:lnSpc>
                <a:spcPct val="90000"/>
              </a:lnSpc>
            </a:pPr>
            <a:r>
              <a:rPr lang="en-US" altLang="en-US" sz="3200" dirty="0">
                <a:latin typeface="Calibri" panose="020F0502020204030204" pitchFamily="34" charset="0"/>
              </a:rPr>
              <a:t>for My devising is indeed sure.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973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نٓ ۚ وَٱلْقَلَمِ وَمَا يَسْطُرُونَ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Nūn</a:t>
            </a:r>
            <a:r>
              <a:rPr lang="en-US" altLang="en-US" sz="3200" dirty="0">
                <a:latin typeface="Calibri" panose="020F0502020204030204" pitchFamily="34" charset="0"/>
              </a:rPr>
              <a:t>.</a:t>
            </a:r>
          </a:p>
          <a:p>
            <a:pPr>
              <a:lnSpc>
                <a:spcPct val="90000"/>
              </a:lnSpc>
            </a:pPr>
            <a:r>
              <a:rPr lang="en-US" altLang="en-US" sz="3200" dirty="0">
                <a:latin typeface="Calibri" panose="020F0502020204030204" pitchFamily="34" charset="0"/>
              </a:rPr>
              <a:t>By the Pen and what they write:</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9097725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تَسْـَٔلُهُمْ أَجْرًا فَهُم مِّن مَّغْرَمٍ مُّثْقَلُونَ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ask them for a reward,</a:t>
            </a:r>
          </a:p>
          <a:p>
            <a:pPr>
              <a:lnSpc>
                <a:spcPct val="90000"/>
              </a:lnSpc>
            </a:pPr>
            <a:r>
              <a:rPr lang="en-US" altLang="en-US" sz="3200" dirty="0">
                <a:latin typeface="Calibri" panose="020F0502020204030204" pitchFamily="34" charset="0"/>
              </a:rPr>
              <a:t>so that they are weighed down with debt?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2517929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 عِندَهُمُ ٱلْغَيْبُ فَهُمْ يَكْتُبُونَ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they possess [access to] the Unseen</a:t>
            </a:r>
          </a:p>
          <a:p>
            <a:pPr>
              <a:lnSpc>
                <a:spcPct val="90000"/>
              </a:lnSpc>
            </a:pPr>
            <a:r>
              <a:rPr lang="en-US" altLang="en-US" sz="3200" dirty="0">
                <a:latin typeface="Calibri" panose="020F0502020204030204" pitchFamily="34" charset="0"/>
              </a:rPr>
              <a:t>so that they write it down?</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283633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فَٱصْبِرْ لِحُكْمِ رَبِّكَ وَلَا تَكُن كَصَاحِبِ ٱلْحُوتِ إِذْ نَادَىٰ وَهُوَ مَكْظُومٌ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submit patiently to the judgement of your Lord,</a:t>
            </a:r>
          </a:p>
          <a:p>
            <a:pPr>
              <a:lnSpc>
                <a:spcPct val="90000"/>
              </a:lnSpc>
            </a:pPr>
            <a:r>
              <a:rPr lang="en-US" altLang="en-US" sz="3200" dirty="0">
                <a:latin typeface="Calibri" panose="020F0502020204030204" pitchFamily="34" charset="0"/>
              </a:rPr>
              <a:t>and do not be like the Man of the </a:t>
            </a:r>
            <a:r>
              <a:rPr lang="en-US" altLang="en-US" sz="3200" dirty="0" smtClean="0">
                <a:latin typeface="Calibri" panose="020F0502020204030204" pitchFamily="34" charset="0"/>
              </a:rPr>
              <a:t>Fish</a:t>
            </a:r>
            <a:endParaRPr lang="en-US" altLang="en-US" sz="3200" dirty="0">
              <a:latin typeface="Calibri" panose="020F0502020204030204" pitchFamily="34" charset="0"/>
            </a:endParaRPr>
          </a:p>
          <a:p>
            <a:pPr>
              <a:lnSpc>
                <a:spcPct val="90000"/>
              </a:lnSpc>
            </a:pPr>
            <a:r>
              <a:rPr lang="en-US" altLang="en-US" sz="3200" dirty="0">
                <a:latin typeface="Calibri" panose="020F0502020204030204" pitchFamily="34" charset="0"/>
              </a:rPr>
              <a:t>who called out as he choked with grief.</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924023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لَّوْلَآ أَن تَدَٰرَكَهُۥ نِعْمَةٌ مِّن رَّبِّهِۦ لَنُبِذَ بِٱلْعَرَآءِ وَهُوَ مَذْمُومٌ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it not been for a blessing that came to his rescue</a:t>
            </a:r>
          </a:p>
          <a:p>
            <a:pPr>
              <a:lnSpc>
                <a:spcPct val="90000"/>
              </a:lnSpc>
            </a:pPr>
            <a:r>
              <a:rPr lang="en-US" altLang="en-US" sz="3200" dirty="0">
                <a:latin typeface="Calibri" panose="020F0502020204030204" pitchFamily="34" charset="0"/>
              </a:rPr>
              <a:t>from his Lord,</a:t>
            </a:r>
          </a:p>
          <a:p>
            <a:pPr>
              <a:lnSpc>
                <a:spcPct val="90000"/>
              </a:lnSpc>
            </a:pPr>
            <a:r>
              <a:rPr lang="en-US" altLang="en-US" sz="3200" dirty="0">
                <a:latin typeface="Calibri" panose="020F0502020204030204" pitchFamily="34" charset="0"/>
              </a:rPr>
              <a:t>he would surely have been cast on a bare shore</a:t>
            </a:r>
          </a:p>
          <a:p>
            <a:pPr>
              <a:lnSpc>
                <a:spcPct val="90000"/>
              </a:lnSpc>
            </a:pPr>
            <a:r>
              <a:rPr lang="en-US" altLang="en-US" sz="3200" dirty="0">
                <a:latin typeface="Calibri" panose="020F0502020204030204" pitchFamily="34" charset="0"/>
              </a:rPr>
              <a:t>while he were blameworthy.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9744790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فَٱجْتَبَـٰهُ رَبُّهُۥ فَجَعَلَهُۥ مِنَ ٱلصَّـٰلِحِينَ ﴿٥٠﴾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his Lord chose him</a:t>
            </a:r>
          </a:p>
          <a:p>
            <a:pPr>
              <a:lnSpc>
                <a:spcPct val="90000"/>
              </a:lnSpc>
            </a:pPr>
            <a:r>
              <a:rPr lang="en-US" altLang="en-US" sz="3200" dirty="0">
                <a:latin typeface="Calibri" panose="020F0502020204030204" pitchFamily="34" charset="0"/>
              </a:rPr>
              <a:t>and made him one of the righteous.</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967341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يَكَادُ ٱلَّذِينَ كَفَرُوا۟ لَيُزْلِقُونَكَ بِأَبْصَـٰرِهِمْ لَمَّا سَمِعُوا۟ ٱلذِّكْرَ وَيَقُولُونَ إِنَّهُۥ لَمَجْنُونٌ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 faithless almost devour </a:t>
            </a:r>
            <a:r>
              <a:rPr lang="en-US" altLang="en-US" sz="3200" dirty="0" smtClean="0">
                <a:latin typeface="Calibri" panose="020F0502020204030204" pitchFamily="34" charset="0"/>
              </a:rPr>
              <a:t>you with </a:t>
            </a:r>
            <a:r>
              <a:rPr lang="en-US" altLang="en-US" sz="3200" dirty="0">
                <a:latin typeface="Calibri" panose="020F0502020204030204" pitchFamily="34" charset="0"/>
              </a:rPr>
              <a:t>their eyes</a:t>
            </a:r>
          </a:p>
          <a:p>
            <a:pPr>
              <a:lnSpc>
                <a:spcPct val="90000"/>
              </a:lnSpc>
            </a:pPr>
            <a:r>
              <a:rPr lang="en-US" altLang="en-US" sz="3200" dirty="0">
                <a:latin typeface="Calibri" panose="020F0502020204030204" pitchFamily="34" charset="0"/>
              </a:rPr>
              <a:t>when they hear the Reminder,</a:t>
            </a:r>
          </a:p>
          <a:p>
            <a:pPr>
              <a:lnSpc>
                <a:spcPct val="90000"/>
              </a:lnSpc>
            </a:pPr>
            <a:r>
              <a:rPr lang="en-US" altLang="en-US" sz="3200" dirty="0">
                <a:latin typeface="Calibri" panose="020F0502020204030204" pitchFamily="34" charset="0"/>
              </a:rPr>
              <a:t>and they say, ‘He is indeed crazy.’</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6486127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هُوَ إِلَّا ذِكْرٌ لِّلْعَـٰلَمِينَ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Yet it is just a reminder for all the nations.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13808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أَنتَ بِنِعْمَةِ رَبِّكَ بِمَجْنُونٍ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are not, by your Lord’s blessing, crazy,</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0014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لَكَ لَأَجْرًا غَيْرَ مَمْنُونٍ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yours indeed will be an everlasting reward,</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319980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وَإِنَّكَ لَعَلَىٰ خُلُقٍ عَظِيمٍ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you possess a great character.</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60685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فَسَتُبْصِرُ وَيُبْصِرُونَ ﴿٥﴾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will see and they will see,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Qalam</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52652666"/>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9917</TotalTime>
  <Words>1865</Words>
  <Application>Microsoft Office PowerPoint</Application>
  <PresentationFormat>Widescreen</PresentationFormat>
  <Paragraphs>214</Paragraphs>
  <Slides>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58</vt:i4>
      </vt:variant>
    </vt:vector>
  </HeadingPairs>
  <TitlesOfParts>
    <vt:vector size="65"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نٓ ۚ وَٱلْقَلَمِ وَمَا يَسْطُرُونَ ﴿١﴾</vt:lpstr>
      <vt:lpstr> مَآ أَنتَ بِنِعْمَةِ رَبِّكَ بِمَجْنُونٍ ﴿٢﴾</vt:lpstr>
      <vt:lpstr> وَإِنَّ لَكَ لَأَجْرًا غَيْرَ مَمْنُونٍ ﴿٣﴾</vt:lpstr>
      <vt:lpstr> وَإِنَّكَ لَعَلَىٰ خُلُقٍ عَظِيمٍ ﴿٤﴾</vt:lpstr>
      <vt:lpstr> فَسَتُبْصِرُ وَيُبْصِرُونَ ﴿٥﴾ </vt:lpstr>
      <vt:lpstr>بِأَييِّكُمُ ٱلْمَفْتُونُ ﴿٦﴾</vt:lpstr>
      <vt:lpstr> إِنَّ رَبَّكَ هُوَ أَعْلَمُ بِمَن ضَلَّ عَن سَبِيلِهِۦ وَهُوَ أَعْلَمُ بِٱلْمُهْتَدِينَ ﴿٧﴾</vt:lpstr>
      <vt:lpstr> فَلَا تُطِعِ ٱلْمُكَذِّبِينَ ﴿٨﴾ </vt:lpstr>
      <vt:lpstr>وَدُّوا۟ لَوْ تُدْهِنُ فَيُدْهِنُونَ ﴿٩﴾</vt:lpstr>
      <vt:lpstr> وَلَا تُطِعْ كُلَّ حَلَّافٍ مَّهِينٍ ﴿١٠﴾</vt:lpstr>
      <vt:lpstr> هَمَّازٍ مَّشَّآءٍۭ بِنَمِيمٍ ﴿١١﴾ </vt:lpstr>
      <vt:lpstr>مَّنَّاعٍ لِّلْخَيْرِ مُعْتَدٍ أَثِيمٍ ﴿١٢﴾</vt:lpstr>
      <vt:lpstr> عُتُلٍّۭ بَعْدَ ذَٰلِكَ زَنِيمٍ ﴿١٣﴾</vt:lpstr>
      <vt:lpstr> أَن كَانَ ذَا مَالٍ وَبَنِينَ ﴿١٤﴾ </vt:lpstr>
      <vt:lpstr>إِذَا تُتْلَىٰ عَلَيْهِ ءَايَـٰتُنَا قَالَ أَسَـٰطِيرُ ٱلْأَوَّلِينَ ﴿١٥﴾</vt:lpstr>
      <vt:lpstr>سَنَسِمُهُۥ عَلَى ٱلْخُرْطُومِ ﴿١٦﴾</vt:lpstr>
      <vt:lpstr> إِنَّا بَلَوْنَـٰهُمْ كَمَا بَلَوْنَآ أَصْحَـٰبَ ٱلْجَنَّةِ إِذْ أَقْسَمُوا۟ لَيَصْرِمُنَّهَا مُصْبِحِينَ ﴿١٧﴾</vt:lpstr>
      <vt:lpstr> وَلَا يَسْتَثْنُونَ ﴿١٨﴾</vt:lpstr>
      <vt:lpstr> فَطَافَ عَلَيْهَا طَآئِفٌ مِّن رَّبِّكَ وَهُمْ نَآئِمُونَ ﴿١٩﴾</vt:lpstr>
      <vt:lpstr> فَأَصْبَحَتْ كَٱلصَّرِيمِ ﴿٢٠﴾</vt:lpstr>
      <vt:lpstr> فَتَنَادَوْا۟ مُصْبِحِينَ ﴿٢١﴾</vt:lpstr>
      <vt:lpstr> أَنِ ٱغْدُوا۟ عَلَىٰ حَرْثِكُمْ إِن كُنتُمْ صَـٰرِمِينَ ﴿٢٢﴾</vt:lpstr>
      <vt:lpstr> فَٱنطَلَقُوا۟ وَهُمْ يَتَخَـٰفَتُونَ ﴿٢٣﴾</vt:lpstr>
      <vt:lpstr> أَن لَّا يَدْخُلَنَّهَا ٱلْيَوْمَ عَلَيْكُم مِّسْكِينٌ ﴿٢٤﴾</vt:lpstr>
      <vt:lpstr> وَغَدَوْا۟ عَلَىٰ حَرْدٍ قَـٰدِرِينَ ﴿٢٥﴾ </vt:lpstr>
      <vt:lpstr>فَلَمَّا رَأَوْهَا قَالُوٓا۟ إِنَّا لَضَآلُّونَ ﴿٢٦﴾</vt:lpstr>
      <vt:lpstr> بَلْ نَحْنُ مَحْرُومُونَ ﴿٢٧﴾</vt:lpstr>
      <vt:lpstr> قَالَ أَوْسَطُهُمْ أَلَمْ أَقُل لَّكُمْ لَوْلَا تُسَبِّحُونَ ﴿٢٨﴾</vt:lpstr>
      <vt:lpstr> قَالُوا۟ سُبْحَـٰنَ رَبِّنَآ إِنَّا كُنَّا ظَـٰلِمِينَ ﴿٢٩﴾</vt:lpstr>
      <vt:lpstr> فَأَقْبَلَ بَعْضُهُمْ عَلَىٰ بَعْضٍ يَتَلَـٰوَمُونَ ﴿٣٠﴾</vt:lpstr>
      <vt:lpstr> قَالُوا۟ يَـٰوَيْلَنَآ إِنَّا كُنَّا طَـٰغِينَ ﴿٣١﴾ </vt:lpstr>
      <vt:lpstr>عَسَىٰ رَبُّنَآ أَن يُبْدِلَنَا خَيْرًا مِّنْهَآ إِنَّآ إِلَىٰ رَبِّنَا رَٰغِبُونَ ﴿٣٢﴾</vt:lpstr>
      <vt:lpstr> كَذَٰلِكَ ٱلْعَذَابُ ۖ وَلَعَذَابُ ٱلْـَٔاخِرَةِ أَكْبَرُ ۚ لَوْ كَانُوا۟ يَعْلَمُونَ ﴿٣٣﴾ </vt:lpstr>
      <vt:lpstr>إِنَّ لِلْمُتَّقِينَ عِندَ رَبِّهِمْ جَنَّـٰتِ ٱلنَّعِيمِ ﴿٣٤﴾</vt:lpstr>
      <vt:lpstr> أَفَنَجْعَلُ ٱلْمُسْلِمِينَ كَٱلْمُجْرِمِينَ ﴿٣٥﴾ </vt:lpstr>
      <vt:lpstr>مَا لَكُمْ كَيْفَ تَحْكُمُونَ ﴿٣٦﴾ </vt:lpstr>
      <vt:lpstr>أَمْ لَكُمْ كِتَـٰبٌ فِيهِ تَدْرُسُونَ ﴿٣٧﴾ </vt:lpstr>
      <vt:lpstr>إِنَّ لَكُمْ فِيهِ لَمَا تَخَيَّرُونَ ﴿٣٨﴾</vt:lpstr>
      <vt:lpstr> أَمْ لَكُمْ أَيْمَـٰنٌ عَلَيْنَا بَـٰلِغَةٌ إِلَىٰ يَوْمِ ٱلْقِيَـٰمَةِ ۙ إِنَّ لَكُمْ لَمَا تَحْكُمُونَ ﴿٣٩﴾</vt:lpstr>
      <vt:lpstr> سَلْهُمْ أَيُّهُم بِذَٰلِكَ زَعِيمٌ ﴿٤٠﴾ </vt:lpstr>
      <vt:lpstr>أَمْ لَهُمْ شُرَكَآءُ فَلْيَأْتُوا۟ بِشُرَكَآئِهِمْ إِن كَانُوا۟ صَـٰدِقِينَ ﴿٤١﴾</vt:lpstr>
      <vt:lpstr> يَوْمَ يُكْشَفُ عَن سَاقٍ وَيُدْعَوْنَ إِلَى ٱلسُّجُودِ فَلَا يَسْتَطِيعُونَ ﴿٤٢﴾</vt:lpstr>
      <vt:lpstr>خَـٰشِعَةً أَبْصَـٰرُهُمْ تَرْهَقُهُمْ ذِلَّةٌ ۖ وَقَدْ كَانُوا۟ يُدْعَوْنَ إِلَى ٱلسُّجُودِ وَهُمْ سَـٰلِمُونَ ﴿٤٣﴾</vt:lpstr>
      <vt:lpstr> فَذَرْنِى وَمَن يُكَذِّبُ بِهَـٰذَا ٱلْحَدِيثِ ۖ سَنَسْتَدْرِجُهُم مِّنْ حَيْثُ لَا يَعْلَمُونَ ﴿٤٤﴾</vt:lpstr>
      <vt:lpstr> وَأُمْلِى لَهُمْ ۚ إِنَّ كَيْدِى مَتِينٌ ﴿٤٥﴾</vt:lpstr>
      <vt:lpstr> أَمْ تَسْـَٔلُهُمْ أَجْرًا فَهُم مِّن مَّغْرَمٍ مُّثْقَلُونَ ﴿٤٦﴾</vt:lpstr>
      <vt:lpstr> أَمْ عِندَهُمُ ٱلْغَيْبُ فَهُمْ يَكْتُبُونَ ﴿٤٧﴾</vt:lpstr>
      <vt:lpstr> فَٱصْبِرْ لِحُكْمِ رَبِّكَ وَلَا تَكُن كَصَاحِبِ ٱلْحُوتِ إِذْ نَادَىٰ وَهُوَ مَكْظُومٌ ﴿٤٨﴾</vt:lpstr>
      <vt:lpstr> لَّوْلَآ أَن تَدَٰرَكَهُۥ نِعْمَةٌ مِّن رَّبِّهِۦ لَنُبِذَ بِٱلْعَرَآءِ وَهُوَ مَذْمُومٌ ﴿٤٩﴾</vt:lpstr>
      <vt:lpstr> فَٱجْتَبَـٰهُ رَبُّهُۥ فَجَعَلَهُۥ مِنَ ٱلصَّـٰلِحِينَ ﴿٥٠﴾</vt:lpstr>
      <vt:lpstr> وَإِن يَكَادُ ٱلَّذِينَ كَفَرُوا۟ لَيُزْلِقُونَكَ بِأَبْصَـٰرِهِمْ لَمَّا سَمِعُوا۟ ٱلذِّكْرَ وَيَقُولُونَ إِنَّهُۥ لَمَجْنُونٌ ﴿٥١﴾</vt:lpstr>
      <vt:lpstr> وَمَا هُوَ إِلَّا ذِكْرٌ لِّلْعَـٰلَمِينَ ﴿٥٢﴾</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734</cp:revision>
  <dcterms:created xsi:type="dcterms:W3CDTF">2005-07-27T05:58:58Z</dcterms:created>
  <dcterms:modified xsi:type="dcterms:W3CDTF">2020-05-20T06:45:50Z</dcterms:modified>
</cp:coreProperties>
</file>