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354" r:id="rId2"/>
    <p:sldId id="1074" r:id="rId3"/>
    <p:sldId id="893" r:id="rId4"/>
    <p:sldId id="766" r:id="rId5"/>
    <p:sldId id="1073" r:id="rId6"/>
    <p:sldId id="1075" r:id="rId7"/>
    <p:sldId id="1076" r:id="rId8"/>
    <p:sldId id="1077" r:id="rId9"/>
    <p:sldId id="1078" r:id="rId10"/>
    <p:sldId id="1079" r:id="rId11"/>
    <p:sldId id="1080" r:id="rId12"/>
    <p:sldId id="1081" r:id="rId13"/>
    <p:sldId id="1082" r:id="rId14"/>
    <p:sldId id="1083" r:id="rId15"/>
    <p:sldId id="1084" r:id="rId16"/>
    <p:sldId id="1085" r:id="rId17"/>
    <p:sldId id="1086" r:id="rId18"/>
    <p:sldId id="1087" r:id="rId19"/>
    <p:sldId id="1088" r:id="rId20"/>
    <p:sldId id="1089" r:id="rId21"/>
    <p:sldId id="1090" r:id="rId22"/>
    <p:sldId id="1091" r:id="rId23"/>
    <p:sldId id="1092" r:id="rId24"/>
    <p:sldId id="1093" r:id="rId25"/>
    <p:sldId id="1094" r:id="rId26"/>
    <p:sldId id="1095" r:id="rId27"/>
    <p:sldId id="1096" r:id="rId28"/>
    <p:sldId id="1097" r:id="rId29"/>
    <p:sldId id="1098" r:id="rId30"/>
    <p:sldId id="1099" r:id="rId31"/>
    <p:sldId id="1100" r:id="rId32"/>
    <p:sldId id="1101" r:id="rId33"/>
    <p:sldId id="1102" r:id="rId34"/>
    <p:sldId id="1103" r:id="rId35"/>
    <p:sldId id="352" r:id="rId36"/>
    <p:sldId id="353" r:id="rId3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0" d="100"/>
          <a:sy n="70" d="100"/>
        </p:scale>
        <p:origin x="1138" y="451"/>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20/05/2020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الملك</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Mulk</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sovereignty)</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67</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30</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وَلِلَّذِينَ كَفَرُوا۟ بِرَبِّهِمْ عَذَابُ جَهَنَّمَ ۖ وَبِئْسَ ٱلْمَصِيرُ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 those who defy their Lord</a:t>
            </a:r>
          </a:p>
          <a:p>
            <a:pPr>
              <a:lnSpc>
                <a:spcPct val="90000"/>
              </a:lnSpc>
            </a:pPr>
            <a:r>
              <a:rPr lang="en-US" altLang="en-US" sz="3200" dirty="0">
                <a:latin typeface="Calibri" panose="020F0502020204030204" pitchFamily="34" charset="0"/>
              </a:rPr>
              <a:t>is the punishment of hell,</a:t>
            </a:r>
          </a:p>
          <a:p>
            <a:pPr>
              <a:lnSpc>
                <a:spcPct val="90000"/>
              </a:lnSpc>
            </a:pPr>
            <a:r>
              <a:rPr lang="en-US" altLang="en-US" sz="3200" dirty="0">
                <a:latin typeface="Calibri" panose="020F0502020204030204" pitchFamily="34" charset="0"/>
              </a:rPr>
              <a:t>and it is an evil destination.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97519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إِذَآ أُلْقُوا۟ فِيهَا سَمِعُوا۟ لَهَا شَهِيقًا وَهِىَ تَفُورُ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are thrown in it,</a:t>
            </a:r>
          </a:p>
          <a:p>
            <a:pPr>
              <a:lnSpc>
                <a:spcPct val="90000"/>
              </a:lnSpc>
            </a:pPr>
            <a:r>
              <a:rPr lang="en-US" altLang="en-US" sz="3200" dirty="0">
                <a:latin typeface="Calibri" panose="020F0502020204030204" pitchFamily="34" charset="0"/>
              </a:rPr>
              <a:t>they hear it blaring, as it seethes,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27306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تَكَادُ تَمَيَّزُ مِنَ ٱلْغَيْظِ ۖ كُلَّمَآ أُلْقِىَ فِيهَا فَوْجٌ سَأَلَهُمْ خَزَنَتُهَآ أَلَمْ يَأْتِكُمْ نَذِيرٌ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almost exploding with </a:t>
            </a:r>
            <a:r>
              <a:rPr lang="en-US" altLang="en-US" sz="3200" dirty="0" smtClean="0">
                <a:latin typeface="Calibri" panose="020F0502020204030204" pitchFamily="34" charset="0"/>
              </a:rPr>
              <a:t>rage. Whenever </a:t>
            </a:r>
            <a:r>
              <a:rPr lang="en-US" altLang="en-US" sz="3200" dirty="0">
                <a:latin typeface="Calibri" panose="020F0502020204030204" pitchFamily="34" charset="0"/>
              </a:rPr>
              <a:t>a group is thrown in it,</a:t>
            </a:r>
          </a:p>
          <a:p>
            <a:pPr>
              <a:lnSpc>
                <a:spcPct val="90000"/>
              </a:lnSpc>
            </a:pPr>
            <a:r>
              <a:rPr lang="en-US" altLang="en-US" sz="3200" dirty="0">
                <a:latin typeface="Calibri" panose="020F0502020204030204" pitchFamily="34" charset="0"/>
              </a:rPr>
              <a:t>its keepers will ask them</a:t>
            </a:r>
            <a:r>
              <a:rPr lang="en-US" altLang="en-US" sz="3200" dirty="0" smtClean="0">
                <a:latin typeface="Calibri" panose="020F0502020204030204" pitchFamily="34" charset="0"/>
              </a:rPr>
              <a:t>, ‘</a:t>
            </a:r>
            <a:r>
              <a:rPr lang="en-US" altLang="en-US" sz="3200" dirty="0">
                <a:latin typeface="Calibri" panose="020F0502020204030204" pitchFamily="34" charset="0"/>
              </a:rPr>
              <a:t>Did there not come to you any warner?’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95002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بَلَىٰ قَدْ جَآءَنَا نَذِيرٌ فَكَذَّبْنَا وَقُلْنَا مَا نَزَّلَ ٱللَّـهُ مِن شَىْءٍ إِنْ أَنتُمْ إِلَّا فِى ضَلَـٰلٍ كَبِيرٍ ﴿٩﴾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 ‘Yes, a warner did come to </a:t>
            </a:r>
            <a:r>
              <a:rPr lang="en-US" altLang="en-US" sz="3200" dirty="0" smtClean="0">
                <a:latin typeface="Calibri" panose="020F0502020204030204" pitchFamily="34" charset="0"/>
              </a:rPr>
              <a:t>us, but </a:t>
            </a:r>
            <a:r>
              <a:rPr lang="en-US" altLang="en-US" sz="3200" dirty="0">
                <a:latin typeface="Calibri" panose="020F0502020204030204" pitchFamily="34" charset="0"/>
              </a:rPr>
              <a:t>we impugned [him] and said</a:t>
            </a:r>
            <a:r>
              <a:rPr lang="en-US" altLang="en-US" sz="3200" dirty="0" smtClean="0">
                <a:latin typeface="Calibri" panose="020F0502020204030204" pitchFamily="34" charset="0"/>
              </a:rPr>
              <a:t>, ‘</a:t>
            </a:r>
            <a:r>
              <a:rPr lang="en-US" altLang="en-US" sz="3200" dirty="0">
                <a:latin typeface="Calibri" panose="020F0502020204030204" pitchFamily="34" charset="0"/>
              </a:rPr>
              <a:t>Allah did not send down </a:t>
            </a:r>
            <a:r>
              <a:rPr lang="en-US" altLang="en-US" sz="3200" dirty="0" smtClean="0">
                <a:latin typeface="Calibri" panose="020F0502020204030204" pitchFamily="34" charset="0"/>
              </a:rPr>
              <a:t>anything; you </a:t>
            </a:r>
            <a:r>
              <a:rPr lang="en-US" altLang="en-US" sz="3200" dirty="0">
                <a:latin typeface="Calibri" panose="020F0502020204030204" pitchFamily="34" charset="0"/>
              </a:rPr>
              <a:t>are only in great error.’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1500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وَقَالُوا۟ لَوْ كُنَّا نَسْمَعُ أَوْ نَعْقِلُ مَا كُنَّا فِىٓ أَصْحَـٰبِ ٱلسَّعِيرِ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will say</a:t>
            </a:r>
            <a:r>
              <a:rPr lang="en-US" altLang="en-US" sz="3200" dirty="0" smtClean="0">
                <a:latin typeface="Calibri" panose="020F0502020204030204" pitchFamily="34" charset="0"/>
              </a:rPr>
              <a:t>, ‘</a:t>
            </a:r>
            <a:r>
              <a:rPr lang="en-US" altLang="en-US" sz="3200" dirty="0">
                <a:latin typeface="Calibri" panose="020F0502020204030204" pitchFamily="34" charset="0"/>
              </a:rPr>
              <a:t>Had we listened or applied reason,</a:t>
            </a:r>
          </a:p>
          <a:p>
            <a:pPr>
              <a:lnSpc>
                <a:spcPct val="90000"/>
              </a:lnSpc>
            </a:pPr>
            <a:r>
              <a:rPr lang="en-US" altLang="en-US" sz="3200" dirty="0">
                <a:latin typeface="Calibri" panose="020F0502020204030204" pitchFamily="34" charset="0"/>
              </a:rPr>
              <a:t>we would not have been among inmates of the Blaze.’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89603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فَٱعْتَرَفُوا۟ بِذَنۢبِهِمْ فَسُحْقًا لِّأَصْحَـٰبِ ٱلسَّعِيرِ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they will admit their sin.</a:t>
            </a:r>
          </a:p>
          <a:p>
            <a:pPr>
              <a:lnSpc>
                <a:spcPct val="90000"/>
              </a:lnSpc>
            </a:pPr>
            <a:r>
              <a:rPr lang="en-US" altLang="en-US" sz="3200" dirty="0">
                <a:latin typeface="Calibri" panose="020F0502020204030204" pitchFamily="34" charset="0"/>
              </a:rPr>
              <a:t>So away with the inmates of the Blaze!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776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يَخْشَوْنَ رَبَّهُم بِٱلْغَيْبِ لَهُم مَّغْفِرَةٌ وَأَجْرٌ كَبِيرٌ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for those who fear their Lord in secret</a:t>
            </a:r>
          </a:p>
          <a:p>
            <a:pPr>
              <a:lnSpc>
                <a:spcPct val="90000"/>
              </a:lnSpc>
            </a:pPr>
            <a:r>
              <a:rPr lang="en-US" altLang="en-US" sz="3200" dirty="0">
                <a:latin typeface="Calibri" panose="020F0502020204030204" pitchFamily="34" charset="0"/>
              </a:rPr>
              <a:t>there will be forgiveness and a great reward.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542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وَأَسِرُّوا۟ قَوْلَكُمْ أَوِ ٱجْهَرُوا۟ بِهِۦٓ ۖ إِنَّهُۥ عَلِيمٌۢ بِذَاتِ ٱلصُّدُورِ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Speak secretly, or do so loudly,</a:t>
            </a:r>
          </a:p>
          <a:p>
            <a:pPr>
              <a:lnSpc>
                <a:spcPct val="90000"/>
              </a:lnSpc>
            </a:pPr>
            <a:r>
              <a:rPr lang="en-US" altLang="en-US" sz="3200" dirty="0">
                <a:latin typeface="Calibri" panose="020F0502020204030204" pitchFamily="34" charset="0"/>
              </a:rPr>
              <a:t>indeed He knows well what is in the breasts.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16157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أَلَا يَعْلَمُ مَنْ خَلَقَ وَهُوَ ٱللَّطِيفُ ٱلْخَبِيرُ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Would He who has created not know?</a:t>
            </a:r>
          </a:p>
          <a:p>
            <a:pPr>
              <a:lnSpc>
                <a:spcPct val="90000"/>
              </a:lnSpc>
            </a:pPr>
            <a:r>
              <a:rPr lang="en-US" altLang="en-US" sz="3200" dirty="0">
                <a:latin typeface="Calibri" panose="020F0502020204030204" pitchFamily="34" charset="0"/>
              </a:rPr>
              <a:t>And He is the All-attentive, the All-aware.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19402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هُوَ ٱلَّذِى جَعَلَ لَكُمُ ٱلْأَرْضَ ذَلُولًا فَٱمْشُوا۟ فِى مَنَاكِبِهَا وَكُلُوا۟ مِن رِّزْقِهِۦ ۖ وَإِلَيْهِ ٱلنُّشُورُ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made the earth tractable for </a:t>
            </a:r>
            <a:r>
              <a:rPr lang="en-US" altLang="en-US" sz="3200" dirty="0" smtClean="0">
                <a:latin typeface="Calibri" panose="020F0502020204030204" pitchFamily="34" charset="0"/>
              </a:rPr>
              <a:t>you; so </a:t>
            </a:r>
            <a:r>
              <a:rPr lang="en-US" altLang="en-US" sz="3200" dirty="0">
                <a:latin typeface="Calibri" panose="020F0502020204030204" pitchFamily="34" charset="0"/>
              </a:rPr>
              <a:t>walk on its flanks</a:t>
            </a:r>
          </a:p>
          <a:p>
            <a:pPr>
              <a:lnSpc>
                <a:spcPct val="90000"/>
              </a:lnSpc>
            </a:pPr>
            <a:r>
              <a:rPr lang="en-US" altLang="en-US" sz="3200" dirty="0">
                <a:latin typeface="Calibri" panose="020F0502020204030204" pitchFamily="34" charset="0"/>
              </a:rPr>
              <a:t>and eat of His </a:t>
            </a:r>
            <a:r>
              <a:rPr lang="en-US" altLang="en-US" sz="3200" dirty="0" smtClean="0">
                <a:latin typeface="Calibri" panose="020F0502020204030204" pitchFamily="34" charset="0"/>
              </a:rPr>
              <a:t>provision, and </a:t>
            </a:r>
            <a:r>
              <a:rPr lang="en-US" altLang="en-US" sz="3200" dirty="0">
                <a:latin typeface="Calibri" panose="020F0502020204030204" pitchFamily="34" charset="0"/>
              </a:rPr>
              <a:t>towards Him is the resurrection.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5014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40196"/>
            <a:ext cx="12192000" cy="6617196"/>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67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Mulk</a:t>
            </a:r>
            <a:endParaRPr lang="en-US" altLang="en-US" sz="2800" dirty="0" smtClean="0">
              <a:solidFill>
                <a:srgbClr val="FFFF00"/>
              </a:solidFill>
            </a:endParaRPr>
          </a:p>
          <a:p>
            <a:pPr algn="ctr">
              <a:spcBef>
                <a:spcPct val="0"/>
              </a:spcBef>
              <a:buFontTx/>
              <a:buNone/>
            </a:pPr>
            <a:endParaRPr lang="en-US" altLang="en-US" sz="500" dirty="0" smtClean="0">
              <a:solidFill>
                <a:srgbClr val="FFFF00"/>
              </a:solidFill>
            </a:endParaRPr>
          </a:p>
          <a:p>
            <a:pPr algn="ctr">
              <a:spcBef>
                <a:spcPct val="0"/>
              </a:spcBef>
              <a:buFontTx/>
              <a:buNone/>
            </a:pPr>
            <a:r>
              <a:rPr lang="en-US" altLang="en-US" sz="2300" dirty="0" smtClean="0">
                <a:solidFill>
                  <a:srgbClr val="FFFF00"/>
                </a:solidFill>
              </a:rPr>
              <a:t>The </a:t>
            </a:r>
            <a:r>
              <a:rPr lang="en-US" altLang="en-US" sz="2300" dirty="0">
                <a:solidFill>
                  <a:srgbClr val="FFFF00"/>
                </a:solidFill>
              </a:rPr>
              <a:t>surah that opens with the statement “Blessed is He in whose hands is all sovereignty”. It takes its name from Divine sovereignty (</a:t>
            </a:r>
            <a:r>
              <a:rPr lang="en-US" altLang="en-US" sz="2300" dirty="0" err="1">
                <a:solidFill>
                  <a:srgbClr val="FFFF00"/>
                </a:solidFill>
              </a:rPr>
              <a:t>mulk</a:t>
            </a:r>
            <a:r>
              <a:rPr lang="en-US" altLang="en-US" sz="2300" dirty="0">
                <a:solidFill>
                  <a:srgbClr val="FFFF00"/>
                </a:solidFill>
              </a:rPr>
              <a:t>) mentioned </a:t>
            </a:r>
            <a:r>
              <a:rPr lang="en-US" altLang="en-US" sz="2300" dirty="0" smtClean="0">
                <a:solidFill>
                  <a:srgbClr val="FFFF00"/>
                </a:solidFill>
              </a:rPr>
              <a:t>in. </a:t>
            </a:r>
            <a:r>
              <a:rPr lang="en-US" altLang="en-US" sz="2300" dirty="0">
                <a:solidFill>
                  <a:srgbClr val="FFFF00"/>
                </a:solidFill>
              </a:rPr>
              <a:t>The surah challenges the disbelievers with declarations of God’s total power over them, and everything else, in this world and the next. It describes the regret the disbelievers will express on the Day of </a:t>
            </a:r>
            <a:r>
              <a:rPr lang="en-US" altLang="en-US" sz="2300" dirty="0" smtClean="0">
                <a:solidFill>
                  <a:srgbClr val="FFFF00"/>
                </a:solidFill>
              </a:rPr>
              <a:t>Resurrection.</a:t>
            </a:r>
          </a:p>
          <a:p>
            <a:pPr algn="ctr">
              <a:spcBef>
                <a:spcPct val="0"/>
              </a:spcBef>
              <a:buFontTx/>
              <a:buNone/>
            </a:pPr>
            <a:r>
              <a:rPr lang="en-US" altLang="en-US" sz="2300" dirty="0">
                <a:solidFill>
                  <a:srgbClr val="FFFF00"/>
                </a:solidFill>
              </a:rPr>
              <a:t>The surah is also known as: Control, The Dominion, The Kingdom.</a:t>
            </a:r>
          </a:p>
          <a:p>
            <a:pPr algn="ctr">
              <a:spcBef>
                <a:spcPct val="0"/>
              </a:spcBef>
              <a:buFontTx/>
              <a:buNone/>
            </a:pPr>
            <a:r>
              <a:rPr lang="en-US" altLang="en-US" sz="2300" dirty="0">
                <a:solidFill>
                  <a:srgbClr val="FFFF00"/>
                </a:solidFill>
              </a:rPr>
              <a:t>This surah was revealed in </a:t>
            </a:r>
            <a:r>
              <a:rPr lang="en-US" altLang="en-US" sz="2300" dirty="0" smtClean="0">
                <a:solidFill>
                  <a:srgbClr val="FFFF00"/>
                </a:solidFill>
              </a:rPr>
              <a:t>Makkah. </a:t>
            </a:r>
            <a:r>
              <a:rPr lang="en-US" altLang="en-US" sz="2300" dirty="0">
                <a:solidFill>
                  <a:srgbClr val="FFFF00"/>
                </a:solidFill>
              </a:rPr>
              <a:t>It is also called </a:t>
            </a:r>
            <a:r>
              <a:rPr lang="en-US" altLang="en-US" sz="2300" dirty="0" err="1">
                <a:solidFill>
                  <a:srgbClr val="FFFF00"/>
                </a:solidFill>
              </a:rPr>
              <a:t>Munjiyah</a:t>
            </a:r>
            <a:r>
              <a:rPr lang="en-US" altLang="en-US" sz="2300" dirty="0">
                <a:solidFill>
                  <a:srgbClr val="FFFF00"/>
                </a:solidFill>
              </a:rPr>
              <a:t> because it saves the one who recites it from the torment of the grave. The Holy Prophet (</a:t>
            </a:r>
            <a:r>
              <a:rPr lang="en-US" altLang="en-US" sz="2300" dirty="0" err="1">
                <a:solidFill>
                  <a:srgbClr val="FFFF00"/>
                </a:solidFill>
              </a:rPr>
              <a:t>s.a.w</a:t>
            </a:r>
            <a:r>
              <a:rPr lang="en-US" altLang="en-US" sz="2300" dirty="0">
                <a:solidFill>
                  <a:srgbClr val="FFFF00"/>
                </a:solidFill>
              </a:rPr>
              <a:t>.) likened the recitation of this surah to the staying awake on the night of </a:t>
            </a:r>
            <a:r>
              <a:rPr lang="en-US" altLang="en-US" sz="2300" dirty="0" err="1">
                <a:solidFill>
                  <a:srgbClr val="FFFF00"/>
                </a:solidFill>
              </a:rPr>
              <a:t>Qadr</a:t>
            </a:r>
            <a:r>
              <a:rPr lang="en-US" altLang="en-US" sz="2300" dirty="0">
                <a:solidFill>
                  <a:srgbClr val="FFFF00"/>
                </a:solidFill>
              </a:rPr>
              <a:t>. He (</a:t>
            </a:r>
            <a:r>
              <a:rPr lang="en-US" altLang="en-US" sz="2300" dirty="0" err="1">
                <a:solidFill>
                  <a:srgbClr val="FFFF00"/>
                </a:solidFill>
              </a:rPr>
              <a:t>s.a.w</a:t>
            </a:r>
            <a:r>
              <a:rPr lang="en-US" altLang="en-US" sz="2300" dirty="0">
                <a:solidFill>
                  <a:srgbClr val="FFFF00"/>
                </a:solidFill>
              </a:rPr>
              <a:t>.) also wished that every believer would memorize this surah and know it by heart. He said that this surah will remove its reciter from Hellfire and take him to Jannah.</a:t>
            </a:r>
          </a:p>
          <a:p>
            <a:pPr algn="ctr">
              <a:spcBef>
                <a:spcPct val="0"/>
              </a:spcBef>
              <a:buFontTx/>
              <a:buNone/>
            </a:pPr>
            <a:r>
              <a:rPr lang="en-US" altLang="en-US" sz="2300" dirty="0">
                <a:solidFill>
                  <a:srgbClr val="FFFF00"/>
                </a:solidFill>
              </a:rPr>
              <a:t>	Imam </a:t>
            </a:r>
            <a:r>
              <a:rPr lang="en-US" altLang="en-US" sz="2300" dirty="0" err="1">
                <a:solidFill>
                  <a:srgbClr val="FFFF00"/>
                </a:solidFill>
              </a:rPr>
              <a:t>Ja’far</a:t>
            </a:r>
            <a:r>
              <a:rPr lang="en-US" altLang="en-US" sz="2300" dirty="0">
                <a:solidFill>
                  <a:srgbClr val="FFFF00"/>
                </a:solidFill>
              </a:rPr>
              <a:t> as-</a:t>
            </a:r>
            <a:r>
              <a:rPr lang="en-US" altLang="en-US" sz="2300" dirty="0" err="1">
                <a:solidFill>
                  <a:srgbClr val="FFFF00"/>
                </a:solidFill>
              </a:rPr>
              <a:t>Sadiq</a:t>
            </a:r>
            <a:r>
              <a:rPr lang="en-US" altLang="en-US" sz="2300" dirty="0">
                <a:solidFill>
                  <a:srgbClr val="FFFF00"/>
                </a:solidFill>
              </a:rPr>
              <a:t> </a:t>
            </a:r>
            <a:r>
              <a:rPr lang="en-US" altLang="en-US" sz="2300" dirty="0" smtClean="0">
                <a:solidFill>
                  <a:srgbClr val="FFFF00"/>
                </a:solidFill>
              </a:rPr>
              <a:t>(A) </a:t>
            </a:r>
            <a:r>
              <a:rPr lang="en-US" altLang="en-US" sz="2300" dirty="0">
                <a:solidFill>
                  <a:srgbClr val="FFFF00"/>
                </a:solidFill>
              </a:rPr>
              <a:t>said that reciting this surah at night keeps one under the protection of Allah (s.w.t.) until morning. Recitation on the night of Eid gives the reward of staying awake the whole night in worship. If recited on a person who has just died, his soul gets immediate relief. Memorizing this surah has great reward. If memorized, this surah acts as a protection from the torment of the grave, and it intercedes on behalf of the one who has memorized it on the Day of Judgement</a:t>
            </a:r>
            <a:r>
              <a:rPr lang="en-US" altLang="en-US" sz="2300" dirty="0" smtClean="0">
                <a:solidFill>
                  <a:srgbClr val="FFFF00"/>
                </a:solidFill>
              </a:rPr>
              <a:t>.</a:t>
            </a:r>
            <a:endParaRPr lang="en-US" altLang="en-US" sz="23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ءَأَمِنتُم مَّن فِى ٱلسَّمَآءِ أَن يَخْسِفَ بِكُمُ ٱلْأَرْضَ فَإِذَا هِىَ تَمُورُ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Are you secure that He who is in the sky</a:t>
            </a:r>
          </a:p>
          <a:p>
            <a:pPr>
              <a:lnSpc>
                <a:spcPct val="90000"/>
              </a:lnSpc>
            </a:pPr>
            <a:r>
              <a:rPr lang="en-US" altLang="en-US" sz="3200" dirty="0">
                <a:latin typeface="Calibri" panose="020F0502020204030204" pitchFamily="34" charset="0"/>
              </a:rPr>
              <a:t>will not make the earth swallow </a:t>
            </a:r>
            <a:r>
              <a:rPr lang="en-US" altLang="en-US" sz="3200" dirty="0" smtClean="0">
                <a:latin typeface="Calibri" panose="020F0502020204030204" pitchFamily="34" charset="0"/>
              </a:rPr>
              <a:t>you while </a:t>
            </a:r>
            <a:r>
              <a:rPr lang="en-US" altLang="en-US" sz="3200" dirty="0">
                <a:latin typeface="Calibri" panose="020F0502020204030204" pitchFamily="34" charset="0"/>
              </a:rPr>
              <a:t>it quakes?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91613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أَمِنتُم مَّن فِى ٱلسَّمَآءِ أَن يُرْسِلَ عَلَيْكُمْ حَاصِبًا ۖ فَسَتَعْلَمُونَ كَيْفَ نَذِيرِ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Are you secure that He who is in the sky</a:t>
            </a:r>
          </a:p>
          <a:p>
            <a:pPr>
              <a:lnSpc>
                <a:spcPct val="90000"/>
              </a:lnSpc>
            </a:pPr>
            <a:r>
              <a:rPr lang="en-US" altLang="en-US" sz="3200" dirty="0">
                <a:latin typeface="Calibri" panose="020F0502020204030204" pitchFamily="34" charset="0"/>
              </a:rPr>
              <a:t>will not unleash upon you a rain of stones?</a:t>
            </a:r>
          </a:p>
          <a:p>
            <a:pPr>
              <a:lnSpc>
                <a:spcPct val="90000"/>
              </a:lnSpc>
            </a:pPr>
            <a:r>
              <a:rPr lang="en-US" altLang="en-US" sz="3200" dirty="0">
                <a:latin typeface="Calibri" panose="020F0502020204030204" pitchFamily="34" charset="0"/>
              </a:rPr>
              <a:t>Soon you will know how My warning has been!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69469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كَذَّبَ ٱلَّذِينَ مِن قَبْلِهِمْ فَكَيْفَ كَانَ نَكِيرِ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those who were before them had denied;</a:t>
            </a:r>
          </a:p>
          <a:p>
            <a:pPr>
              <a:lnSpc>
                <a:spcPct val="90000"/>
              </a:lnSpc>
            </a:pPr>
            <a:r>
              <a:rPr lang="en-US" altLang="en-US" sz="3200" dirty="0">
                <a:latin typeface="Calibri" panose="020F0502020204030204" pitchFamily="34" charset="0"/>
              </a:rPr>
              <a:t>but then how was My rebuttal</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0519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يَرَوْا۟ إِلَى ٱلطَّيْرِ فَوْقَهُمْ صَـٰٓفَّـٰتٍ وَيَقْبِضْنَ ۚ مَا يُمْسِكُهُنَّ إِلَّا ٱلرَّحْمَـٰنُ ۚ إِنَّهُۥ بِكُلِّ شَىْءٍۭ بَصِيرٌ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regarded the birds above </a:t>
            </a:r>
            <a:r>
              <a:rPr lang="en-US" altLang="en-US" sz="3200" dirty="0" smtClean="0">
                <a:latin typeface="Calibri" panose="020F0502020204030204" pitchFamily="34" charset="0"/>
              </a:rPr>
              <a:t>them spreading </a:t>
            </a:r>
            <a:r>
              <a:rPr lang="en-US" altLang="en-US" sz="3200" dirty="0">
                <a:latin typeface="Calibri" panose="020F0502020204030204" pitchFamily="34" charset="0"/>
              </a:rPr>
              <a:t>and closing their wings?</a:t>
            </a:r>
          </a:p>
          <a:p>
            <a:pPr>
              <a:lnSpc>
                <a:spcPct val="90000"/>
              </a:lnSpc>
            </a:pPr>
            <a:r>
              <a:rPr lang="en-US" altLang="en-US" sz="3200" dirty="0">
                <a:latin typeface="Calibri" panose="020F0502020204030204" pitchFamily="34" charset="0"/>
              </a:rPr>
              <a:t>No one sustains them except the All-beneficent.</a:t>
            </a:r>
          </a:p>
          <a:p>
            <a:pPr>
              <a:lnSpc>
                <a:spcPct val="90000"/>
              </a:lnSpc>
            </a:pPr>
            <a:r>
              <a:rPr lang="en-US" altLang="en-US" sz="3200" dirty="0">
                <a:latin typeface="Calibri" panose="020F0502020204030204" pitchFamily="34" charset="0"/>
              </a:rPr>
              <a:t>Indeed He sees best all things.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9616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أَمَّنْ هَـٰذَا ٱلَّذِى هُوَ جُندٌ لَّكُمْ يَنصُرُكُم مِّن دُونِ ٱلرَّحْمَـٰنِ ۚ إِنِ ٱلْكَـٰفِرُونَ إِلَّا فِى غُرُورٍ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is it that is your host</a:t>
            </a:r>
          </a:p>
          <a:p>
            <a:pPr>
              <a:lnSpc>
                <a:spcPct val="90000"/>
              </a:lnSpc>
            </a:pPr>
            <a:r>
              <a:rPr lang="en-US" altLang="en-US" sz="3200" dirty="0">
                <a:latin typeface="Calibri" panose="020F0502020204030204" pitchFamily="34" charset="0"/>
              </a:rPr>
              <a:t>who may help you, besides the All-beneficent?</a:t>
            </a:r>
          </a:p>
          <a:p>
            <a:pPr>
              <a:lnSpc>
                <a:spcPct val="90000"/>
              </a:lnSpc>
            </a:pPr>
            <a:r>
              <a:rPr lang="en-US" altLang="en-US" sz="3200" dirty="0">
                <a:latin typeface="Calibri" panose="020F0502020204030204" pitchFamily="34" charset="0"/>
              </a:rPr>
              <a:t>The faithless only dwell in delusion.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41282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أَمَّنْ هَـٰذَا ٱلَّذِى يَرْزُقُكُمْ إِنْ أَمْسَكَ رِزْقَهُۥ ۚ بَل لَّجُّوا۟ فِى عُتُوٍّۢ وَنُفُورٍ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is it that may provide for you</a:t>
            </a:r>
          </a:p>
          <a:p>
            <a:pPr>
              <a:lnSpc>
                <a:spcPct val="90000"/>
              </a:lnSpc>
            </a:pPr>
            <a:r>
              <a:rPr lang="en-US" altLang="en-US" sz="3200" dirty="0">
                <a:latin typeface="Calibri" panose="020F0502020204030204" pitchFamily="34" charset="0"/>
              </a:rPr>
              <a:t>if He withholds His provision?</a:t>
            </a:r>
          </a:p>
          <a:p>
            <a:pPr>
              <a:lnSpc>
                <a:spcPct val="90000"/>
              </a:lnSpc>
            </a:pPr>
            <a:r>
              <a:rPr lang="en-US" altLang="en-US" sz="3200" dirty="0">
                <a:latin typeface="Calibri" panose="020F0502020204030204" pitchFamily="34" charset="0"/>
              </a:rPr>
              <a:t>Rather they persist in defiance and aversion.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03810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أَفَمَن يَمْشِى مُكِبًّا عَلَىٰ وَجْهِهِۦٓ أَهْدَىٰٓ أَمَّن يَمْشِى سَوِيًّا عَلَىٰ صِرَٰطٍ مُّسْتَقِيمٍ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he who walks prone on his face better guided,</a:t>
            </a:r>
          </a:p>
          <a:p>
            <a:pPr>
              <a:lnSpc>
                <a:spcPct val="90000"/>
              </a:lnSpc>
            </a:pPr>
            <a:r>
              <a:rPr lang="en-US" altLang="en-US" sz="3200" dirty="0">
                <a:latin typeface="Calibri" panose="020F0502020204030204" pitchFamily="34" charset="0"/>
              </a:rPr>
              <a:t>or he who walks </a:t>
            </a:r>
            <a:r>
              <a:rPr lang="en-US" altLang="en-US" sz="3200" dirty="0" smtClean="0">
                <a:latin typeface="Calibri" panose="020F0502020204030204" pitchFamily="34" charset="0"/>
              </a:rPr>
              <a:t>upright on </a:t>
            </a:r>
            <a:r>
              <a:rPr lang="en-US" altLang="en-US" sz="3200" dirty="0">
                <a:latin typeface="Calibri" panose="020F0502020204030204" pitchFamily="34" charset="0"/>
              </a:rPr>
              <a:t>a straight path?</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83490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هُوَ ٱلَّذِىٓ أَنشَأَكُمْ وَجَعَلَ لَكُمُ ٱلسَّمْعَ وَٱلْأَبْصَـٰرَ وَٱلْأَفْـِٔدَةَ ۖ قَلِيلًا مَّا تَشْكُرُونَ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‘It is He who created you,</a:t>
            </a:r>
          </a:p>
          <a:p>
            <a:pPr>
              <a:lnSpc>
                <a:spcPct val="90000"/>
              </a:lnSpc>
            </a:pPr>
            <a:r>
              <a:rPr lang="en-US" altLang="en-US" sz="3200" dirty="0">
                <a:latin typeface="Calibri" panose="020F0502020204030204" pitchFamily="34" charset="0"/>
              </a:rPr>
              <a:t>and made for you hearing, eyesight, and </a:t>
            </a:r>
            <a:r>
              <a:rPr lang="en-US" altLang="en-US" sz="3200" dirty="0" smtClean="0">
                <a:latin typeface="Calibri" panose="020F0502020204030204" pitchFamily="34" charset="0"/>
              </a:rPr>
              <a:t>hearts. Little </a:t>
            </a:r>
            <a:r>
              <a:rPr lang="en-US" altLang="en-US" sz="3200" dirty="0">
                <a:latin typeface="Calibri" panose="020F0502020204030204" pitchFamily="34" charset="0"/>
              </a:rPr>
              <a:t>do you thank.’</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66578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هُوَ ٱلَّذِى ذَرَأَكُمْ فِى ٱلْأَرْضِ وَإِلَيْهِ تُحْشَرُونَ ﴿٢٤﴾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‘It is He who created you on the earth,</a:t>
            </a:r>
          </a:p>
          <a:p>
            <a:pPr>
              <a:lnSpc>
                <a:spcPct val="90000"/>
              </a:lnSpc>
            </a:pPr>
            <a:r>
              <a:rPr lang="en-US" altLang="en-US" sz="3200" dirty="0">
                <a:latin typeface="Calibri" panose="020F0502020204030204" pitchFamily="34" charset="0"/>
              </a:rPr>
              <a:t>and toward Him you will be mustered.’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9005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وَيَقُولُونَ مَتَىٰ هَـٰذَا ٱلْوَعْدُ إِن كُنتُمْ صَـٰدِقِينَ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‘When will this promise be fulfilled,</a:t>
            </a:r>
          </a:p>
          <a:p>
            <a:pPr>
              <a:lnSpc>
                <a:spcPct val="90000"/>
              </a:lnSpc>
            </a:pPr>
            <a:r>
              <a:rPr lang="en-US" altLang="en-US" sz="3200" dirty="0">
                <a:latin typeface="Calibri" panose="020F0502020204030204" pitchFamily="34" charset="0"/>
              </a:rPr>
              <a:t>should you be truthful?’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22686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إِنَّمَا ٱلْعِلْمُ عِندَ ٱللَّـهِ وَإِنَّمَآ أَنَا۠ نَذِيرٌ مُّبِينٌ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‘Its knowledge is only with Allah;</a:t>
            </a:r>
          </a:p>
          <a:p>
            <a:pPr>
              <a:lnSpc>
                <a:spcPct val="90000"/>
              </a:lnSpc>
            </a:pPr>
            <a:r>
              <a:rPr lang="en-US" altLang="en-US" sz="3200" dirty="0">
                <a:latin typeface="Calibri" panose="020F0502020204030204" pitchFamily="34" charset="0"/>
              </a:rPr>
              <a:t>I am only a manifest warner.’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65498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فَلَمَّا رَأَوْهُ زُلْفَةً سِيٓـَٔتْ وُجُوهُ ٱلَّذِينَ كَفَرُوا۟ وَقِيلَ هَـٰذَا ٱلَّذِى كُنتُم بِهِۦ تَدَّعُونَ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see it brought near,</a:t>
            </a:r>
          </a:p>
          <a:p>
            <a:pPr>
              <a:lnSpc>
                <a:spcPct val="90000"/>
              </a:lnSpc>
            </a:pPr>
            <a:r>
              <a:rPr lang="en-US" altLang="en-US" sz="3200" dirty="0">
                <a:latin typeface="Calibri" panose="020F0502020204030204" pitchFamily="34" charset="0"/>
              </a:rPr>
              <a:t>the countenances of the faithless will be distorted,</a:t>
            </a:r>
          </a:p>
          <a:p>
            <a:pPr>
              <a:lnSpc>
                <a:spcPct val="90000"/>
              </a:lnSpc>
            </a:pPr>
            <a:r>
              <a:rPr lang="en-US" altLang="en-US" sz="3200" dirty="0">
                <a:latin typeface="Calibri" panose="020F0502020204030204" pitchFamily="34" charset="0"/>
              </a:rPr>
              <a:t>and [they will be] told, ‘This is what you asked for!’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92130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أَرَءَيْتُمْ إِنْ أَهْلَكَنِىَ ٱللَّـهُ وَمَن مَّعِىَ أَوْ رَحِمَنَا فَمَن يُجِيرُ ٱلْكَـٰفِرِينَ مِنْ عَذَابٍ أَلِيمٍ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‘Tell </a:t>
            </a:r>
            <a:r>
              <a:rPr lang="en-US" altLang="en-US" sz="3200" dirty="0" smtClean="0">
                <a:latin typeface="Calibri" panose="020F0502020204030204" pitchFamily="34" charset="0"/>
              </a:rPr>
              <a:t>me, whether </a:t>
            </a:r>
            <a:r>
              <a:rPr lang="en-US" altLang="en-US" sz="3200" dirty="0">
                <a:latin typeface="Calibri" panose="020F0502020204030204" pitchFamily="34" charset="0"/>
              </a:rPr>
              <a:t>Allah destroys me and those with me,</a:t>
            </a:r>
          </a:p>
          <a:p>
            <a:pPr>
              <a:lnSpc>
                <a:spcPct val="90000"/>
              </a:lnSpc>
            </a:pPr>
            <a:r>
              <a:rPr lang="en-US" altLang="en-US" sz="3200" dirty="0">
                <a:latin typeface="Calibri" panose="020F0502020204030204" pitchFamily="34" charset="0"/>
              </a:rPr>
              <a:t>or He has mercy on </a:t>
            </a:r>
            <a:r>
              <a:rPr lang="en-US" altLang="en-US" sz="3200" dirty="0" smtClean="0">
                <a:latin typeface="Calibri" panose="020F0502020204030204" pitchFamily="34" charset="0"/>
              </a:rPr>
              <a:t>us, who </a:t>
            </a:r>
            <a:r>
              <a:rPr lang="en-US" altLang="en-US" sz="3200" dirty="0">
                <a:latin typeface="Calibri" panose="020F0502020204030204" pitchFamily="34" charset="0"/>
              </a:rPr>
              <a:t>will shelter the faithless</a:t>
            </a:r>
          </a:p>
          <a:p>
            <a:pPr>
              <a:lnSpc>
                <a:spcPct val="90000"/>
              </a:lnSpc>
            </a:pPr>
            <a:r>
              <a:rPr lang="en-US" altLang="en-US" sz="3200" dirty="0">
                <a:latin typeface="Calibri" panose="020F0502020204030204" pitchFamily="34" charset="0"/>
              </a:rPr>
              <a:t>from a painful punishment?’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93542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هُوَ ٱلرَّحْمَـٰنُ ءَامَنَّا بِهِۦ وَعَلَيْهِ تَوَكَّلْنَا ۖ فَسَتَعْلَمُونَ مَنْ هُوَ فِى ضَلَـٰلٍ مُّبِينٍ ﴿٢٩﴾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‘He is the </a:t>
            </a:r>
            <a:r>
              <a:rPr lang="en-US" altLang="en-US" sz="3200" dirty="0" smtClean="0">
                <a:latin typeface="Calibri" panose="020F0502020204030204" pitchFamily="34" charset="0"/>
              </a:rPr>
              <a:t>All-beneficent; we </a:t>
            </a:r>
            <a:r>
              <a:rPr lang="en-US" altLang="en-US" sz="3200" dirty="0">
                <a:latin typeface="Calibri" panose="020F0502020204030204" pitchFamily="34" charset="0"/>
              </a:rPr>
              <a:t>have faith in Him, and in Him do we trust.</a:t>
            </a:r>
          </a:p>
          <a:p>
            <a:pPr>
              <a:lnSpc>
                <a:spcPct val="90000"/>
              </a:lnSpc>
            </a:pPr>
            <a:r>
              <a:rPr lang="en-US" altLang="en-US" sz="3200" dirty="0">
                <a:latin typeface="Calibri" panose="020F0502020204030204" pitchFamily="34" charset="0"/>
              </a:rPr>
              <a:t>Soon you will </a:t>
            </a:r>
            <a:r>
              <a:rPr lang="en-US" altLang="en-US" sz="3200" dirty="0" smtClean="0">
                <a:latin typeface="Calibri" panose="020F0502020204030204" pitchFamily="34" charset="0"/>
              </a:rPr>
              <a:t>know who </a:t>
            </a:r>
            <a:r>
              <a:rPr lang="en-US" altLang="en-US" sz="3200" dirty="0">
                <a:latin typeface="Calibri" panose="020F0502020204030204" pitchFamily="34" charset="0"/>
              </a:rPr>
              <a:t>is in manifest error.’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66153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أَرَءَيْتُمْ إِنْ أَصْبَحَ مَآؤُكُمْ غَوْرًا فَمَن يَأْتِيكُم بِمَآءٍ مَّعِينٍۭ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‘Tell </a:t>
            </a:r>
            <a:r>
              <a:rPr lang="en-US" altLang="en-US" sz="3200" dirty="0" smtClean="0">
                <a:latin typeface="Calibri" panose="020F0502020204030204" pitchFamily="34" charset="0"/>
              </a:rPr>
              <a:t>me, should </a:t>
            </a:r>
            <a:r>
              <a:rPr lang="en-US" altLang="en-US" sz="3200" dirty="0">
                <a:latin typeface="Calibri" panose="020F0502020204030204" pitchFamily="34" charset="0"/>
              </a:rPr>
              <a:t>your water sink down [into the ground],</a:t>
            </a:r>
          </a:p>
          <a:p>
            <a:pPr>
              <a:lnSpc>
                <a:spcPct val="90000"/>
              </a:lnSpc>
            </a:pPr>
            <a:r>
              <a:rPr lang="en-US" altLang="en-US" sz="3200" dirty="0">
                <a:latin typeface="Calibri" panose="020F0502020204030204" pitchFamily="34" charset="0"/>
              </a:rPr>
              <a:t>who will bring you running water?’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08083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تَبَـٰرَكَ ٱلَّذِى بِيَدِهِ ٱلْمُلْكُ وَهُوَ عَلَىٰ كُلِّ شَىْءٍ قَدِيرٌ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Blessed is He in whose hands is all sovereignty,</a:t>
            </a:r>
          </a:p>
          <a:p>
            <a:pPr>
              <a:lnSpc>
                <a:spcPct val="90000"/>
              </a:lnSpc>
            </a:pPr>
            <a:r>
              <a:rPr lang="en-US" altLang="en-US" sz="3200" dirty="0">
                <a:latin typeface="Calibri" panose="020F0502020204030204" pitchFamily="34" charset="0"/>
              </a:rPr>
              <a:t>and He has power over all things.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0977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ٱلَّذِى خَلَقَ ٱلْمَوْتَ وَٱلْحَيَوٰةَ لِيَبْلُوَكُمْ أَيُّكُمْ أَحْسَنُ عَمَلًا ۚ وَهُوَ ٱلْعَزِيزُ ٱلْغَفُورُ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who created death and </a:t>
            </a:r>
            <a:r>
              <a:rPr lang="en-US" altLang="en-US" sz="3200" dirty="0" smtClean="0">
                <a:latin typeface="Calibri" panose="020F0502020204030204" pitchFamily="34" charset="0"/>
              </a:rPr>
              <a:t>life that </a:t>
            </a:r>
            <a:r>
              <a:rPr lang="en-US" altLang="en-US" sz="3200" dirty="0">
                <a:latin typeface="Calibri" panose="020F0502020204030204" pitchFamily="34" charset="0"/>
              </a:rPr>
              <a:t>He may test you [to see]</a:t>
            </a:r>
          </a:p>
          <a:p>
            <a:pPr>
              <a:lnSpc>
                <a:spcPct val="90000"/>
              </a:lnSpc>
            </a:pPr>
            <a:r>
              <a:rPr lang="en-US" altLang="en-US" sz="3200" dirty="0">
                <a:latin typeface="Calibri" panose="020F0502020204030204" pitchFamily="34" charset="0"/>
              </a:rPr>
              <a:t>which of you is best in </a:t>
            </a:r>
            <a:r>
              <a:rPr lang="en-US" altLang="en-US" sz="3200" dirty="0" smtClean="0">
                <a:latin typeface="Calibri" panose="020F0502020204030204" pitchFamily="34" charset="0"/>
              </a:rPr>
              <a:t>conduct.</a:t>
            </a:r>
          </a:p>
          <a:p>
            <a:pPr>
              <a:lnSpc>
                <a:spcPct val="90000"/>
              </a:lnSpc>
            </a:pPr>
            <a:r>
              <a:rPr lang="en-US" altLang="en-US" sz="3200" dirty="0" smtClean="0">
                <a:latin typeface="Calibri" panose="020F0502020204030204" pitchFamily="34" charset="0"/>
              </a:rPr>
              <a:t>And He is the All-mighty, the All-forgiving.</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29822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ٱلَّذِى خَلَقَ سَبْعَ سَمَـٰوَٰتٍ طِبَاقًا ۖ مَّا تَرَىٰ فِى خَلْقِ ٱلرَّحْمَـٰنِ مِن تَفَـٰوُتٍ ۖ فَٱرْجِعِ ٱلْبَصَرَ هَلْ تَرَىٰ مِن فُطُورٍ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created seven heavens in </a:t>
            </a:r>
            <a:r>
              <a:rPr lang="en-US" altLang="en-US" sz="3200" dirty="0" smtClean="0">
                <a:latin typeface="Calibri" panose="020F0502020204030204" pitchFamily="34" charset="0"/>
              </a:rPr>
              <a:t>layers. You </a:t>
            </a:r>
            <a:r>
              <a:rPr lang="en-US" altLang="en-US" sz="3200" dirty="0">
                <a:latin typeface="Calibri" panose="020F0502020204030204" pitchFamily="34" charset="0"/>
              </a:rPr>
              <a:t>do not see</a:t>
            </a:r>
          </a:p>
          <a:p>
            <a:pPr>
              <a:lnSpc>
                <a:spcPct val="90000"/>
              </a:lnSpc>
            </a:pPr>
            <a:r>
              <a:rPr lang="en-US" altLang="en-US" sz="3200" dirty="0">
                <a:latin typeface="Calibri" panose="020F0502020204030204" pitchFamily="34" charset="0"/>
              </a:rPr>
              <a:t>any discordance in the creation of the </a:t>
            </a:r>
            <a:r>
              <a:rPr lang="en-US" altLang="en-US" sz="3200" dirty="0" smtClean="0">
                <a:latin typeface="Calibri" panose="020F0502020204030204" pitchFamily="34" charset="0"/>
              </a:rPr>
              <a:t>All-beneficent. Look </a:t>
            </a:r>
            <a:r>
              <a:rPr lang="en-US" altLang="en-US" sz="3200" dirty="0">
                <a:latin typeface="Calibri" panose="020F0502020204030204" pitchFamily="34" charset="0"/>
              </a:rPr>
              <a:t>again!</a:t>
            </a:r>
          </a:p>
          <a:p>
            <a:pPr>
              <a:lnSpc>
                <a:spcPct val="90000"/>
              </a:lnSpc>
            </a:pPr>
            <a:r>
              <a:rPr lang="en-US" altLang="en-US" sz="3200" dirty="0">
                <a:latin typeface="Calibri" panose="020F0502020204030204" pitchFamily="34" charset="0"/>
              </a:rPr>
              <a:t>Do you see any flaw?</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90226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ٱرْجِعِ ٱلْبَصَرَ كَرَّتَيْنِ يَنقَلِبْ إِلَيْكَ ٱلْبَصَرُ خَاسِئًا وَهُوَ حَسِيرٌ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Look again, once more.</a:t>
            </a:r>
          </a:p>
          <a:p>
            <a:pPr>
              <a:lnSpc>
                <a:spcPct val="90000"/>
              </a:lnSpc>
            </a:pPr>
            <a:r>
              <a:rPr lang="en-US" altLang="en-US" sz="3200" dirty="0">
                <a:latin typeface="Calibri" panose="020F0502020204030204" pitchFamily="34" charset="0"/>
              </a:rPr>
              <a:t>Your look will return to you</a:t>
            </a:r>
          </a:p>
          <a:p>
            <a:pPr>
              <a:lnSpc>
                <a:spcPct val="90000"/>
              </a:lnSpc>
            </a:pPr>
            <a:r>
              <a:rPr lang="en-US" altLang="en-US" sz="3200" dirty="0">
                <a:latin typeface="Calibri" panose="020F0502020204030204" pitchFamily="34" charset="0"/>
              </a:rPr>
              <a:t>humbled and weary.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27676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زَيَّنَّا ٱلسَّمَآءَ ٱلدُّنْيَا بِمَصَـٰبِيحَ وَجَعَلْنَـٰهَا رُجُومًا لِّلشَّيَـٰطِينِ ۖ وَأَعْتَدْنَا لَهُمْ عَذَابَ ٱلسَّعِيرِ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have certainly adorned the lowest </a:t>
            </a:r>
            <a:r>
              <a:rPr lang="en-US" altLang="en-US" sz="3200" dirty="0" smtClean="0">
                <a:latin typeface="Calibri" panose="020F0502020204030204" pitchFamily="34" charset="0"/>
              </a:rPr>
              <a:t>heaven with </a:t>
            </a:r>
            <a:r>
              <a:rPr lang="en-US" altLang="en-US" sz="3200" dirty="0">
                <a:latin typeface="Calibri" panose="020F0502020204030204" pitchFamily="34" charset="0"/>
              </a:rPr>
              <a:t>lamps,</a:t>
            </a:r>
          </a:p>
          <a:p>
            <a:pPr>
              <a:lnSpc>
                <a:spcPct val="90000"/>
              </a:lnSpc>
            </a:pPr>
            <a:r>
              <a:rPr lang="en-US" altLang="en-US" sz="3200" dirty="0">
                <a:latin typeface="Calibri" panose="020F0502020204030204" pitchFamily="34" charset="0"/>
              </a:rPr>
              <a:t>and made them missiles against the </a:t>
            </a:r>
            <a:r>
              <a:rPr lang="en-US" altLang="en-US" sz="3200" dirty="0" smtClean="0">
                <a:latin typeface="Calibri" panose="020F0502020204030204" pitchFamily="34" charset="0"/>
              </a:rPr>
              <a:t>devils, </a:t>
            </a:r>
          </a:p>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We have prepared for </a:t>
            </a:r>
            <a:r>
              <a:rPr lang="en-US" altLang="en-US" sz="3200" dirty="0" smtClean="0">
                <a:latin typeface="Calibri" panose="020F0502020204030204" pitchFamily="34" charset="0"/>
              </a:rPr>
              <a:t>them punishment </a:t>
            </a:r>
            <a:r>
              <a:rPr lang="en-US" altLang="en-US" sz="3200" dirty="0">
                <a:latin typeface="Calibri" panose="020F0502020204030204" pitchFamily="34" charset="0"/>
              </a:rPr>
              <a:t>of the Blaze.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Mulk</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7561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9865</TotalTime>
  <Words>1731</Words>
  <Application>Microsoft Office PowerPoint</Application>
  <PresentationFormat>Widescreen</PresentationFormat>
  <Paragraphs>155</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تَبَـٰرَكَ ٱلَّذِى بِيَدِهِ ٱلْمُلْكُ وَهُوَ عَلَىٰ كُلِّ شَىْءٍ قَدِيرٌ ﴿١﴾</vt:lpstr>
      <vt:lpstr> ٱلَّذِى خَلَقَ ٱلْمَوْتَ وَٱلْحَيَوٰةَ لِيَبْلُوَكُمْ أَيُّكُمْ أَحْسَنُ عَمَلًا ۚ وَهُوَ ٱلْعَزِيزُ ٱلْغَفُورُ ﴿٢﴾</vt:lpstr>
      <vt:lpstr> ٱلَّذِى خَلَقَ سَبْعَ سَمَـٰوَٰتٍ طِبَاقًا ۖ مَّا تَرَىٰ فِى خَلْقِ ٱلرَّحْمَـٰنِ مِن تَفَـٰوُتٍ ۖ فَٱرْجِعِ ٱلْبَصَرَ هَلْ تَرَىٰ مِن فُطُورٍ ﴿٣﴾</vt:lpstr>
      <vt:lpstr> ثُمَّ ٱرْجِعِ ٱلْبَصَرَ كَرَّتَيْنِ يَنقَلِبْ إِلَيْكَ ٱلْبَصَرُ خَاسِئًا وَهُوَ حَسِيرٌ ﴿٤﴾</vt:lpstr>
      <vt:lpstr> وَلَقَدْ زَيَّنَّا ٱلسَّمَآءَ ٱلدُّنْيَا بِمَصَـٰبِيحَ وَجَعَلْنَـٰهَا رُجُومًا لِّلشَّيَـٰطِينِ ۖ وَأَعْتَدْنَا لَهُمْ عَذَابَ ٱلسَّعِيرِ ﴿٥﴾</vt:lpstr>
      <vt:lpstr> وَلِلَّذِينَ كَفَرُوا۟ بِرَبِّهِمْ عَذَابُ جَهَنَّمَ ۖ وَبِئْسَ ٱلْمَصِيرُ ﴿٦﴾</vt:lpstr>
      <vt:lpstr> إِذَآ أُلْقُوا۟ فِيهَا سَمِعُوا۟ لَهَا شَهِيقًا وَهِىَ تَفُورُ ﴿٧﴾</vt:lpstr>
      <vt:lpstr> تَكَادُ تَمَيَّزُ مِنَ ٱلْغَيْظِ ۖ كُلَّمَآ أُلْقِىَ فِيهَا فَوْجٌ سَأَلَهُمْ خَزَنَتُهَآ أَلَمْ يَأْتِكُمْ نَذِيرٌ ﴿٨﴾</vt:lpstr>
      <vt:lpstr> قَالُوا۟ بَلَىٰ قَدْ جَآءَنَا نَذِيرٌ فَكَذَّبْنَا وَقُلْنَا مَا نَزَّلَ ٱللَّـهُ مِن شَىْءٍ إِنْ أَنتُمْ إِلَّا فِى ضَلَـٰلٍ كَبِيرٍ ﴿٩﴾ </vt:lpstr>
      <vt:lpstr>وَقَالُوا۟ لَوْ كُنَّا نَسْمَعُ أَوْ نَعْقِلُ مَا كُنَّا فِىٓ أَصْحَـٰبِ ٱلسَّعِيرِ ﴿١٠﴾</vt:lpstr>
      <vt:lpstr> فَٱعْتَرَفُوا۟ بِذَنۢبِهِمْ فَسُحْقًا لِّأَصْحَـٰبِ ٱلسَّعِيرِ ﴿١١﴾</vt:lpstr>
      <vt:lpstr> إِنَّ ٱلَّذِينَ يَخْشَوْنَ رَبَّهُم بِٱلْغَيْبِ لَهُم مَّغْفِرَةٌ وَأَجْرٌ كَبِيرٌ ﴿١٢﴾</vt:lpstr>
      <vt:lpstr>وَأَسِرُّوا۟ قَوْلَكُمْ أَوِ ٱجْهَرُوا۟ بِهِۦٓ ۖ إِنَّهُۥ عَلِيمٌۢ بِذَاتِ ٱلصُّدُورِ ﴿١٣﴾</vt:lpstr>
      <vt:lpstr> أَلَا يَعْلَمُ مَنْ خَلَقَ وَهُوَ ٱللَّطِيفُ ٱلْخَبِيرُ ﴿١٤﴾</vt:lpstr>
      <vt:lpstr> هُوَ ٱلَّذِى جَعَلَ لَكُمُ ٱلْأَرْضَ ذَلُولًا فَٱمْشُوا۟ فِى مَنَاكِبِهَا وَكُلُوا۟ مِن رِّزْقِهِۦ ۖ وَإِلَيْهِ ٱلنُّشُورُ ﴿١٥﴾</vt:lpstr>
      <vt:lpstr> ءَأَمِنتُم مَّن فِى ٱلسَّمَآءِ أَن يَخْسِفَ بِكُمُ ٱلْأَرْضَ فَإِذَا هِىَ تَمُورُ ﴿١٦﴾</vt:lpstr>
      <vt:lpstr> أَمْ أَمِنتُم مَّن فِى ٱلسَّمَآءِ أَن يُرْسِلَ عَلَيْكُمْ حَاصِبًا ۖ فَسَتَعْلَمُونَ كَيْفَ نَذِيرِ ﴿١٧﴾</vt:lpstr>
      <vt:lpstr> وَلَقَدْ كَذَّبَ ٱلَّذِينَ مِن قَبْلِهِمْ فَكَيْفَ كَانَ نَكِيرِ ﴿١٨﴾</vt:lpstr>
      <vt:lpstr> أَوَلَمْ يَرَوْا۟ إِلَى ٱلطَّيْرِ فَوْقَهُمْ صَـٰٓفَّـٰتٍ وَيَقْبِضْنَ ۚ مَا يُمْسِكُهُنَّ إِلَّا ٱلرَّحْمَـٰنُ ۚ إِنَّهُۥ بِكُلِّ شَىْءٍۭ بَصِيرٌ ﴿١٩﴾</vt:lpstr>
      <vt:lpstr> أَمَّنْ هَـٰذَا ٱلَّذِى هُوَ جُندٌ لَّكُمْ يَنصُرُكُم مِّن دُونِ ٱلرَّحْمَـٰنِ ۚ إِنِ ٱلْكَـٰفِرُونَ إِلَّا فِى غُرُورٍ ﴿٢٠﴾</vt:lpstr>
      <vt:lpstr> أَمَّنْ هَـٰذَا ٱلَّذِى يَرْزُقُكُمْ إِنْ أَمْسَكَ رِزْقَهُۥ ۚ بَل لَّجُّوا۟ فِى عُتُوٍّۢ وَنُفُورٍ ﴿٢١﴾</vt:lpstr>
      <vt:lpstr> أَفَمَن يَمْشِى مُكِبًّا عَلَىٰ وَجْهِهِۦٓ أَهْدَىٰٓ أَمَّن يَمْشِى سَوِيًّا عَلَىٰ صِرَٰطٍ مُّسْتَقِيمٍ ﴿٢٢﴾</vt:lpstr>
      <vt:lpstr> قُلْ هُوَ ٱلَّذِىٓ أَنشَأَكُمْ وَجَعَلَ لَكُمُ ٱلسَّمْعَ وَٱلْأَبْصَـٰرَ وَٱلْأَفْـِٔدَةَ ۖ قَلِيلًا مَّا تَشْكُرُونَ ﴿٢٣﴾</vt:lpstr>
      <vt:lpstr> قُلْ هُوَ ٱلَّذِى ذَرَأَكُمْ فِى ٱلْأَرْضِ وَإِلَيْهِ تُحْشَرُونَ ﴿٢٤﴾ </vt:lpstr>
      <vt:lpstr>وَيَقُولُونَ مَتَىٰ هَـٰذَا ٱلْوَعْدُ إِن كُنتُمْ صَـٰدِقِينَ ﴿٢٥﴾</vt:lpstr>
      <vt:lpstr> قُلْ إِنَّمَا ٱلْعِلْمُ عِندَ ٱللَّـهِ وَإِنَّمَآ أَنَا۠ نَذِيرٌ مُّبِينٌ ﴿٢٦﴾</vt:lpstr>
      <vt:lpstr>فَلَمَّا رَأَوْهُ زُلْفَةً سِيٓـَٔتْ وُجُوهُ ٱلَّذِينَ كَفَرُوا۟ وَقِيلَ هَـٰذَا ٱلَّذِى كُنتُم بِهِۦ تَدَّعُونَ ﴿٢٧﴾</vt:lpstr>
      <vt:lpstr> قُلْ أَرَءَيْتُمْ إِنْ أَهْلَكَنِىَ ٱللَّـهُ وَمَن مَّعِىَ أَوْ رَحِمَنَا فَمَن يُجِيرُ ٱلْكَـٰفِرِينَ مِنْ عَذَابٍ أَلِيمٍ ﴿٢٨﴾</vt:lpstr>
      <vt:lpstr> قُلْ هُوَ ٱلرَّحْمَـٰنُ ءَامَنَّا بِهِۦ وَعَلَيْهِ تَوَكَّلْنَا ۖ فَسَتَعْلَمُونَ مَنْ هُوَ فِى ضَلَـٰلٍ مُّبِينٍ ﴿٢٩﴾ </vt:lpstr>
      <vt:lpstr>قُلْ أَرَءَيْتُمْ إِنْ أَصْبَحَ مَآؤُكُمْ غَوْرًا فَمَن يَأْتِيكُم بِمَآءٍ مَّعِينٍۭ ﴿٣٠﴾</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728</cp:revision>
  <dcterms:created xsi:type="dcterms:W3CDTF">2005-07-27T05:58:58Z</dcterms:created>
  <dcterms:modified xsi:type="dcterms:W3CDTF">2020-05-20T05:32:48Z</dcterms:modified>
</cp:coreProperties>
</file>