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354" r:id="rId2"/>
    <p:sldId id="1074" r:id="rId3"/>
    <p:sldId id="893" r:id="rId4"/>
    <p:sldId id="766" r:id="rId5"/>
    <p:sldId id="1073" r:id="rId6"/>
    <p:sldId id="1075" r:id="rId7"/>
    <p:sldId id="1076" r:id="rId8"/>
    <p:sldId id="1077" r:id="rId9"/>
    <p:sldId id="1078" r:id="rId10"/>
    <p:sldId id="1079" r:id="rId11"/>
    <p:sldId id="1080" r:id="rId12"/>
    <p:sldId id="1081" r:id="rId13"/>
    <p:sldId id="1086" r:id="rId14"/>
    <p:sldId id="1082" r:id="rId15"/>
    <p:sldId id="1083" r:id="rId16"/>
    <p:sldId id="1084" r:id="rId17"/>
    <p:sldId id="1085" r:id="rId18"/>
    <p:sldId id="352" r:id="rId19"/>
    <p:sldId id="353"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التحريم</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Taḥrīm</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forbidding)</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66</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12</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قُوٓا۟ أَنفُسَكُمْ وَأَهْلِيكُمْ نَارًا وَقُودُهَا ٱلنَّاسُ وَٱلْحِجَارَةُ عَلَيْهَا مَلَـٰٓئِكَةٌ غِلَاظٌ شِدَادٌ لَّا يَعْصُونَ ٱللَّـهَ مَآ أَمَرَهُمْ وَيَفْعَلُونَ مَا يُؤْمَرُونَ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Save </a:t>
            </a:r>
            <a:r>
              <a:rPr lang="en-US" altLang="en-US" sz="3200" dirty="0">
                <a:latin typeface="Calibri" panose="020F0502020204030204" pitchFamily="34" charset="0"/>
              </a:rPr>
              <a:t>yourselves and your families from a </a:t>
            </a:r>
            <a:r>
              <a:rPr lang="en-US" altLang="en-US" sz="3200" dirty="0" smtClean="0">
                <a:latin typeface="Calibri" panose="020F0502020204030204" pitchFamily="34" charset="0"/>
              </a:rPr>
              <a:t>Fire whose </a:t>
            </a:r>
            <a:r>
              <a:rPr lang="en-US" altLang="en-US" sz="3200" dirty="0">
                <a:latin typeface="Calibri" panose="020F0502020204030204" pitchFamily="34" charset="0"/>
              </a:rPr>
              <a:t>fuel is people and </a:t>
            </a:r>
            <a:r>
              <a:rPr lang="en-US" altLang="en-US" sz="3200" dirty="0" smtClean="0">
                <a:latin typeface="Calibri" panose="020F0502020204030204" pitchFamily="34" charset="0"/>
              </a:rPr>
              <a:t>stones, over </a:t>
            </a:r>
            <a:r>
              <a:rPr lang="en-US" altLang="en-US" sz="3200" dirty="0">
                <a:latin typeface="Calibri" panose="020F0502020204030204" pitchFamily="34" charset="0"/>
              </a:rPr>
              <a:t>which are [assigned] </a:t>
            </a:r>
            <a:r>
              <a:rPr lang="en-US" altLang="en-US" sz="3200" dirty="0" smtClean="0">
                <a:latin typeface="Calibri" panose="020F0502020204030204" pitchFamily="34" charset="0"/>
              </a:rPr>
              <a:t>angels, severe </a:t>
            </a:r>
            <a:r>
              <a:rPr lang="en-US" altLang="en-US" sz="3200" dirty="0">
                <a:latin typeface="Calibri" panose="020F0502020204030204" pitchFamily="34" charset="0"/>
              </a:rPr>
              <a:t>and </a:t>
            </a:r>
            <a:r>
              <a:rPr lang="en-US" altLang="en-US" sz="3200" dirty="0" smtClean="0">
                <a:latin typeface="Calibri" panose="020F0502020204030204" pitchFamily="34" charset="0"/>
              </a:rPr>
              <a:t>mighty, who </a:t>
            </a:r>
            <a:r>
              <a:rPr lang="en-US" altLang="en-US" sz="3200" dirty="0">
                <a:latin typeface="Calibri" panose="020F0502020204030204" pitchFamily="34" charset="0"/>
              </a:rPr>
              <a:t>do not </a:t>
            </a:r>
            <a:r>
              <a:rPr lang="en-US" altLang="en-US" sz="3200" dirty="0" smtClean="0">
                <a:latin typeface="Calibri" panose="020F0502020204030204" pitchFamily="34" charset="0"/>
              </a:rPr>
              <a:t>disobey whatever </a:t>
            </a:r>
            <a:r>
              <a:rPr lang="en-US" altLang="en-US" sz="3200" dirty="0">
                <a:latin typeface="Calibri" panose="020F0502020204030204" pitchFamily="34" charset="0"/>
              </a:rPr>
              <a:t>Allah has commanded </a:t>
            </a:r>
            <a:r>
              <a:rPr lang="en-US" altLang="en-US" sz="3200" dirty="0" smtClean="0">
                <a:latin typeface="Calibri" panose="020F0502020204030204" pitchFamily="34" charset="0"/>
              </a:rPr>
              <a:t>them, and </a:t>
            </a:r>
            <a:r>
              <a:rPr lang="en-US" altLang="en-US" sz="3200" dirty="0">
                <a:latin typeface="Calibri" panose="020F0502020204030204" pitchFamily="34" charset="0"/>
              </a:rPr>
              <a:t>carry out what they are commanded.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116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كَفَرُوا۟ لَا تَعْتَذِرُوا۟ ٱلْيَوْمَ ۖ إِنَّمَا تُجْزَوْنَ مَا كُنتُمْ تَعْمَلُونَ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call out to the faithless:] ‘O faithless </a:t>
            </a:r>
            <a:r>
              <a:rPr lang="en-US" altLang="en-US" sz="3200" dirty="0" smtClean="0">
                <a:latin typeface="Calibri" panose="020F0502020204030204" pitchFamily="34" charset="0"/>
              </a:rPr>
              <a:t>ones! Do </a:t>
            </a:r>
            <a:r>
              <a:rPr lang="en-US" altLang="en-US" sz="3200" dirty="0">
                <a:latin typeface="Calibri" panose="020F0502020204030204" pitchFamily="34" charset="0"/>
              </a:rPr>
              <a:t>not make any excuses </a:t>
            </a:r>
            <a:r>
              <a:rPr lang="en-US" altLang="en-US" sz="3200" dirty="0" smtClean="0">
                <a:latin typeface="Calibri" panose="020F0502020204030204" pitchFamily="34" charset="0"/>
              </a:rPr>
              <a:t>today. You </a:t>
            </a:r>
            <a:r>
              <a:rPr lang="en-US" altLang="en-US" sz="3200" dirty="0">
                <a:latin typeface="Calibri" panose="020F0502020204030204" pitchFamily="34" charset="0"/>
              </a:rPr>
              <a:t>are only being </a:t>
            </a:r>
            <a:r>
              <a:rPr lang="en-US" altLang="en-US" sz="3200" dirty="0" smtClean="0">
                <a:latin typeface="Calibri" panose="020F0502020204030204" pitchFamily="34" charset="0"/>
              </a:rPr>
              <a:t>requited for </a:t>
            </a:r>
            <a:r>
              <a:rPr lang="en-US" altLang="en-US" sz="3200" dirty="0">
                <a:latin typeface="Calibri" panose="020F0502020204030204" pitchFamily="34" charset="0"/>
              </a:rPr>
              <a:t>what you used to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2366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ٱلَّذِينَ ءَامَنُوا۟ تُوبُوٓا۟ إِلَى ٱللَّـهِ تَوْبَةً نَّصُوحًا عَسَىٰ رَبُّكُمْ أَن يُكَفِّرَ عَنكُمْ سَيِّـَٔاتِكُمْ وَيُدْخِلَكُمْ جَنَّـٰتٍ تَجْرِى مِن تَحْتِهَا ٱلْأَنْهَـٰرُ يَوْمَ لَا يُخْزِى ٱللَّـهُ ٱلنَّبِىَّ وَٱلَّذِينَ ءَامَنُوا۟ مَعَهُۥ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Repent </a:t>
            </a:r>
            <a:r>
              <a:rPr lang="en-US" altLang="en-US" sz="3200" dirty="0">
                <a:latin typeface="Calibri" panose="020F0502020204030204" pitchFamily="34" charset="0"/>
              </a:rPr>
              <a:t>to Allah with sincere </a:t>
            </a:r>
            <a:r>
              <a:rPr lang="en-US" altLang="en-US" sz="3200" dirty="0" smtClean="0">
                <a:latin typeface="Calibri" panose="020F0502020204030204" pitchFamily="34" charset="0"/>
              </a:rPr>
              <a:t>repentance! Maybe </a:t>
            </a:r>
            <a:r>
              <a:rPr lang="en-US" altLang="en-US" sz="3200" dirty="0">
                <a:latin typeface="Calibri" panose="020F0502020204030204" pitchFamily="34" charset="0"/>
              </a:rPr>
              <a:t>your </a:t>
            </a:r>
            <a:r>
              <a:rPr lang="en-US" altLang="en-US" sz="3200" dirty="0" smtClean="0">
                <a:latin typeface="Calibri" panose="020F0502020204030204" pitchFamily="34" charset="0"/>
              </a:rPr>
              <a:t>Lord will </a:t>
            </a:r>
            <a:r>
              <a:rPr lang="en-US" altLang="en-US" sz="3200" dirty="0">
                <a:latin typeface="Calibri" panose="020F0502020204030204" pitchFamily="34" charset="0"/>
              </a:rPr>
              <a:t>absolve you of your </a:t>
            </a:r>
            <a:r>
              <a:rPr lang="en-US" altLang="en-US" sz="3200" dirty="0" smtClean="0">
                <a:latin typeface="Calibri" panose="020F0502020204030204" pitchFamily="34" charset="0"/>
              </a:rPr>
              <a:t>misdeeds and </a:t>
            </a:r>
            <a:r>
              <a:rPr lang="en-US" altLang="en-US" sz="3200" dirty="0">
                <a:latin typeface="Calibri" panose="020F0502020204030204" pitchFamily="34" charset="0"/>
              </a:rPr>
              <a:t>admit you into </a:t>
            </a:r>
            <a:r>
              <a:rPr lang="en-US" altLang="en-US" sz="3200" dirty="0" smtClean="0">
                <a:latin typeface="Calibri" panose="020F0502020204030204" pitchFamily="34" charset="0"/>
              </a:rPr>
              <a:t>gardens with </a:t>
            </a:r>
            <a:r>
              <a:rPr lang="en-US" altLang="en-US" sz="3200" dirty="0">
                <a:latin typeface="Calibri" panose="020F0502020204030204" pitchFamily="34" charset="0"/>
              </a:rPr>
              <a:t>streams running in </a:t>
            </a:r>
            <a:r>
              <a:rPr lang="en-US" altLang="en-US" sz="3200" dirty="0" smtClean="0">
                <a:latin typeface="Calibri" panose="020F0502020204030204" pitchFamily="34" charset="0"/>
              </a:rPr>
              <a:t>them, on </a:t>
            </a:r>
            <a:r>
              <a:rPr lang="en-US" altLang="en-US" sz="3200" dirty="0">
                <a:latin typeface="Calibri" panose="020F0502020204030204" pitchFamily="34" charset="0"/>
              </a:rPr>
              <a:t>the </a:t>
            </a:r>
            <a:r>
              <a:rPr lang="en-US" altLang="en-US" sz="3200" dirty="0" smtClean="0">
                <a:latin typeface="Calibri" panose="020F0502020204030204" pitchFamily="34" charset="0"/>
              </a:rPr>
              <a:t>day when </a:t>
            </a:r>
            <a:r>
              <a:rPr lang="en-US" altLang="en-US" sz="3200" dirty="0">
                <a:latin typeface="Calibri" panose="020F0502020204030204" pitchFamily="34" charset="0"/>
              </a:rPr>
              <a:t>Allah will not let the Prophet </a:t>
            </a:r>
            <a:r>
              <a:rPr lang="en-US" altLang="en-US" sz="3200" dirty="0" smtClean="0">
                <a:latin typeface="Calibri" panose="020F0502020204030204" pitchFamily="34" charset="0"/>
              </a:rPr>
              <a:t>down and </a:t>
            </a:r>
            <a:r>
              <a:rPr lang="en-US" altLang="en-US" sz="3200" dirty="0">
                <a:latin typeface="Calibri" panose="020F0502020204030204" pitchFamily="34" charset="0"/>
              </a:rPr>
              <a:t>the faithful who are with </a:t>
            </a:r>
            <a:r>
              <a:rPr lang="en-US" altLang="en-US" sz="3200" dirty="0" smtClean="0">
                <a:latin typeface="Calibri" panose="020F0502020204030204" pitchFamily="34" charset="0"/>
              </a:rPr>
              <a:t>him.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8930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نُورُهُمْ </a:t>
            </a:r>
            <a:r>
              <a:rPr lang="ar-SA" altLang="en-US" sz="7200" dirty="0">
                <a:latin typeface="Arabic Typesetting" panose="03020402040406030203" pitchFamily="66" charset="-78"/>
                <a:cs typeface="Arabic Typesetting" panose="03020402040406030203" pitchFamily="66" charset="-78"/>
              </a:rPr>
              <a:t>يَسْعَىٰ بَيْنَ أَيْدِيهِمْ وَبِأَيْمَـٰنِهِمْ يَقُولُونَ رَبَّنَآ أَتْمِمْ لَنَا نُورَنَا وَٱغْفِرْ لَنَآ ۖ إِنَّكَ عَلَىٰ كُلِّ شَىْءٍ قَدِيرٌ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Their </a:t>
            </a:r>
            <a:r>
              <a:rPr lang="en-US" altLang="en-US" sz="3200" dirty="0">
                <a:latin typeface="Calibri" panose="020F0502020204030204" pitchFamily="34" charset="0"/>
              </a:rPr>
              <a:t>light will move swiftly before </a:t>
            </a:r>
            <a:r>
              <a:rPr lang="en-US" altLang="en-US" sz="3200" dirty="0" smtClean="0">
                <a:latin typeface="Calibri" panose="020F0502020204030204" pitchFamily="34" charset="0"/>
              </a:rPr>
              <a:t>them and </a:t>
            </a:r>
            <a:r>
              <a:rPr lang="en-US" altLang="en-US" sz="3200" dirty="0">
                <a:latin typeface="Calibri" panose="020F0502020204030204" pitchFamily="34" charset="0"/>
              </a:rPr>
              <a:t>on their </a:t>
            </a:r>
            <a:r>
              <a:rPr lang="en-US" altLang="en-US" sz="3200" dirty="0" smtClean="0">
                <a:latin typeface="Calibri" panose="020F0502020204030204" pitchFamily="34" charset="0"/>
              </a:rPr>
              <a:t>right. They </a:t>
            </a:r>
            <a:r>
              <a:rPr lang="en-US" altLang="en-US" sz="3200" dirty="0">
                <a:latin typeface="Calibri" panose="020F0502020204030204" pitchFamily="34" charset="0"/>
              </a:rPr>
              <a:t>will say, ‘Our </a:t>
            </a:r>
            <a:r>
              <a:rPr lang="en-US" altLang="en-US" sz="3200" dirty="0" smtClean="0">
                <a:latin typeface="Calibri" panose="020F0502020204030204" pitchFamily="34" charset="0"/>
              </a:rPr>
              <a:t>Lord! Perfect </a:t>
            </a:r>
            <a:r>
              <a:rPr lang="en-US" altLang="en-US" sz="3200" dirty="0">
                <a:latin typeface="Calibri" panose="020F0502020204030204" pitchFamily="34" charset="0"/>
              </a:rPr>
              <a:t>our light for us, and forgive </a:t>
            </a:r>
            <a:r>
              <a:rPr lang="en-US" altLang="en-US" sz="3200" dirty="0" smtClean="0">
                <a:latin typeface="Calibri" panose="020F0502020204030204" pitchFamily="34" charset="0"/>
              </a:rPr>
              <a:t>us! Indeed </a:t>
            </a:r>
            <a:r>
              <a:rPr lang="en-US" altLang="en-US" sz="3200" dirty="0">
                <a:latin typeface="Calibri" panose="020F0502020204030204" pitchFamily="34" charset="0"/>
              </a:rPr>
              <a:t>You have power over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9506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ٱلنَّبِىُّ جَـٰهِدِ ٱلْكُفَّارَ وَٱلْمُنَـٰفِقِينَ وَٱغْلُظْ عَلَيْهِمْ ۚ وَمَأْوَىٰهُمْ جَهَنَّمُ ۖ وَبِئْسَ ٱلْمَصِيرُ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Prophet! Wage </a:t>
            </a:r>
            <a:r>
              <a:rPr lang="en-US" altLang="en-US" sz="3200" i="1" dirty="0" err="1">
                <a:latin typeface="Calibri" panose="020F0502020204030204" pitchFamily="34" charset="0"/>
              </a:rPr>
              <a:t>jihād</a:t>
            </a:r>
            <a:r>
              <a:rPr lang="en-US" altLang="en-US" sz="3200" dirty="0">
                <a:latin typeface="Calibri" panose="020F0502020204030204" pitchFamily="34" charset="0"/>
              </a:rPr>
              <a:t> against the faithless and the </a:t>
            </a:r>
            <a:r>
              <a:rPr lang="en-US" altLang="en-US" sz="3200" dirty="0" smtClean="0">
                <a:latin typeface="Calibri" panose="020F0502020204030204" pitchFamily="34" charset="0"/>
              </a:rPr>
              <a:t>hypocrites, and </a:t>
            </a:r>
            <a:r>
              <a:rPr lang="en-US" altLang="en-US" sz="3200" dirty="0">
                <a:latin typeface="Calibri" panose="020F0502020204030204" pitchFamily="34" charset="0"/>
              </a:rPr>
              <a:t>be severe with </a:t>
            </a:r>
            <a:r>
              <a:rPr lang="en-US" altLang="en-US" sz="3200" dirty="0" smtClean="0">
                <a:latin typeface="Calibri" panose="020F0502020204030204" pitchFamily="34" charset="0"/>
              </a:rPr>
              <a:t>them. Their </a:t>
            </a:r>
            <a:r>
              <a:rPr lang="en-US" altLang="en-US" sz="3200" dirty="0">
                <a:latin typeface="Calibri" panose="020F0502020204030204" pitchFamily="34" charset="0"/>
              </a:rPr>
              <a:t>refuge shall be </a:t>
            </a:r>
            <a:r>
              <a:rPr lang="en-US" altLang="en-US" sz="3200" dirty="0" smtClean="0">
                <a:latin typeface="Calibri" panose="020F0502020204030204" pitchFamily="34" charset="0"/>
              </a:rPr>
              <a:t>hell, and </a:t>
            </a:r>
            <a:r>
              <a:rPr lang="en-US" altLang="en-US" sz="3200" dirty="0">
                <a:latin typeface="Calibri" panose="020F0502020204030204" pitchFamily="34" charset="0"/>
              </a:rPr>
              <a:t>it is an evil destination.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96590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ضَرَبَ ٱللَّـهُ مَثَلًا لِّلَّذِينَ كَفَرُوا۟ ٱمْرَأَتَ نُوحٍ وَٱمْرَأَتَ لُوطٍ ۖ كَانَتَا تَحْتَ عَبْدَيْنِ مِنْ عِبَادِنَا صَـٰلِحَيْنِ فَخَانَتَاهُمَا فَلَمْ يُغْنِيَا عَنْهُمَا مِنَ ٱللَّـهِ شَيْـًٔا وَقِيلَ ٱدْخُلَا ٱلنَّارَ مَعَ ٱلدَّٰخِلِينَ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draws an example for the </a:t>
            </a:r>
            <a:r>
              <a:rPr lang="en-US" altLang="en-US" sz="3200" dirty="0" smtClean="0">
                <a:latin typeface="Calibri" panose="020F0502020204030204" pitchFamily="34" charset="0"/>
              </a:rPr>
              <a:t>faithless: the </a:t>
            </a:r>
            <a:r>
              <a:rPr lang="en-US" altLang="en-US" sz="3200" dirty="0">
                <a:latin typeface="Calibri" panose="020F0502020204030204" pitchFamily="34" charset="0"/>
              </a:rPr>
              <a:t>wife of Noah and the wife of </a:t>
            </a:r>
            <a:r>
              <a:rPr lang="en-US" altLang="en-US" sz="3200" dirty="0" smtClean="0">
                <a:latin typeface="Calibri" panose="020F0502020204030204" pitchFamily="34" charset="0"/>
              </a:rPr>
              <a:t>Lot. They were under </a:t>
            </a:r>
            <a:r>
              <a:rPr lang="en-US" altLang="en-US" sz="3200" dirty="0">
                <a:latin typeface="Calibri" panose="020F0502020204030204" pitchFamily="34" charset="0"/>
              </a:rPr>
              <a:t>two of our righteous </a:t>
            </a:r>
            <a:r>
              <a:rPr lang="en-US" altLang="en-US" sz="3200" dirty="0" smtClean="0">
                <a:latin typeface="Calibri" panose="020F0502020204030204" pitchFamily="34" charset="0"/>
              </a:rPr>
              <a:t>servants, yet </a:t>
            </a:r>
            <a:r>
              <a:rPr lang="en-US" altLang="en-US" sz="3200" dirty="0">
                <a:latin typeface="Calibri" panose="020F0502020204030204" pitchFamily="34" charset="0"/>
              </a:rPr>
              <a:t>they betrayed </a:t>
            </a:r>
            <a:r>
              <a:rPr lang="en-US" altLang="en-US" sz="3200" dirty="0" smtClean="0">
                <a:latin typeface="Calibri" panose="020F0502020204030204" pitchFamily="34" charset="0"/>
              </a:rPr>
              <a:t>them. So they </a:t>
            </a:r>
            <a:r>
              <a:rPr lang="en-US" altLang="en-US" sz="3200" dirty="0">
                <a:latin typeface="Calibri" panose="020F0502020204030204" pitchFamily="34" charset="0"/>
              </a:rPr>
              <a:t>did not avail </a:t>
            </a:r>
            <a:r>
              <a:rPr lang="en-US" altLang="en-US" sz="3200" dirty="0" smtClean="0">
                <a:latin typeface="Calibri" panose="020F0502020204030204" pitchFamily="34" charset="0"/>
              </a:rPr>
              <a:t>them </a:t>
            </a:r>
            <a:r>
              <a:rPr lang="en-US" altLang="en-US" sz="3200" dirty="0">
                <a:latin typeface="Calibri" panose="020F0502020204030204" pitchFamily="34" charset="0"/>
              </a:rPr>
              <a:t>in any way against </a:t>
            </a:r>
            <a:r>
              <a:rPr lang="en-US" altLang="en-US" sz="3200" dirty="0" smtClean="0">
                <a:latin typeface="Calibri" panose="020F0502020204030204" pitchFamily="34" charset="0"/>
              </a:rPr>
              <a:t>Allah, and </a:t>
            </a:r>
            <a:r>
              <a:rPr lang="en-US" altLang="en-US" sz="3200" dirty="0">
                <a:latin typeface="Calibri" panose="020F0502020204030204" pitchFamily="34" charset="0"/>
              </a:rPr>
              <a:t>it was said [to them</a:t>
            </a:r>
            <a:r>
              <a:rPr lang="en-US" altLang="en-US" sz="3200" dirty="0" smtClean="0">
                <a:latin typeface="Calibri" panose="020F0502020204030204" pitchFamily="34" charset="0"/>
              </a:rPr>
              <a:t>], ‘</a:t>
            </a:r>
            <a:r>
              <a:rPr lang="en-US" altLang="en-US" sz="3200" dirty="0">
                <a:latin typeface="Calibri" panose="020F0502020204030204" pitchFamily="34" charset="0"/>
              </a:rPr>
              <a:t>Enter the Fire, along with those who enter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4875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وَضَرَبَ ٱللَّـهُ مَثَلًا لِّلَّذِينَ ءَامَنُوا۟ ٱمْرَأَتَ فِرْعَوْنَ إِذْ قَالَتْ رَبِّ ٱبْنِ لِى عِندَكَ بَيْتًا فِى ٱلْجَنَّةِ وَنَجِّنِى مِن فِرْعَوْنَ وَعَمَلِهِۦ وَنَجِّنِى مِنَ ٱلْقَوْمِ ٱلظَّـٰلِمِينَ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draws an[other] </a:t>
            </a:r>
            <a:r>
              <a:rPr lang="en-US" altLang="en-US" sz="3200" dirty="0" smtClean="0">
                <a:latin typeface="Calibri" panose="020F0502020204030204" pitchFamily="34" charset="0"/>
              </a:rPr>
              <a:t>example for </a:t>
            </a:r>
            <a:r>
              <a:rPr lang="en-US" altLang="en-US" sz="3200" dirty="0">
                <a:latin typeface="Calibri" panose="020F0502020204030204" pitchFamily="34" charset="0"/>
              </a:rPr>
              <a:t>those who have </a:t>
            </a:r>
            <a:r>
              <a:rPr lang="en-US" altLang="en-US" sz="3200" dirty="0" smtClean="0">
                <a:latin typeface="Calibri" panose="020F0502020204030204" pitchFamily="34" charset="0"/>
              </a:rPr>
              <a:t>faith: the </a:t>
            </a:r>
            <a:r>
              <a:rPr lang="en-US" altLang="en-US" sz="3200" dirty="0">
                <a:latin typeface="Calibri" panose="020F0502020204030204" pitchFamily="34" charset="0"/>
              </a:rPr>
              <a:t>wife of Pharaoh, when she said</a:t>
            </a:r>
            <a:r>
              <a:rPr lang="en-US" altLang="en-US" sz="3200" dirty="0" smtClean="0">
                <a:latin typeface="Calibri" panose="020F0502020204030204" pitchFamily="34" charset="0"/>
              </a:rPr>
              <a:t>, ‘</a:t>
            </a:r>
            <a:r>
              <a:rPr lang="en-US" altLang="en-US" sz="3200" dirty="0">
                <a:latin typeface="Calibri" panose="020F0502020204030204" pitchFamily="34" charset="0"/>
              </a:rPr>
              <a:t>My Lord! Build me a home near You in </a:t>
            </a:r>
            <a:r>
              <a:rPr lang="en-US" altLang="en-US" sz="3200" dirty="0" smtClean="0">
                <a:latin typeface="Calibri" panose="020F0502020204030204" pitchFamily="34" charset="0"/>
              </a:rPr>
              <a:t>paradise, and </a:t>
            </a:r>
            <a:r>
              <a:rPr lang="en-US" altLang="en-US" sz="3200" dirty="0">
                <a:latin typeface="Calibri" panose="020F0502020204030204" pitchFamily="34" charset="0"/>
              </a:rPr>
              <a:t>deliver me from Pharaoh and his </a:t>
            </a:r>
            <a:r>
              <a:rPr lang="en-US" altLang="en-US" sz="3200" dirty="0" smtClean="0">
                <a:latin typeface="Calibri" panose="020F0502020204030204" pitchFamily="34" charset="0"/>
              </a:rPr>
              <a:t>conduct, and </a:t>
            </a:r>
            <a:r>
              <a:rPr lang="en-US" altLang="en-US" sz="3200" dirty="0">
                <a:latin typeface="Calibri" panose="020F0502020204030204" pitchFamily="34" charset="0"/>
              </a:rPr>
              <a:t>deliver me from the wrongdoing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2945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وَمَرْيَمَ ٱبْنَتَ عِمْرَٰنَ ٱلَّتِىٓ أَحْصَنَتْ فَرْجَهَا فَنَفَخْنَا فِيهِ مِن رُّوحِنَا وَصَدَّقَتْ بِكَلِمَـٰتِ رَبِّهَا وَكُتُبِهِۦ وَكَانَتْ مِنَ ٱلْقَـٰنِتِينَ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Mary, daughter of </a:t>
            </a:r>
            <a:r>
              <a:rPr lang="en-US" altLang="en-US" sz="3200" dirty="0" smtClean="0">
                <a:latin typeface="Calibri" panose="020F0502020204030204" pitchFamily="34" charset="0"/>
              </a:rPr>
              <a:t>Imran, who </a:t>
            </a:r>
            <a:r>
              <a:rPr lang="en-US" altLang="en-US" sz="3200" dirty="0">
                <a:latin typeface="Calibri" panose="020F0502020204030204" pitchFamily="34" charset="0"/>
              </a:rPr>
              <a:t>guarded the chastity of her </a:t>
            </a:r>
            <a:r>
              <a:rPr lang="en-US" altLang="en-US" sz="3200" dirty="0" smtClean="0">
                <a:latin typeface="Calibri" panose="020F0502020204030204" pitchFamily="34" charset="0"/>
              </a:rPr>
              <a:t>womb, so </a:t>
            </a:r>
            <a:r>
              <a:rPr lang="en-US" altLang="en-US" sz="3200" dirty="0">
                <a:latin typeface="Calibri" panose="020F0502020204030204" pitchFamily="34" charset="0"/>
              </a:rPr>
              <a:t>We breathed into it of Our </a:t>
            </a:r>
            <a:r>
              <a:rPr lang="en-US" altLang="en-US" sz="3200" dirty="0" smtClean="0">
                <a:latin typeface="Calibri" panose="020F0502020204030204" pitchFamily="34" charset="0"/>
              </a:rPr>
              <a:t>spirit. She </a:t>
            </a:r>
            <a:r>
              <a:rPr lang="en-US" altLang="en-US" sz="3200" dirty="0">
                <a:latin typeface="Calibri" panose="020F0502020204030204" pitchFamily="34" charset="0"/>
              </a:rPr>
              <a:t>confirmed the words of </a:t>
            </a:r>
            <a:r>
              <a:rPr lang="en-US" altLang="en-US" sz="3200" dirty="0" smtClean="0">
                <a:latin typeface="Calibri" panose="020F0502020204030204" pitchFamily="34" charset="0"/>
              </a:rPr>
              <a:t>her Lord and </a:t>
            </a:r>
            <a:r>
              <a:rPr lang="en-US" altLang="en-US" sz="3200" dirty="0">
                <a:latin typeface="Calibri" panose="020F0502020204030204" pitchFamily="34" charset="0"/>
              </a:rPr>
              <a:t>His </a:t>
            </a:r>
            <a:r>
              <a:rPr lang="en-US" altLang="en-US" sz="3200" dirty="0" smtClean="0">
                <a:latin typeface="Calibri" panose="020F0502020204030204" pitchFamily="34" charset="0"/>
              </a:rPr>
              <a:t>Books, and </a:t>
            </a:r>
            <a:r>
              <a:rPr lang="en-US" altLang="en-US" sz="3200" dirty="0">
                <a:latin typeface="Calibri" panose="020F0502020204030204" pitchFamily="34" charset="0"/>
              </a:rPr>
              <a:t>she was one of the obedient.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18636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4664"/>
            <a:ext cx="12192000" cy="687880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66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Taḥrīm</a:t>
            </a:r>
            <a:endParaRPr lang="en-US" altLang="en-US" sz="2800" dirty="0" smtClean="0">
              <a:solidFill>
                <a:srgbClr val="FFFF00"/>
              </a:solidFill>
            </a:endParaRPr>
          </a:p>
          <a:p>
            <a:pPr algn="ctr">
              <a:spcBef>
                <a:spcPct val="0"/>
              </a:spcBef>
              <a:buFontTx/>
              <a:buNone/>
            </a:pPr>
            <a:endParaRPr lang="en-US" altLang="en-US" sz="500" dirty="0" smtClean="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that opens with admonishing the Prophet against The Forbidding or prohibition of something he once imposed on himself for the purpose of not offending his wives, though God had made it lawful for him. Named after the phrase “why do you forbid” (li </a:t>
            </a:r>
            <a:r>
              <a:rPr lang="en-US" altLang="en-US" sz="2400" dirty="0" err="1">
                <a:solidFill>
                  <a:srgbClr val="FFFF00"/>
                </a:solidFill>
              </a:rPr>
              <a:t>mā</a:t>
            </a:r>
            <a:r>
              <a:rPr lang="en-US" altLang="en-US" sz="2400" dirty="0">
                <a:solidFill>
                  <a:srgbClr val="FFFF00"/>
                </a:solidFill>
              </a:rPr>
              <a:t> </a:t>
            </a:r>
            <a:r>
              <a:rPr lang="en-US" altLang="en-US" sz="2400" dirty="0" err="1">
                <a:solidFill>
                  <a:srgbClr val="FFFF00"/>
                </a:solidFill>
              </a:rPr>
              <a:t>tuḥrimu</a:t>
            </a:r>
            <a:r>
              <a:rPr lang="en-US" altLang="en-US" sz="2400" dirty="0">
                <a:solidFill>
                  <a:srgbClr val="FFFF00"/>
                </a:solidFill>
              </a:rPr>
              <a:t>) in . It mentions two of the Prophet’s wives, namely </a:t>
            </a:r>
            <a:r>
              <a:rPr lang="en-US" altLang="en-US" sz="2400" dirty="0" err="1">
                <a:solidFill>
                  <a:srgbClr val="FFFF00"/>
                </a:solidFill>
              </a:rPr>
              <a:t>Ḥafṣah</a:t>
            </a:r>
            <a:r>
              <a:rPr lang="en-US" altLang="en-US" sz="2400" dirty="0">
                <a:solidFill>
                  <a:srgbClr val="FFFF00"/>
                </a:solidFill>
              </a:rPr>
              <a:t> and </a:t>
            </a:r>
            <a:r>
              <a:rPr lang="en-US" altLang="en-US" sz="2400" dirty="0" err="1">
                <a:solidFill>
                  <a:srgbClr val="FFFF00"/>
                </a:solidFill>
              </a:rPr>
              <a:t>ʿĀyishah</a:t>
            </a:r>
            <a:r>
              <a:rPr lang="en-US" altLang="en-US" sz="2400" dirty="0">
                <a:solidFill>
                  <a:srgbClr val="FFFF00"/>
                </a:solidFill>
              </a:rPr>
              <a:t>, for an incident when a confidence was betrayed </a:t>
            </a:r>
            <a:r>
              <a:rPr lang="en-US" altLang="en-US" sz="2400" dirty="0" smtClean="0">
                <a:solidFill>
                  <a:srgbClr val="FFFF00"/>
                </a:solidFill>
              </a:rPr>
              <a:t> </a:t>
            </a:r>
            <a:r>
              <a:rPr lang="en-US" altLang="en-US" sz="2400" dirty="0">
                <a:solidFill>
                  <a:srgbClr val="FFFF00"/>
                </a:solidFill>
              </a:rPr>
              <a:t>and urges all believers to submit themselves to God and to guard themselves and their families against </a:t>
            </a:r>
            <a:r>
              <a:rPr lang="en-US" altLang="en-US" sz="2400" dirty="0" smtClean="0">
                <a:solidFill>
                  <a:srgbClr val="FFFF00"/>
                </a:solidFill>
              </a:rPr>
              <a:t>Hellfire. </a:t>
            </a:r>
            <a:r>
              <a:rPr lang="en-US" altLang="en-US" sz="2400" dirty="0">
                <a:solidFill>
                  <a:srgbClr val="FFFF00"/>
                </a:solidFill>
              </a:rPr>
              <a:t>The surah closes by giving examples of believing and disbelieving </a:t>
            </a:r>
            <a:r>
              <a:rPr lang="en-US" altLang="en-US" sz="2400" dirty="0" smtClean="0">
                <a:solidFill>
                  <a:srgbClr val="FFFF00"/>
                </a:solidFill>
              </a:rPr>
              <a:t>women.</a:t>
            </a:r>
          </a:p>
          <a:p>
            <a:pPr algn="ctr">
              <a:spcBef>
                <a:spcPct val="0"/>
              </a:spcBef>
              <a:buFontTx/>
              <a:buNone/>
            </a:pPr>
            <a:r>
              <a:rPr lang="en-US" altLang="en-US" sz="2400" dirty="0">
                <a:solidFill>
                  <a:srgbClr val="FFFF00"/>
                </a:solidFill>
              </a:rPr>
              <a:t>The surah is also known as: Holding (something) to be Forbidden, The Prohibition.</a:t>
            </a:r>
          </a:p>
          <a:p>
            <a:pPr algn="ctr">
              <a:spcBef>
                <a:spcPct val="0"/>
              </a:spcBef>
              <a:buFontTx/>
              <a:buNone/>
            </a:pPr>
            <a:r>
              <a:rPr lang="en-US" altLang="en-US" sz="2400" dirty="0" smtClean="0">
                <a:solidFill>
                  <a:srgbClr val="FFFF00"/>
                </a:solidFill>
              </a:rPr>
              <a:t>This is </a:t>
            </a:r>
            <a:r>
              <a:rPr lang="en-US" altLang="en-US" sz="2400" dirty="0">
                <a:solidFill>
                  <a:srgbClr val="FFFF00"/>
                </a:solidFill>
              </a:rPr>
              <a:t>‘</a:t>
            </a:r>
            <a:r>
              <a:rPr lang="en-US" altLang="en-US" sz="2400" dirty="0" err="1">
                <a:solidFill>
                  <a:srgbClr val="FFFF00"/>
                </a:solidFill>
              </a:rPr>
              <a:t>madani</a:t>
            </a:r>
            <a:r>
              <a:rPr lang="en-US" altLang="en-US" sz="2400" dirty="0">
                <a:solidFill>
                  <a:srgbClr val="FFFF00"/>
                </a:solidFill>
              </a:rPr>
              <a:t>’ </a:t>
            </a:r>
            <a:r>
              <a:rPr lang="en-US" altLang="en-US" sz="2400" dirty="0" smtClean="0">
                <a:solidFill>
                  <a:srgbClr val="FFFF00"/>
                </a:solidFill>
              </a:rPr>
              <a:t>surah. </a:t>
            </a:r>
            <a:r>
              <a:rPr lang="en-US" altLang="en-US" sz="2400" dirty="0">
                <a:solidFill>
                  <a:srgbClr val="FFFF00"/>
                </a:solidFill>
              </a:rPr>
              <a:t>It is narrated from the Holy Prophet </a:t>
            </a:r>
            <a:r>
              <a:rPr lang="en-US" altLang="en-US" sz="2400" dirty="0" smtClean="0">
                <a:solidFill>
                  <a:srgbClr val="FFFF00"/>
                </a:solidFill>
              </a:rPr>
              <a:t>(S) </a:t>
            </a:r>
            <a:r>
              <a:rPr lang="en-US" altLang="en-US" sz="2400" dirty="0">
                <a:solidFill>
                  <a:srgbClr val="FFFF00"/>
                </a:solidFill>
              </a:rPr>
              <a:t>that the one who recites this surah will be from those who always seek sincere repentance from Allah (s.w.t.). The recitation of this surah and drinking of its water acts as a cure from many ailments and diseases. </a:t>
            </a:r>
            <a:r>
              <a:rPr lang="en-US" altLang="en-US" sz="2400" dirty="0" smtClean="0">
                <a:solidFill>
                  <a:srgbClr val="FFFF00"/>
                </a:solidFill>
              </a:rPr>
              <a:t>If </a:t>
            </a:r>
            <a:r>
              <a:rPr lang="en-US" altLang="en-US" sz="2400" dirty="0">
                <a:solidFill>
                  <a:srgbClr val="FFFF00"/>
                </a:solidFill>
              </a:rPr>
              <a:t>this surah is recited by a person who is not getting sleep then he will be able to sleep and if recited by a person who is frightened, he will become calm. Frequent recitation also helps a person who is in debt to clear his debts</a:t>
            </a:r>
            <a:r>
              <a:rPr lang="en-US" altLang="en-US" sz="2400" dirty="0" smtClean="0">
                <a:solidFill>
                  <a:srgbClr val="FFFF00"/>
                </a:solidFill>
              </a:rPr>
              <a:t>.</a:t>
            </a:r>
          </a:p>
          <a:p>
            <a:pPr algn="ctr">
              <a:spcBef>
                <a:spcPct val="0"/>
              </a:spcBef>
              <a:buFontTx/>
              <a:buNone/>
            </a:pPr>
            <a:endParaRPr lang="en-US" altLang="en-US" sz="24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ٱلنَّبِىُّ لِمَ تُحَرِّمُ مَآ أَحَلَّ ٱللَّـهُ لَكَ ۖ تَبْتَغِى مَرْضَاتَ أَزْوَٰجِكَ ۚ وَٱللَّـهُ غَفُورٌ رَّحِيمٌ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Prophet! Why do you prohibit [</a:t>
            </a:r>
            <a:r>
              <a:rPr lang="en-US" altLang="en-US" sz="3200" dirty="0" smtClean="0">
                <a:latin typeface="Calibri" panose="020F0502020204030204" pitchFamily="34" charset="0"/>
              </a:rPr>
              <a:t>yourself] what </a:t>
            </a:r>
            <a:r>
              <a:rPr lang="en-US" altLang="en-US" sz="3200" dirty="0">
                <a:latin typeface="Calibri" panose="020F0502020204030204" pitchFamily="34" charset="0"/>
              </a:rPr>
              <a:t>Allah has made lawful for </a:t>
            </a:r>
            <a:r>
              <a:rPr lang="en-US" altLang="en-US" sz="3200" dirty="0" smtClean="0">
                <a:latin typeface="Calibri" panose="020F0502020204030204" pitchFamily="34" charset="0"/>
              </a:rPr>
              <a:t>you, seeking </a:t>
            </a:r>
            <a:r>
              <a:rPr lang="en-US" altLang="en-US" sz="3200" dirty="0">
                <a:latin typeface="Calibri" panose="020F0502020204030204" pitchFamily="34" charset="0"/>
              </a:rPr>
              <a:t>to please your wives?</a:t>
            </a:r>
          </a:p>
          <a:p>
            <a:pPr>
              <a:lnSpc>
                <a:spcPct val="90000"/>
              </a:lnSpc>
            </a:pPr>
            <a:r>
              <a:rPr lang="en-US" altLang="en-US" sz="3200" dirty="0">
                <a:latin typeface="Calibri" panose="020F0502020204030204" pitchFamily="34" charset="0"/>
              </a:rPr>
              <a:t>And Allah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097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قَدْ فَرَضَ ٱللَّـهُ لَكُمْ تَحِلَّةَ أَيْمَـٰنِكُمْ ۚ وَٱللَّـهُ مَوْلَىٰكُمْ ۖ وَهُوَ ٱلْعَلِيمُ ٱلْحَكِيمُ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has certainly made lawful for </a:t>
            </a:r>
            <a:r>
              <a:rPr lang="en-US" altLang="en-US" sz="3200" dirty="0" smtClean="0">
                <a:latin typeface="Calibri" panose="020F0502020204030204" pitchFamily="34" charset="0"/>
              </a:rPr>
              <a:t>you the </a:t>
            </a:r>
            <a:r>
              <a:rPr lang="en-US" altLang="en-US" sz="3200" dirty="0">
                <a:latin typeface="Calibri" panose="020F0502020204030204" pitchFamily="34" charset="0"/>
              </a:rPr>
              <a:t>dissolution of your oaths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and Allah is your master</a:t>
            </a:r>
          </a:p>
          <a:p>
            <a:pPr>
              <a:lnSpc>
                <a:spcPct val="90000"/>
              </a:lnSpc>
            </a:pPr>
            <a:r>
              <a:rPr lang="en-US" altLang="en-US" sz="3200" dirty="0">
                <a:latin typeface="Calibri" panose="020F0502020204030204" pitchFamily="34" charset="0"/>
              </a:rPr>
              <a:t>and He is the All-knowing, the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5362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أَسَرَّ ٱلنَّبِىُّ إِلَىٰ بَعْضِ أَزْوَٰجِهِۦ حَدِيثًا فَلَمَّا نَبَّأَتْ بِهِۦ وَأَظْهَرَهُ ٱللَّـهُ عَلَيْهِ عَرَّفَ بَعْضَهُۥ وَأَعْرَضَ عَنۢ بَعْضٍ ۖ فَلَمَّا نَبَّأَهَا بِهِۦ قَالَتْ مَنْ أَنۢبَأَكَ هَـٰذَا ۖ قَالَ نَبَّأَنِىَ ٱلْعَلِيمُ ٱلْخَبِيرُ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Prophet confided to one of his </a:t>
            </a:r>
            <a:r>
              <a:rPr lang="en-US" altLang="en-US" sz="3200" dirty="0" smtClean="0">
                <a:latin typeface="Calibri" panose="020F0502020204030204" pitchFamily="34" charset="0"/>
              </a:rPr>
              <a:t>wives a matter, but </a:t>
            </a:r>
            <a:r>
              <a:rPr lang="en-US" altLang="en-US" sz="3200" dirty="0">
                <a:latin typeface="Calibri" panose="020F0502020204030204" pitchFamily="34" charset="0"/>
              </a:rPr>
              <a:t>when she divulged </a:t>
            </a:r>
            <a:r>
              <a:rPr lang="en-US" altLang="en-US" sz="3200" dirty="0" smtClean="0">
                <a:latin typeface="Calibri" panose="020F0502020204030204" pitchFamily="34" charset="0"/>
              </a:rPr>
              <a:t>it, and </a:t>
            </a:r>
            <a:r>
              <a:rPr lang="en-US" altLang="en-US" sz="3200" dirty="0">
                <a:latin typeface="Calibri" panose="020F0502020204030204" pitchFamily="34" charset="0"/>
              </a:rPr>
              <a:t>Allah apprised him about </a:t>
            </a:r>
            <a:r>
              <a:rPr lang="en-US" altLang="en-US" sz="3200" dirty="0" smtClean="0">
                <a:latin typeface="Calibri" panose="020F0502020204030204" pitchFamily="34" charset="0"/>
              </a:rPr>
              <a:t>it, he </a:t>
            </a:r>
            <a:r>
              <a:rPr lang="en-US" altLang="en-US" sz="3200" dirty="0">
                <a:latin typeface="Calibri" panose="020F0502020204030204" pitchFamily="34" charset="0"/>
              </a:rPr>
              <a:t>announced [to her] part of </a:t>
            </a:r>
            <a:r>
              <a:rPr lang="en-US" altLang="en-US" sz="3200" dirty="0" smtClean="0">
                <a:latin typeface="Calibri" panose="020F0502020204030204" pitchFamily="34" charset="0"/>
              </a:rPr>
              <a:t>it and </a:t>
            </a:r>
            <a:r>
              <a:rPr lang="en-US" altLang="en-US" sz="3200" dirty="0">
                <a:latin typeface="Calibri" panose="020F0502020204030204" pitchFamily="34" charset="0"/>
              </a:rPr>
              <a:t>disregarded part of </a:t>
            </a:r>
            <a:r>
              <a:rPr lang="en-US" altLang="en-US" sz="3200" dirty="0" smtClean="0">
                <a:latin typeface="Calibri" panose="020F0502020204030204" pitchFamily="34" charset="0"/>
              </a:rPr>
              <a:t>it. So </a:t>
            </a:r>
            <a:r>
              <a:rPr lang="en-US" altLang="en-US" sz="3200" dirty="0">
                <a:latin typeface="Calibri" panose="020F0502020204030204" pitchFamily="34" charset="0"/>
              </a:rPr>
              <a:t>when he told her about </a:t>
            </a:r>
            <a:r>
              <a:rPr lang="en-US" altLang="en-US" sz="3200" dirty="0" smtClean="0">
                <a:latin typeface="Calibri" panose="020F0502020204030204" pitchFamily="34" charset="0"/>
              </a:rPr>
              <a:t>it, she </a:t>
            </a:r>
            <a:r>
              <a:rPr lang="en-US" altLang="en-US" sz="3200" dirty="0">
                <a:latin typeface="Calibri" panose="020F0502020204030204" pitchFamily="34" charset="0"/>
              </a:rPr>
              <a:t>said, ‘Who informed you about it</a:t>
            </a:r>
            <a:r>
              <a:rPr lang="en-US" altLang="en-US" sz="3200" dirty="0" smtClean="0">
                <a:latin typeface="Calibri" panose="020F0502020204030204" pitchFamily="34" charset="0"/>
              </a:rPr>
              <a:t>?’ He </a:t>
            </a:r>
            <a:r>
              <a:rPr lang="en-US" altLang="en-US" sz="3200" dirty="0">
                <a:latin typeface="Calibri" panose="020F0502020204030204" pitchFamily="34" charset="0"/>
              </a:rPr>
              <a:t>said</a:t>
            </a:r>
            <a:r>
              <a:rPr lang="en-US" altLang="en-US" sz="3200" dirty="0" smtClean="0">
                <a:latin typeface="Calibri" panose="020F0502020204030204" pitchFamily="34" charset="0"/>
              </a:rPr>
              <a:t>,                                   ‘</a:t>
            </a:r>
            <a:r>
              <a:rPr lang="en-US" altLang="en-US" sz="3200" dirty="0">
                <a:latin typeface="Calibri" panose="020F0502020204030204" pitchFamily="34" charset="0"/>
              </a:rPr>
              <a:t>The All-knowing and the All-aware informed me.’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966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تَتُوبَآ إِلَى ٱللَّـهِ فَقَدْ صَغَتْ قُلُوبُكُمَا ۖ وَإِن تَظَـٰهَرَا عَلَيْهِ فَإِنَّ ٱللَّـهَ هُوَ مَوْلَىٰهُ وَجِبْرِيلُ وَصَـٰلِحُ ٱلْمُؤْمِنِينَ ۖ وَٱلْمَلَـٰٓئِكَةُ بَعْدَ ذَٰلِكَ ظَهِيرٌ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the two of </a:t>
            </a:r>
            <a:r>
              <a:rPr lang="en-US" altLang="en-US" sz="3200" dirty="0" smtClean="0">
                <a:latin typeface="Calibri" panose="020F0502020204030204" pitchFamily="34" charset="0"/>
              </a:rPr>
              <a:t>you </a:t>
            </a:r>
            <a:r>
              <a:rPr lang="en-US" altLang="en-US" sz="3200" dirty="0">
                <a:latin typeface="Calibri" panose="020F0502020204030204" pitchFamily="34" charset="0"/>
              </a:rPr>
              <a:t>repent to Allah </a:t>
            </a:r>
            <a:r>
              <a:rPr lang="en-US" altLang="en-US" sz="3200" dirty="0" smtClean="0">
                <a:latin typeface="Calibri" panose="020F0502020204030204" pitchFamily="34" charset="0"/>
              </a:rPr>
              <a:t>…</a:t>
            </a:r>
            <a:r>
              <a:rPr lang="en-US" altLang="en-US" sz="3200" dirty="0">
                <a:latin typeface="Calibri" panose="020F0502020204030204" pitchFamily="34" charset="0"/>
              </a:rPr>
              <a:t> </a:t>
            </a:r>
            <a:r>
              <a:rPr lang="en-US" altLang="en-US" sz="3200" dirty="0" smtClean="0">
                <a:latin typeface="Calibri" panose="020F0502020204030204" pitchFamily="34" charset="0"/>
              </a:rPr>
              <a:t>for </a:t>
            </a:r>
            <a:r>
              <a:rPr lang="en-US" altLang="en-US" sz="3200" dirty="0">
                <a:latin typeface="Calibri" panose="020F0502020204030204" pitchFamily="34" charset="0"/>
              </a:rPr>
              <a:t>your hearts have certainly </a:t>
            </a:r>
            <a:r>
              <a:rPr lang="en-US" altLang="en-US" sz="3200" dirty="0" smtClean="0">
                <a:latin typeface="Calibri" panose="020F0502020204030204" pitchFamily="34" charset="0"/>
              </a:rPr>
              <a:t>swerved, and </a:t>
            </a:r>
            <a:r>
              <a:rPr lang="en-US" altLang="en-US" sz="3200" dirty="0">
                <a:latin typeface="Calibri" panose="020F0502020204030204" pitchFamily="34" charset="0"/>
              </a:rPr>
              <a:t>if you back each other against </a:t>
            </a:r>
            <a:r>
              <a:rPr lang="en-US" altLang="en-US" sz="3200" dirty="0" smtClean="0">
                <a:latin typeface="Calibri" panose="020F0502020204030204" pitchFamily="34" charset="0"/>
              </a:rPr>
              <a:t>him, then </a:t>
            </a:r>
            <a:r>
              <a:rPr lang="en-US" altLang="en-US" sz="3200" dirty="0">
                <a:latin typeface="Calibri" panose="020F0502020204030204" pitchFamily="34" charset="0"/>
              </a:rPr>
              <a:t>[know that] Allah is indeed his </a:t>
            </a:r>
            <a:r>
              <a:rPr lang="en-US" altLang="en-US" sz="3200" dirty="0" smtClean="0">
                <a:latin typeface="Calibri" panose="020F0502020204030204" pitchFamily="34" charset="0"/>
              </a:rPr>
              <a:t>guardian, and </a:t>
            </a:r>
            <a:r>
              <a:rPr lang="en-US" altLang="en-US" sz="3200" dirty="0">
                <a:latin typeface="Calibri" panose="020F0502020204030204" pitchFamily="34" charset="0"/>
              </a:rPr>
              <a:t>Gabriel, the righteous among the </a:t>
            </a:r>
            <a:r>
              <a:rPr lang="en-US" altLang="en-US" sz="3200" dirty="0" smtClean="0">
                <a:latin typeface="Calibri" panose="020F0502020204030204" pitchFamily="34" charset="0"/>
              </a:rPr>
              <a:t>faithful, and</a:t>
            </a:r>
            <a:r>
              <a:rPr lang="en-US" altLang="en-US" sz="3200" dirty="0">
                <a:latin typeface="Calibri" panose="020F0502020204030204" pitchFamily="34" charset="0"/>
              </a:rPr>
              <a:t>, thereafter, the angels are his supporters.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074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عَسَىٰ رَبُّهُۥٓ إِن طَلَّقَكُنَّ أَن يُبْدِلَهُۥٓ أَزْوَٰجًا خَيْرًا مِّنكُنَّ مُسْلِمَـٰتٍ مُّؤْمِنَـٰتٍ قَـٰنِتَـٰتٍ تَـٰٓئِبَـٰتٍ عَـٰبِدَٰتٍ سَـٰٓئِحَـٰتٍ ثَيِّبَـٰتٍ وَأَبْكَارًا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may be that if he divorces </a:t>
            </a:r>
            <a:r>
              <a:rPr lang="en-US" altLang="en-US" sz="3200" dirty="0" smtClean="0">
                <a:latin typeface="Calibri" panose="020F0502020204030204" pitchFamily="34" charset="0"/>
              </a:rPr>
              <a:t>you his </a:t>
            </a:r>
            <a:r>
              <a:rPr lang="en-US" altLang="en-US" sz="3200" dirty="0">
                <a:latin typeface="Calibri" panose="020F0502020204030204" pitchFamily="34" charset="0"/>
              </a:rPr>
              <a:t>Lord will give him, in [your] stead, </a:t>
            </a:r>
            <a:r>
              <a:rPr lang="en-US" altLang="en-US" sz="3200" dirty="0" smtClean="0">
                <a:latin typeface="Calibri" panose="020F0502020204030204" pitchFamily="34" charset="0"/>
              </a:rPr>
              <a:t>wives better </a:t>
            </a:r>
            <a:r>
              <a:rPr lang="en-US" altLang="en-US" sz="3200" dirty="0">
                <a:latin typeface="Calibri" panose="020F0502020204030204" pitchFamily="34" charset="0"/>
              </a:rPr>
              <a:t>than you</a:t>
            </a:r>
            <a:r>
              <a:rPr lang="en-US" altLang="en-US" sz="3200" dirty="0" smtClean="0">
                <a:latin typeface="Calibri" panose="020F0502020204030204" pitchFamily="34" charset="0"/>
              </a:rPr>
              <a:t>: [</a:t>
            </a:r>
            <a:r>
              <a:rPr lang="en-US" altLang="en-US" sz="3200" dirty="0">
                <a:latin typeface="Calibri" panose="020F0502020204030204" pitchFamily="34" charset="0"/>
              </a:rPr>
              <a:t>such as are] </a:t>
            </a:r>
            <a:r>
              <a:rPr lang="en-US" altLang="en-US" sz="3200" dirty="0" err="1">
                <a:latin typeface="Calibri" panose="020F0502020204030204" pitchFamily="34" charset="0"/>
              </a:rPr>
              <a:t>muslim</a:t>
            </a:r>
            <a:r>
              <a:rPr lang="en-US" altLang="en-US" sz="3200" dirty="0">
                <a:latin typeface="Calibri" panose="020F0502020204030204" pitchFamily="34" charset="0"/>
              </a:rPr>
              <a:t>, faithful, </a:t>
            </a:r>
            <a:r>
              <a:rPr lang="en-US" altLang="en-US" sz="3200" dirty="0" smtClean="0">
                <a:latin typeface="Calibri" panose="020F0502020204030204" pitchFamily="34" charset="0"/>
              </a:rPr>
              <a:t>obedient, penitent</a:t>
            </a:r>
            <a:r>
              <a:rPr lang="en-US" altLang="en-US" sz="3200" dirty="0">
                <a:latin typeface="Calibri" panose="020F0502020204030204" pitchFamily="34" charset="0"/>
              </a:rPr>
              <a:t>, devout and given to </a:t>
            </a:r>
            <a:r>
              <a:rPr lang="en-US" altLang="en-US" sz="3200" dirty="0" smtClean="0">
                <a:latin typeface="Calibri" panose="020F0502020204030204" pitchFamily="34" charset="0"/>
              </a:rPr>
              <a:t>fasting, virgins </a:t>
            </a:r>
            <a:r>
              <a:rPr lang="en-US" altLang="en-US" sz="3200" dirty="0">
                <a:latin typeface="Calibri" panose="020F0502020204030204" pitchFamily="34" charset="0"/>
              </a:rPr>
              <a:t>and non-virgins.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Taḥrīm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4465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9853</TotalTime>
  <Words>1323</Words>
  <Application>Microsoft Office PowerPoint</Application>
  <PresentationFormat>Widescreen</PresentationFormat>
  <Paragraphs>66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يَـٰٓأَيُّهَا ٱلنَّبِىُّ لِمَ تُحَرِّمُ مَآ أَحَلَّ ٱللَّـهُ لَكَ ۖ تَبْتَغِى مَرْضَاتَ أَزْوَٰجِكَ ۚ وَٱللَّـهُ غَفُورٌ رَّحِيمٌ ﴿١﴾</vt:lpstr>
      <vt:lpstr> قَدْ فَرَضَ ٱللَّـهُ لَكُمْ تَحِلَّةَ أَيْمَـٰنِكُمْ ۚ وَٱللَّـهُ مَوْلَىٰكُمْ ۖ وَهُوَ ٱلْعَلِيمُ ٱلْحَكِيمُ ﴿٢﴾</vt:lpstr>
      <vt:lpstr> وَإِذْ أَسَرَّ ٱلنَّبِىُّ إِلَىٰ بَعْضِ أَزْوَٰجِهِۦ حَدِيثًا فَلَمَّا نَبَّأَتْ بِهِۦ وَأَظْهَرَهُ ٱللَّـهُ عَلَيْهِ عَرَّفَ بَعْضَهُۥ وَأَعْرَضَ عَنۢ بَعْضٍ ۖ فَلَمَّا نَبَّأَهَا بِهِۦ قَالَتْ مَنْ أَنۢبَأَكَ هَـٰذَا ۖ قَالَ نَبَّأَنِىَ ٱلْعَلِيمُ ٱلْخَبِيرُ ﴿٣﴾</vt:lpstr>
      <vt:lpstr> إِن تَتُوبَآ إِلَى ٱللَّـهِ فَقَدْ صَغَتْ قُلُوبُكُمَا ۖ وَإِن تَظَـٰهَرَا عَلَيْهِ فَإِنَّ ٱللَّـهَ هُوَ مَوْلَىٰهُ وَجِبْرِيلُ وَصَـٰلِحُ ٱلْمُؤْمِنِينَ ۖ وَٱلْمَلَـٰٓئِكَةُ بَعْدَ ذَٰلِكَ ظَهِيرٌ ﴿٤﴾</vt:lpstr>
      <vt:lpstr> عَسَىٰ رَبُّهُۥٓ إِن طَلَّقَكُنَّ أَن يُبْدِلَهُۥٓ أَزْوَٰجًا خَيْرًا مِّنكُنَّ مُسْلِمَـٰتٍ مُّؤْمِنَـٰتٍ قَـٰنِتَـٰتٍ تَـٰٓئِبَـٰتٍ عَـٰبِدَٰتٍ سَـٰٓئِحَـٰتٍ ثَيِّبَـٰتٍ وَأَبْكَارًا ﴿٥﴾</vt:lpstr>
      <vt:lpstr> يَـٰٓأَيُّهَا ٱلَّذِينَ ءَامَنُوا۟ قُوٓا۟ أَنفُسَكُمْ وَأَهْلِيكُمْ نَارًا وَقُودُهَا ٱلنَّاسُ وَٱلْحِجَارَةُ عَلَيْهَا مَلَـٰٓئِكَةٌ غِلَاظٌ شِدَادٌ لَّا يَعْصُونَ ٱللَّـهَ مَآ أَمَرَهُمْ وَيَفْعَلُونَ مَا يُؤْمَرُونَ ﴿٦﴾</vt:lpstr>
      <vt:lpstr> يَـٰٓأَيُّهَا ٱلَّذِينَ كَفَرُوا۟ لَا تَعْتَذِرُوا۟ ٱلْيَوْمَ ۖ إِنَّمَا تُجْزَوْنَ مَا كُنتُمْ تَعْمَلُونَ ﴿٧﴾</vt:lpstr>
      <vt:lpstr>يَـٰٓأَيُّهَا ٱلَّذِينَ ءَامَنُوا۟ تُوبُوٓا۟ إِلَى ٱللَّـهِ تَوْبَةً نَّصُوحًا عَسَىٰ رَبُّكُمْ أَن يُكَفِّرَ عَنكُمْ سَيِّـَٔاتِكُمْ وَيُدْخِلَكُمْ جَنَّـٰتٍ تَجْرِى مِن تَحْتِهَا ٱلْأَنْهَـٰرُ يَوْمَ لَا يُخْزِى ٱللَّـهُ ٱلنَّبِىَّ وَٱلَّذِينَ ءَامَنُوا۟ مَعَهُۥ ۖ</vt:lpstr>
      <vt:lpstr>نُورُهُمْ يَسْعَىٰ بَيْنَ أَيْدِيهِمْ وَبِأَيْمَـٰنِهِمْ يَقُولُونَ رَبَّنَآ أَتْمِمْ لَنَا نُورَنَا وَٱغْفِرْ لَنَآ ۖ إِنَّكَ عَلَىٰ كُلِّ شَىْءٍ قَدِيرٌ ﴿٨﴾</vt:lpstr>
      <vt:lpstr> يَـٰٓأَيُّهَا ٱلنَّبِىُّ جَـٰهِدِ ٱلْكُفَّارَ وَٱلْمُنَـٰفِقِينَ وَٱغْلُظْ عَلَيْهِمْ ۚ وَمَأْوَىٰهُمْ جَهَنَّمُ ۖ وَبِئْسَ ٱلْمَصِيرُ ﴿٩﴾</vt:lpstr>
      <vt:lpstr> ضَرَبَ ٱللَّـهُ مَثَلًا لِّلَّذِينَ كَفَرُوا۟ ٱمْرَأَتَ نُوحٍ وَٱمْرَأَتَ لُوطٍ ۖ كَانَتَا تَحْتَ عَبْدَيْنِ مِنْ عِبَادِنَا صَـٰلِحَيْنِ فَخَانَتَاهُمَا فَلَمْ يُغْنِيَا عَنْهُمَا مِنَ ٱللَّـهِ شَيْـًٔا وَقِيلَ ٱدْخُلَا ٱلنَّارَ مَعَ ٱلدَّٰخِلِينَ ﴿١٠﴾</vt:lpstr>
      <vt:lpstr> وَضَرَبَ ٱللَّـهُ مَثَلًا لِّلَّذِينَ ءَامَنُوا۟ ٱمْرَأَتَ فِرْعَوْنَ إِذْ قَالَتْ رَبِّ ٱبْنِ لِى عِندَكَ بَيْتًا فِى ٱلْجَنَّةِ وَنَجِّنِى مِن فِرْعَوْنَ وَعَمَلِهِۦ وَنَجِّنِى مِنَ ٱلْقَوْمِ ٱلظَّـٰلِمِينَ ﴿١١﴾</vt:lpstr>
      <vt:lpstr> وَمَرْيَمَ ٱبْنَتَ عِمْرَٰنَ ٱلَّتِىٓ أَحْصَنَتْ فَرْجَهَا فَنَفَخْنَا فِيهِ مِن رُّوحِنَا وَصَدَّقَتْ بِكَلِمَـٰتِ رَبِّهَا وَكُتُبِهِۦ وَكَانَتْ مِنَ ٱلْقَـٰنِتِينَ ﴿١٢﴾</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724</cp:revision>
  <dcterms:created xsi:type="dcterms:W3CDTF">2005-07-27T05:58:58Z</dcterms:created>
  <dcterms:modified xsi:type="dcterms:W3CDTF">2020-05-20T00:17:12Z</dcterms:modified>
</cp:coreProperties>
</file>