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354" r:id="rId2"/>
    <p:sldId id="355" r:id="rId3"/>
    <p:sldId id="893" r:id="rId4"/>
    <p:sldId id="766" r:id="rId5"/>
    <p:sldId id="1073" r:id="rId6"/>
    <p:sldId id="1074" r:id="rId7"/>
    <p:sldId id="1075" r:id="rId8"/>
    <p:sldId id="1076" r:id="rId9"/>
    <p:sldId id="1077" r:id="rId10"/>
    <p:sldId id="1078" r:id="rId11"/>
    <p:sldId id="1079" r:id="rId12"/>
    <p:sldId id="1080" r:id="rId13"/>
    <p:sldId id="1081" r:id="rId14"/>
    <p:sldId id="1082" r:id="rId15"/>
    <p:sldId id="1083" r:id="rId16"/>
    <p:sldId id="1084" r:id="rId17"/>
    <p:sldId id="1085" r:id="rId18"/>
    <p:sldId id="1086" r:id="rId19"/>
    <p:sldId id="1087" r:id="rId20"/>
    <p:sldId id="1088" r:id="rId21"/>
    <p:sldId id="1089" r:id="rId22"/>
    <p:sldId id="1090" r:id="rId23"/>
    <p:sldId id="352" r:id="rId24"/>
    <p:sldId id="353" r:id="rId2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3" d="100"/>
          <a:sy n="83" d="100"/>
        </p:scale>
        <p:origin x="658" y="72"/>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20/05/2020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التغابن</a:t>
            </a:r>
            <a:endParaRPr lang="ar-SA" altLang="en-US" sz="9600" b="0" dirty="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Taghābun</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dispossession)</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64</a:t>
            </a: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18</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ذَٰلِكَ بِأَنَّهُۥ كَانَت تَّأْتِيهِمْ رُسُلُهُم بِٱلْبَيِّنَـٰتِ فَقَالُوٓا۟ أَبَشَرٌ يَهْدُونَنَا فَكَفَرُوا۟ وَتَوَلَّوا۟ ۚ وَّٱسْتَغْنَى ٱللَّـهُ ۚ وَٱللَّـهُ غَنِىٌّ حَمِيدٌ ﴿٦﴾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was because their apostles used to bring </a:t>
            </a:r>
            <a:r>
              <a:rPr lang="en-US" altLang="en-US" sz="3200" dirty="0" smtClean="0">
                <a:latin typeface="Calibri" panose="020F0502020204030204" pitchFamily="34" charset="0"/>
              </a:rPr>
              <a:t>them manifest proofs, but </a:t>
            </a:r>
            <a:r>
              <a:rPr lang="en-US" altLang="en-US" sz="3200" dirty="0">
                <a:latin typeface="Calibri" panose="020F0502020204030204" pitchFamily="34" charset="0"/>
              </a:rPr>
              <a:t>they said, ‘Shall humans be our guides</a:t>
            </a:r>
            <a:r>
              <a:rPr lang="en-US" altLang="en-US" sz="3200" dirty="0" smtClean="0">
                <a:latin typeface="Calibri" panose="020F0502020204030204" pitchFamily="34" charset="0"/>
              </a:rPr>
              <a:t>?!’ So </a:t>
            </a:r>
            <a:r>
              <a:rPr lang="en-US" altLang="en-US" sz="3200" dirty="0">
                <a:latin typeface="Calibri" panose="020F0502020204030204" pitchFamily="34" charset="0"/>
              </a:rPr>
              <a:t>they disbelieved and turned </a:t>
            </a:r>
            <a:r>
              <a:rPr lang="en-US" altLang="en-US" sz="3200" dirty="0" smtClean="0">
                <a:latin typeface="Calibri" panose="020F0502020204030204" pitchFamily="34" charset="0"/>
              </a:rPr>
              <a:t>away, and </a:t>
            </a:r>
            <a:r>
              <a:rPr lang="en-US" altLang="en-US" sz="3200" dirty="0">
                <a:latin typeface="Calibri" panose="020F0502020204030204" pitchFamily="34" charset="0"/>
              </a:rPr>
              <a:t>Allah was in no need [of their faith]</a:t>
            </a:r>
          </a:p>
          <a:p>
            <a:pPr>
              <a:lnSpc>
                <a:spcPct val="90000"/>
              </a:lnSpc>
            </a:pPr>
            <a:r>
              <a:rPr lang="en-US" altLang="en-US" sz="3200" dirty="0">
                <a:latin typeface="Calibri" panose="020F0502020204030204" pitchFamily="34" charset="0"/>
              </a:rPr>
              <a:t>and Allah is all-sufficient, all-laudable.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Taghābun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995829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زَعَمَ ٱلَّذِينَ كَفَرُوٓا۟ أَن لَّن يُبْعَثُوا۟ ۚ قُلْ بَلَىٰ وَرَبِّى لَتُبْعَثُنَّ ثُمَّ لَتُنَبَّؤُنَّ بِمَا عَمِلْتُمْ ۚ وَذَٰلِكَ عَلَى ٱللَّـهِ يَسِيرٌ ﴿٧﴾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faithless claim that they will not be </a:t>
            </a:r>
            <a:r>
              <a:rPr lang="en-US" altLang="en-US" sz="3200" dirty="0" smtClean="0">
                <a:latin typeface="Calibri" panose="020F0502020204030204" pitchFamily="34" charset="0"/>
              </a:rPr>
              <a:t>resurrected. Say</a:t>
            </a:r>
            <a:r>
              <a:rPr lang="en-US" altLang="en-US" sz="3200" dirty="0">
                <a:latin typeface="Calibri" panose="020F0502020204030204" pitchFamily="34" charset="0"/>
              </a:rPr>
              <a:t>, ‘Yes, by my </a:t>
            </a:r>
            <a:r>
              <a:rPr lang="en-US" altLang="en-US" sz="3200" dirty="0" smtClean="0">
                <a:latin typeface="Calibri" panose="020F0502020204030204" pitchFamily="34" charset="0"/>
              </a:rPr>
              <a:t>Lord, you </a:t>
            </a:r>
            <a:r>
              <a:rPr lang="en-US" altLang="en-US" sz="3200" dirty="0">
                <a:latin typeface="Calibri" panose="020F0502020204030204" pitchFamily="34" charset="0"/>
              </a:rPr>
              <a:t>will surely be </a:t>
            </a:r>
            <a:r>
              <a:rPr lang="en-US" altLang="en-US" sz="3200" dirty="0" smtClean="0">
                <a:latin typeface="Calibri" panose="020F0502020204030204" pitchFamily="34" charset="0"/>
              </a:rPr>
              <a:t>resurrected; then </a:t>
            </a:r>
            <a:r>
              <a:rPr lang="en-US" altLang="en-US" sz="3200" dirty="0">
                <a:latin typeface="Calibri" panose="020F0502020204030204" pitchFamily="34" charset="0"/>
              </a:rPr>
              <a:t>you will surely be informed of what you </a:t>
            </a:r>
            <a:r>
              <a:rPr lang="en-US" altLang="en-US" sz="3200" dirty="0" smtClean="0">
                <a:latin typeface="Calibri" panose="020F0502020204030204" pitchFamily="34" charset="0"/>
              </a:rPr>
              <a:t>did, and </a:t>
            </a:r>
            <a:r>
              <a:rPr lang="en-US" altLang="en-US" sz="3200" dirty="0">
                <a:latin typeface="Calibri" panose="020F0502020204030204" pitchFamily="34" charset="0"/>
              </a:rPr>
              <a:t>that is easy for Allah.’</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Taghābun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136114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فَـَٔامِنُوا۟ بِٱللَّـهِ وَرَسُولِهِۦ وَٱلنُّورِ ٱلَّذِىٓ أَنزَلْنَا ۚ وَٱللَّـهُ بِمَا تَعْمَلُونَ خَبِيرٌ ﴿٨﴾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have faith in Allah and His </a:t>
            </a:r>
            <a:r>
              <a:rPr lang="en-US" altLang="en-US" sz="3200" dirty="0" smtClean="0">
                <a:latin typeface="Calibri" panose="020F0502020204030204" pitchFamily="34" charset="0"/>
              </a:rPr>
              <a:t>Apostle and </a:t>
            </a:r>
            <a:r>
              <a:rPr lang="en-US" altLang="en-US" sz="3200" dirty="0">
                <a:latin typeface="Calibri" panose="020F0502020204030204" pitchFamily="34" charset="0"/>
              </a:rPr>
              <a:t>the light which We have sent down,</a:t>
            </a:r>
          </a:p>
          <a:p>
            <a:pPr>
              <a:lnSpc>
                <a:spcPct val="90000"/>
              </a:lnSpc>
            </a:pPr>
            <a:r>
              <a:rPr lang="en-US" altLang="en-US" sz="3200" dirty="0">
                <a:latin typeface="Calibri" panose="020F0502020204030204" pitchFamily="34" charset="0"/>
              </a:rPr>
              <a:t>and Allah is well aware of what you do.</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Taghābun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144071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يَوْمَ يَجْمَعُكُمْ لِيَوْمِ ٱلْجَمْعِ ۖ ذَٰلِكَ يَوْمُ ٱلتَّغَابُنِ ۗ وَمَن يُؤْمِنۢ بِٱللَّـهِ وَيَعْمَلْ صَـٰلِحًا يُكَفِّرْ عَنْهُ سَيِّـَٔاتِهِۦ وَيُدْخِلْهُ جَنَّـٰتٍ تَجْرِى مِن تَحْتِهَا ٱلْأَنْهَـٰرُ خَـٰلِدِينَ فِيهَآ أَبَدًا ۚ ذَٰلِكَ ٱلْفَوْزُ ٱلْعَظِيمُ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day when He will gather </a:t>
            </a:r>
            <a:r>
              <a:rPr lang="en-US" altLang="en-US" sz="3200" dirty="0" smtClean="0">
                <a:latin typeface="Calibri" panose="020F0502020204030204" pitchFamily="34" charset="0"/>
              </a:rPr>
              <a:t>you for </a:t>
            </a:r>
            <a:r>
              <a:rPr lang="en-US" altLang="en-US" sz="3200" dirty="0">
                <a:latin typeface="Calibri" panose="020F0502020204030204" pitchFamily="34" charset="0"/>
              </a:rPr>
              <a:t>the Day of </a:t>
            </a:r>
            <a:r>
              <a:rPr lang="en-US" altLang="en-US" sz="3200" dirty="0" smtClean="0">
                <a:latin typeface="Calibri" panose="020F0502020204030204" pitchFamily="34" charset="0"/>
              </a:rPr>
              <a:t>Gathering, that </a:t>
            </a:r>
            <a:r>
              <a:rPr lang="en-US" altLang="en-US" sz="3200" dirty="0">
                <a:latin typeface="Calibri" panose="020F0502020204030204" pitchFamily="34" charset="0"/>
              </a:rPr>
              <a:t>will be a day of </a:t>
            </a:r>
            <a:r>
              <a:rPr lang="en-US" altLang="en-US" sz="3200" smtClean="0">
                <a:latin typeface="Calibri" panose="020F0502020204030204" pitchFamily="34" charset="0"/>
              </a:rPr>
              <a:t>dispossession. </a:t>
            </a:r>
            <a:r>
              <a:rPr lang="en-US" altLang="en-US" sz="3200" dirty="0" smtClean="0">
                <a:latin typeface="Calibri" panose="020F0502020204030204" pitchFamily="34" charset="0"/>
              </a:rPr>
              <a:t>And </a:t>
            </a:r>
            <a:r>
              <a:rPr lang="en-US" altLang="en-US" sz="3200" dirty="0">
                <a:latin typeface="Calibri" panose="020F0502020204030204" pitchFamily="34" charset="0"/>
              </a:rPr>
              <a:t>whoever has faith in Allah and acts </a:t>
            </a:r>
            <a:r>
              <a:rPr lang="en-US" altLang="en-US" sz="3200" dirty="0" smtClean="0">
                <a:latin typeface="Calibri" panose="020F0502020204030204" pitchFamily="34" charset="0"/>
              </a:rPr>
              <a:t>righteously, He </a:t>
            </a:r>
            <a:r>
              <a:rPr lang="en-US" altLang="en-US" sz="3200" dirty="0">
                <a:latin typeface="Calibri" panose="020F0502020204030204" pitchFamily="34" charset="0"/>
              </a:rPr>
              <a:t>shall absolve him of his </a:t>
            </a:r>
            <a:r>
              <a:rPr lang="en-US" altLang="en-US" sz="3200" dirty="0" smtClean="0">
                <a:latin typeface="Calibri" panose="020F0502020204030204" pitchFamily="34" charset="0"/>
              </a:rPr>
              <a:t>misdeeds and </a:t>
            </a:r>
            <a:r>
              <a:rPr lang="en-US" altLang="en-US" sz="3200" dirty="0">
                <a:latin typeface="Calibri" panose="020F0502020204030204" pitchFamily="34" charset="0"/>
              </a:rPr>
              <a:t>admit him into </a:t>
            </a:r>
            <a:r>
              <a:rPr lang="en-US" altLang="en-US" sz="3200" dirty="0" smtClean="0">
                <a:latin typeface="Calibri" panose="020F0502020204030204" pitchFamily="34" charset="0"/>
              </a:rPr>
              <a:t>gardens with </a:t>
            </a:r>
            <a:r>
              <a:rPr lang="en-US" altLang="en-US" sz="3200" dirty="0">
                <a:latin typeface="Calibri" panose="020F0502020204030204" pitchFamily="34" charset="0"/>
              </a:rPr>
              <a:t>streams running in </a:t>
            </a:r>
            <a:r>
              <a:rPr lang="en-US" altLang="en-US" sz="3200" dirty="0" smtClean="0">
                <a:latin typeface="Calibri" panose="020F0502020204030204" pitchFamily="34" charset="0"/>
              </a:rPr>
              <a:t>them, to </a:t>
            </a:r>
            <a:r>
              <a:rPr lang="en-US" altLang="en-US" sz="3200" dirty="0">
                <a:latin typeface="Calibri" panose="020F0502020204030204" pitchFamily="34" charset="0"/>
              </a:rPr>
              <a:t>remain in them </a:t>
            </a:r>
            <a:r>
              <a:rPr lang="en-US" altLang="en-US" sz="3200" dirty="0" smtClean="0">
                <a:latin typeface="Calibri" panose="020F0502020204030204" pitchFamily="34" charset="0"/>
              </a:rPr>
              <a:t>forever. That </a:t>
            </a:r>
            <a:r>
              <a:rPr lang="en-US" altLang="en-US" sz="3200" dirty="0">
                <a:latin typeface="Calibri" panose="020F0502020204030204" pitchFamily="34" charset="0"/>
              </a:rPr>
              <a:t>is the great success.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Taghābun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493435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وَٱلَّذِينَ كَفَرُوا۟ وَكَذَّبُوا۟ بِـَٔايَـٰتِنَآ أُو۟لَـٰٓئِكَ أَصْحَـٰبُ ٱلنَّارِ خَـٰلِدِينَ فِيهَا ۖ وَبِئْسَ ٱلْمَصِيرُ ﴿١٠﴾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as for those who are faithless and deny Our signs,</a:t>
            </a:r>
          </a:p>
          <a:p>
            <a:pPr>
              <a:lnSpc>
                <a:spcPct val="90000"/>
              </a:lnSpc>
            </a:pPr>
            <a:r>
              <a:rPr lang="en-US" altLang="en-US" sz="3200" dirty="0">
                <a:latin typeface="Calibri" panose="020F0502020204030204" pitchFamily="34" charset="0"/>
              </a:rPr>
              <a:t>—they shall be the inmates of the Fire,</a:t>
            </a:r>
          </a:p>
          <a:p>
            <a:pPr>
              <a:lnSpc>
                <a:spcPct val="90000"/>
              </a:lnSpc>
            </a:pPr>
            <a:r>
              <a:rPr lang="en-US" altLang="en-US" sz="3200" dirty="0">
                <a:latin typeface="Calibri" panose="020F0502020204030204" pitchFamily="34" charset="0"/>
              </a:rPr>
              <a:t>to remain in it [forever</a:t>
            </a:r>
            <a:r>
              <a:rPr lang="en-US" altLang="en-US" sz="3200" dirty="0" smtClean="0">
                <a:latin typeface="Calibri" panose="020F0502020204030204" pitchFamily="34" charset="0"/>
              </a:rPr>
              <a:t>], and </a:t>
            </a:r>
            <a:r>
              <a:rPr lang="en-US" altLang="en-US" sz="3200" dirty="0">
                <a:latin typeface="Calibri" panose="020F0502020204030204" pitchFamily="34" charset="0"/>
              </a:rPr>
              <a:t>it is an evil destination.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Taghābun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621217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مَآ أَصَابَ مِن مُّصِيبَةٍ إِلَّا بِإِذْنِ ٱللَّـهِ ۗ وَمَن يُؤْمِنۢ بِٱللَّـهِ يَهْدِ قَلْبَهُۥ ۚ وَٱللَّـهُ بِكُلِّ شَىْءٍ عَلِيمٌ ﴿١١﴾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No affliction visits [anyone] except by Allah’s leave.</a:t>
            </a:r>
          </a:p>
          <a:p>
            <a:pPr>
              <a:lnSpc>
                <a:spcPct val="90000"/>
              </a:lnSpc>
            </a:pPr>
            <a:r>
              <a:rPr lang="en-US" altLang="en-US" sz="3200" dirty="0">
                <a:latin typeface="Calibri" panose="020F0502020204030204" pitchFamily="34" charset="0"/>
              </a:rPr>
              <a:t>Whoever has faith in </a:t>
            </a:r>
            <a:r>
              <a:rPr lang="en-US" altLang="en-US" sz="3200" dirty="0" smtClean="0">
                <a:latin typeface="Calibri" panose="020F0502020204030204" pitchFamily="34" charset="0"/>
              </a:rPr>
              <a:t>Allah, He </a:t>
            </a:r>
            <a:r>
              <a:rPr lang="en-US" altLang="en-US" sz="3200" dirty="0">
                <a:latin typeface="Calibri" panose="020F0502020204030204" pitchFamily="34" charset="0"/>
              </a:rPr>
              <a:t>guides his heart,</a:t>
            </a:r>
          </a:p>
          <a:p>
            <a:pPr>
              <a:lnSpc>
                <a:spcPct val="90000"/>
              </a:lnSpc>
            </a:pPr>
            <a:r>
              <a:rPr lang="en-US" altLang="en-US" sz="3200" dirty="0">
                <a:latin typeface="Calibri" panose="020F0502020204030204" pitchFamily="34" charset="0"/>
              </a:rPr>
              <a:t>and Allah has knowledge of all things.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Taghābun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18739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وَأَطِيعُوا۟ ٱللَّـهَ وَأَطِيعُوا۟ ٱلرَّسُولَ ۚ فَإِن تَوَلَّيْتُمْ فَإِنَّمَا عَلَىٰ رَسُولِنَا ٱلْبَلَـٰغُ ٱلْمُبِينُ ﴿١٢﴾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Obey Allah and obey the </a:t>
            </a:r>
            <a:r>
              <a:rPr lang="en-US" altLang="en-US" sz="3200" dirty="0" smtClean="0">
                <a:latin typeface="Calibri" panose="020F0502020204030204" pitchFamily="34" charset="0"/>
              </a:rPr>
              <a:t>Apostle; but </a:t>
            </a:r>
            <a:r>
              <a:rPr lang="en-US" altLang="en-US" sz="3200" dirty="0">
                <a:latin typeface="Calibri" panose="020F0502020204030204" pitchFamily="34" charset="0"/>
              </a:rPr>
              <a:t>if you turn away,</a:t>
            </a:r>
          </a:p>
          <a:p>
            <a:pPr>
              <a:lnSpc>
                <a:spcPct val="90000"/>
              </a:lnSpc>
            </a:pPr>
            <a:r>
              <a:rPr lang="en-US" altLang="en-US" sz="3200" dirty="0">
                <a:latin typeface="Calibri" panose="020F0502020204030204" pitchFamily="34" charset="0"/>
              </a:rPr>
              <a:t>then Our Apostle’s duty is </a:t>
            </a:r>
            <a:r>
              <a:rPr lang="en-US" altLang="en-US" sz="3200" dirty="0" smtClean="0">
                <a:latin typeface="Calibri" panose="020F0502020204030204" pitchFamily="34" charset="0"/>
              </a:rPr>
              <a:t>only to </a:t>
            </a:r>
            <a:r>
              <a:rPr lang="en-US" altLang="en-US" sz="3200" dirty="0">
                <a:latin typeface="Calibri" panose="020F0502020204030204" pitchFamily="34" charset="0"/>
              </a:rPr>
              <a:t>communicate in clear terms.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Taghābun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508481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ٱللَّـهُ لَآ إِلَـٰهَ إِلَّا هُوَ ۚ وَعَلَى ٱللَّـهِ فَلْيَتَوَكَّلِ ٱلْمُؤْمِنُونَ ﴿١٣﴾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Allah—there is no god except Him—</a:t>
            </a:r>
          </a:p>
          <a:p>
            <a:pPr>
              <a:lnSpc>
                <a:spcPct val="90000"/>
              </a:lnSpc>
            </a:pPr>
            <a:r>
              <a:rPr lang="en-US" altLang="en-US" sz="3200" dirty="0">
                <a:latin typeface="Calibri" panose="020F0502020204030204" pitchFamily="34" charset="0"/>
              </a:rPr>
              <a:t>in Allah let all the faithful put their trust.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Taghābun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546102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يَـٰٓأَيُّهَا ٱلَّذِينَ ءَامَنُوٓا۟ إِنَّ مِنْ أَزْوَٰجِكُمْ وَأَوْلَـٰدِكُمْ عَدُوًّا لَّكُمْ فَٱحْذَرُوهُمْ ۚ وَإِن تَعْفُوا۟ وَتَصْفَحُوا۟ وَتَغْفِرُوا۟ فَإِنَّ ٱللَّـهَ غَفُورٌ رَّحِيمٌ ﴿١٤﴾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you who have </a:t>
            </a:r>
            <a:r>
              <a:rPr lang="en-US" altLang="en-US" sz="3200" dirty="0" smtClean="0">
                <a:latin typeface="Calibri" panose="020F0502020204030204" pitchFamily="34" charset="0"/>
              </a:rPr>
              <a:t>faith! Indeed </a:t>
            </a:r>
            <a:r>
              <a:rPr lang="en-US" altLang="en-US" sz="3200" dirty="0">
                <a:latin typeface="Calibri" panose="020F0502020204030204" pitchFamily="34" charset="0"/>
              </a:rPr>
              <a:t>among your spouses and children</a:t>
            </a:r>
          </a:p>
          <a:p>
            <a:pPr>
              <a:lnSpc>
                <a:spcPct val="90000"/>
              </a:lnSpc>
            </a:pPr>
            <a:r>
              <a:rPr lang="en-US" altLang="en-US" sz="3200" dirty="0">
                <a:latin typeface="Calibri" panose="020F0502020204030204" pitchFamily="34" charset="0"/>
              </a:rPr>
              <a:t>you have </a:t>
            </a:r>
            <a:r>
              <a:rPr lang="en-US" altLang="en-US" sz="3200" dirty="0" smtClean="0">
                <a:latin typeface="Calibri" panose="020F0502020204030204" pitchFamily="34" charset="0"/>
              </a:rPr>
              <a:t>enemies; so </a:t>
            </a:r>
            <a:r>
              <a:rPr lang="en-US" altLang="en-US" sz="3200" dirty="0">
                <a:latin typeface="Calibri" panose="020F0502020204030204" pitchFamily="34" charset="0"/>
              </a:rPr>
              <a:t>beware of them.</a:t>
            </a:r>
          </a:p>
          <a:p>
            <a:pPr>
              <a:lnSpc>
                <a:spcPct val="90000"/>
              </a:lnSpc>
            </a:pPr>
            <a:r>
              <a:rPr lang="en-US" altLang="en-US" sz="3200" dirty="0">
                <a:latin typeface="Calibri" panose="020F0502020204030204" pitchFamily="34" charset="0"/>
              </a:rPr>
              <a:t>And if you excuse, forbear and forgive,</a:t>
            </a:r>
          </a:p>
          <a:p>
            <a:pPr>
              <a:lnSpc>
                <a:spcPct val="90000"/>
              </a:lnSpc>
            </a:pPr>
            <a:r>
              <a:rPr lang="en-US" altLang="en-US" sz="3200" dirty="0">
                <a:latin typeface="Calibri" panose="020F0502020204030204" pitchFamily="34" charset="0"/>
              </a:rPr>
              <a:t>then Allah is indeed all-forgiving, all-merciful.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Taghābun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085074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إِنَّمَآ أَمْوَٰلُكُمْ وَأَوْلَـٰدُكُمْ فِتْنَةٌ ۚ وَٱللَّـهُ عِندَهُۥٓ أَجْرٌ عَظِيمٌ ﴿١٥﴾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Rather your possessions and children are a trial,</a:t>
            </a:r>
          </a:p>
          <a:p>
            <a:pPr>
              <a:lnSpc>
                <a:spcPct val="90000"/>
              </a:lnSpc>
            </a:pPr>
            <a:r>
              <a:rPr lang="en-US" altLang="en-US" sz="3200" dirty="0">
                <a:latin typeface="Calibri" panose="020F0502020204030204" pitchFamily="34" charset="0"/>
              </a:rPr>
              <a:t>and Allah—with Him is a great reward!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Taghābun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37529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468243"/>
            <a:ext cx="12192000" cy="6417141"/>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64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Taghābun</a:t>
            </a:r>
            <a:endParaRPr lang="en-US" altLang="en-US" sz="2800" dirty="0" smtClean="0">
              <a:solidFill>
                <a:srgbClr val="FFFF00"/>
              </a:solidFill>
            </a:endParaRPr>
          </a:p>
          <a:p>
            <a:pPr algn="ctr">
              <a:spcBef>
                <a:spcPct val="0"/>
              </a:spcBef>
              <a:buFontTx/>
              <a:buNone/>
            </a:pPr>
            <a:endParaRPr lang="en-US" altLang="en-US" sz="500" dirty="0" smtClean="0">
              <a:solidFill>
                <a:srgbClr val="FFFF00"/>
              </a:solidFill>
            </a:endParaRPr>
          </a:p>
          <a:p>
            <a:pPr algn="ctr">
              <a:spcBef>
                <a:spcPct val="0"/>
              </a:spcBef>
              <a:buFontTx/>
              <a:buNone/>
            </a:pPr>
            <a:r>
              <a:rPr lang="en-US" altLang="en-US" sz="2100" dirty="0" smtClean="0">
                <a:solidFill>
                  <a:srgbClr val="FFFF00"/>
                </a:solidFill>
              </a:rPr>
              <a:t>The </a:t>
            </a:r>
            <a:r>
              <a:rPr lang="en-US" altLang="en-US" sz="2100" dirty="0">
                <a:solidFill>
                  <a:srgbClr val="FFFF00"/>
                </a:solidFill>
              </a:rPr>
              <a:t>surah that calls the Day of Judgement the day of Dispossession. For those who abandon faith and choose to disbelieve shall lose Paradise and be thrown into Hellfire, cheated forever from felicity by their own souls and their leaders. Those who believe, however, shall gain Paradise against all the attempts of the unbelievers to distract them in the world from faith and goodness, guided away from Hellfire by God and His messengers. It takes its name from “they day of dispossession” (</a:t>
            </a:r>
            <a:r>
              <a:rPr lang="en-US" altLang="en-US" sz="2100" dirty="0" err="1">
                <a:solidFill>
                  <a:srgbClr val="FFFF00"/>
                </a:solidFill>
              </a:rPr>
              <a:t>yawm</a:t>
            </a:r>
            <a:r>
              <a:rPr lang="en-US" altLang="en-US" sz="2100" dirty="0">
                <a:solidFill>
                  <a:srgbClr val="FFFF00"/>
                </a:solidFill>
              </a:rPr>
              <a:t> al-</a:t>
            </a:r>
            <a:r>
              <a:rPr lang="en-US" altLang="en-US" sz="2100" dirty="0" err="1">
                <a:solidFill>
                  <a:srgbClr val="FFFF00"/>
                </a:solidFill>
              </a:rPr>
              <a:t>taghābun</a:t>
            </a:r>
            <a:r>
              <a:rPr lang="en-US" altLang="en-US" sz="2100" dirty="0">
                <a:solidFill>
                  <a:srgbClr val="FFFF00"/>
                </a:solidFill>
              </a:rPr>
              <a:t>) mentioned in . The surah opens with a description of God’s power, wisdom, and </a:t>
            </a:r>
            <a:r>
              <a:rPr lang="en-US" altLang="en-US" sz="2100" dirty="0" smtClean="0">
                <a:solidFill>
                  <a:srgbClr val="FFFF00"/>
                </a:solidFill>
              </a:rPr>
              <a:t>knowledge. </a:t>
            </a:r>
            <a:r>
              <a:rPr lang="en-US" altLang="en-US" sz="2100" dirty="0">
                <a:solidFill>
                  <a:srgbClr val="FFFF00"/>
                </a:solidFill>
              </a:rPr>
              <a:t>The disbelievers are reminded of the end of those who disbelieved before </a:t>
            </a:r>
            <a:r>
              <a:rPr lang="en-US" altLang="en-US" sz="2100" dirty="0" smtClean="0">
                <a:solidFill>
                  <a:srgbClr val="FFFF00"/>
                </a:solidFill>
              </a:rPr>
              <a:t>them, </a:t>
            </a:r>
            <a:r>
              <a:rPr lang="en-US" altLang="en-US" sz="2100" dirty="0">
                <a:solidFill>
                  <a:srgbClr val="FFFF00"/>
                </a:solidFill>
              </a:rPr>
              <a:t>and their denial of the Resurrection is strongly </a:t>
            </a:r>
            <a:r>
              <a:rPr lang="en-US" altLang="en-US" sz="2100" dirty="0" smtClean="0">
                <a:solidFill>
                  <a:srgbClr val="FFFF00"/>
                </a:solidFill>
              </a:rPr>
              <a:t>refuted. </a:t>
            </a:r>
            <a:r>
              <a:rPr lang="en-US" altLang="en-US" sz="2100" dirty="0">
                <a:solidFill>
                  <a:srgbClr val="FFFF00"/>
                </a:solidFill>
              </a:rPr>
              <a:t>The believers are urged to be wary but forgiving of the enemies they may have within their own families </a:t>
            </a:r>
            <a:r>
              <a:rPr lang="en-US" altLang="en-US" sz="2100" dirty="0" smtClean="0">
                <a:solidFill>
                  <a:srgbClr val="FFFF00"/>
                </a:solidFill>
              </a:rPr>
              <a:t>and </a:t>
            </a:r>
            <a:r>
              <a:rPr lang="en-US" altLang="en-US" sz="2100" dirty="0">
                <a:solidFill>
                  <a:srgbClr val="FFFF00"/>
                </a:solidFill>
              </a:rPr>
              <a:t>warned to remain steadfast and to spend in God’s </a:t>
            </a:r>
            <a:r>
              <a:rPr lang="en-US" altLang="en-US" sz="2100" dirty="0" smtClean="0">
                <a:solidFill>
                  <a:srgbClr val="FFFF00"/>
                </a:solidFill>
              </a:rPr>
              <a:t>cause.</a:t>
            </a:r>
          </a:p>
          <a:p>
            <a:pPr algn="ctr">
              <a:spcBef>
                <a:spcPct val="0"/>
              </a:spcBef>
              <a:buFontTx/>
              <a:buNone/>
            </a:pPr>
            <a:r>
              <a:rPr lang="en-US" altLang="en-US" sz="2100" dirty="0">
                <a:solidFill>
                  <a:srgbClr val="FFFF00"/>
                </a:solidFill>
              </a:rPr>
              <a:t>The surah is also known as: Cheating, Common Loss and Gain, Exposition, Haggling, Mutual Fraud, Mutual Neglect, Profit and Loss, The Day of Mutual Loss and Gain, The Mutual Loss and Gain</a:t>
            </a:r>
            <a:r>
              <a:rPr lang="en-US" altLang="en-US" sz="2100" dirty="0" smtClean="0">
                <a:solidFill>
                  <a:srgbClr val="FFFF00"/>
                </a:solidFill>
              </a:rPr>
              <a:t>.</a:t>
            </a:r>
            <a:endParaRPr lang="en-US" altLang="en-US" sz="2100" dirty="0">
              <a:solidFill>
                <a:srgbClr val="FFFF00"/>
              </a:solidFill>
            </a:endParaRPr>
          </a:p>
          <a:p>
            <a:pPr algn="ctr">
              <a:spcBef>
                <a:spcPct val="0"/>
              </a:spcBef>
              <a:buFontTx/>
              <a:buNone/>
            </a:pPr>
            <a:r>
              <a:rPr lang="en-US" altLang="en-US" sz="2100" dirty="0">
                <a:solidFill>
                  <a:srgbClr val="FFFF00"/>
                </a:solidFill>
              </a:rPr>
              <a:t>This surah </a:t>
            </a:r>
            <a:r>
              <a:rPr lang="en-US" altLang="en-US" sz="2100" dirty="0" smtClean="0">
                <a:solidFill>
                  <a:srgbClr val="FFFF00"/>
                </a:solidFill>
              </a:rPr>
              <a:t>was revealed </a:t>
            </a:r>
            <a:r>
              <a:rPr lang="en-US" altLang="en-US" sz="2100" dirty="0">
                <a:solidFill>
                  <a:srgbClr val="FFFF00"/>
                </a:solidFill>
              </a:rPr>
              <a:t>in Madinah. It is narrated from the Holy Prophet </a:t>
            </a:r>
            <a:r>
              <a:rPr lang="en-US" altLang="en-US" sz="2100" dirty="0" smtClean="0">
                <a:solidFill>
                  <a:srgbClr val="FFFF00"/>
                </a:solidFill>
              </a:rPr>
              <a:t>(S) </a:t>
            </a:r>
            <a:r>
              <a:rPr lang="en-US" altLang="en-US" sz="2100" dirty="0">
                <a:solidFill>
                  <a:srgbClr val="FFFF00"/>
                </a:solidFill>
              </a:rPr>
              <a:t>that the person who recites this surah will be safe at the time of his </a:t>
            </a:r>
            <a:r>
              <a:rPr lang="en-US" altLang="en-US" sz="2100" dirty="0" smtClean="0">
                <a:solidFill>
                  <a:srgbClr val="FFFF00"/>
                </a:solidFill>
              </a:rPr>
              <a:t>death. Imam </a:t>
            </a:r>
            <a:r>
              <a:rPr lang="en-US" altLang="en-US" sz="2100" dirty="0" err="1">
                <a:solidFill>
                  <a:srgbClr val="FFFF00"/>
                </a:solidFill>
              </a:rPr>
              <a:t>Ja’far</a:t>
            </a:r>
            <a:r>
              <a:rPr lang="en-US" altLang="en-US" sz="2100" dirty="0">
                <a:solidFill>
                  <a:srgbClr val="FFFF00"/>
                </a:solidFill>
              </a:rPr>
              <a:t> as-</a:t>
            </a:r>
            <a:r>
              <a:rPr lang="en-US" altLang="en-US" sz="2100" dirty="0" err="1">
                <a:solidFill>
                  <a:srgbClr val="FFFF00"/>
                </a:solidFill>
              </a:rPr>
              <a:t>Sadiq</a:t>
            </a:r>
            <a:r>
              <a:rPr lang="en-US" altLang="en-US" sz="2100" dirty="0">
                <a:solidFill>
                  <a:srgbClr val="FFFF00"/>
                </a:solidFill>
              </a:rPr>
              <a:t> </a:t>
            </a:r>
            <a:r>
              <a:rPr lang="en-US" altLang="en-US" sz="2100" dirty="0" smtClean="0">
                <a:solidFill>
                  <a:srgbClr val="FFFF00"/>
                </a:solidFill>
              </a:rPr>
              <a:t>(A) </a:t>
            </a:r>
            <a:r>
              <a:rPr lang="en-US" altLang="en-US" sz="2100" dirty="0">
                <a:solidFill>
                  <a:srgbClr val="FFFF00"/>
                </a:solidFill>
              </a:rPr>
              <a:t>has said that if a person recites this surah in the </a:t>
            </a:r>
            <a:r>
              <a:rPr lang="en-US" altLang="en-US" sz="2100" dirty="0" err="1">
                <a:solidFill>
                  <a:srgbClr val="FFFF00"/>
                </a:solidFill>
              </a:rPr>
              <a:t>faraa’idh</a:t>
            </a:r>
            <a:r>
              <a:rPr lang="en-US" altLang="en-US" sz="2100" dirty="0">
                <a:solidFill>
                  <a:srgbClr val="FFFF00"/>
                </a:solidFill>
              </a:rPr>
              <a:t> (compulsory prayers) then on the Day of Judgement this surah itself will intercede on his behalf until he is allowed to enter Jannah. It is also narrated that one who recites this surah will  be protected from the tyranny of the rulers</a:t>
            </a:r>
            <a:r>
              <a:rPr lang="en-US" altLang="en-US" sz="2100" dirty="0" smtClean="0">
                <a:solidFill>
                  <a:srgbClr val="FFFF00"/>
                </a:solidFill>
              </a:rPr>
              <a:t>.</a:t>
            </a: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Taghābun</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فَٱتَّقُوا۟ ٱللَّـهَ مَا ٱسْتَطَعْتُمْ وَٱسْمَعُوا۟ وَأَطِيعُوا۟ وَأَنفِقُوا۟ خَيْرًا لِّأَنفُسِكُمْ ۗ وَمَن يُوقَ شُحَّ نَفْسِهِۦ فَأُو۟لَـٰٓئِكَ هُمُ ٱلْمُفْلِحُونَ ﴿١٦﴾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be wary of Allah, as far as you </a:t>
            </a:r>
            <a:r>
              <a:rPr lang="en-US" altLang="en-US" sz="3200" dirty="0" smtClean="0">
                <a:latin typeface="Calibri" panose="020F0502020204030204" pitchFamily="34" charset="0"/>
              </a:rPr>
              <a:t>can, and </a:t>
            </a:r>
            <a:r>
              <a:rPr lang="en-US" altLang="en-US" sz="3200" dirty="0">
                <a:latin typeface="Calibri" panose="020F0502020204030204" pitchFamily="34" charset="0"/>
              </a:rPr>
              <a:t>listen and obey,</a:t>
            </a:r>
          </a:p>
          <a:p>
            <a:pPr>
              <a:lnSpc>
                <a:spcPct val="90000"/>
              </a:lnSpc>
            </a:pPr>
            <a:r>
              <a:rPr lang="en-US" altLang="en-US" sz="3200" dirty="0">
                <a:latin typeface="Calibri" panose="020F0502020204030204" pitchFamily="34" charset="0"/>
              </a:rPr>
              <a:t>and spend [in the way of Allah</a:t>
            </a:r>
            <a:r>
              <a:rPr lang="en-US" altLang="en-US" sz="3200" dirty="0" smtClean="0">
                <a:latin typeface="Calibri" panose="020F0502020204030204" pitchFamily="34" charset="0"/>
              </a:rPr>
              <a:t>]; that </a:t>
            </a:r>
            <a:r>
              <a:rPr lang="en-US" altLang="en-US" sz="3200" dirty="0">
                <a:latin typeface="Calibri" panose="020F0502020204030204" pitchFamily="34" charset="0"/>
              </a:rPr>
              <a:t>is better for yourselves.</a:t>
            </a:r>
          </a:p>
          <a:p>
            <a:pPr>
              <a:lnSpc>
                <a:spcPct val="90000"/>
              </a:lnSpc>
            </a:pPr>
            <a:r>
              <a:rPr lang="en-US" altLang="en-US" sz="3200" dirty="0">
                <a:latin typeface="Calibri" panose="020F0502020204030204" pitchFamily="34" charset="0"/>
              </a:rPr>
              <a:t>Those who are saved from their own greed</a:t>
            </a:r>
          </a:p>
          <a:p>
            <a:pPr>
              <a:lnSpc>
                <a:spcPct val="90000"/>
              </a:lnSpc>
            </a:pPr>
            <a:r>
              <a:rPr lang="en-US" altLang="en-US" sz="3200" dirty="0">
                <a:latin typeface="Calibri" panose="020F0502020204030204" pitchFamily="34" charset="0"/>
              </a:rPr>
              <a:t>—it is they who are the felicitous.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Taghābun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358078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تُقْرِضُوا۟ ٱللَّـهَ قَرْضًا حَسَنًا يُضَـٰعِفْهُ لَكُمْ وَيَغْفِرْ لَكُمْ ۚ وَٱللَّـهُ شَكُورٌ حَلِيمٌ ﴿١٧﴾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If you lend Allah a good loan,</a:t>
            </a:r>
          </a:p>
          <a:p>
            <a:pPr>
              <a:lnSpc>
                <a:spcPct val="90000"/>
              </a:lnSpc>
            </a:pPr>
            <a:r>
              <a:rPr lang="en-US" altLang="en-US" sz="3200" dirty="0">
                <a:latin typeface="Calibri" panose="020F0502020204030204" pitchFamily="34" charset="0"/>
              </a:rPr>
              <a:t>He shall multiply it for you and forgive you,</a:t>
            </a:r>
          </a:p>
          <a:p>
            <a:pPr>
              <a:lnSpc>
                <a:spcPct val="90000"/>
              </a:lnSpc>
            </a:pPr>
            <a:r>
              <a:rPr lang="en-US" altLang="en-US" sz="3200" dirty="0">
                <a:latin typeface="Calibri" panose="020F0502020204030204" pitchFamily="34" charset="0"/>
              </a:rPr>
              <a:t>and Allah is all-appreciative, all-forbearing,</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Taghābun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439386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عَـٰلِمُ ٱلْغَيْبِ وَٱلشَّهَـٰدَةِ ٱلْعَزِيزُ ٱلْحَكِيمُ ﴿١٨﴾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Knower of the sensible and the Unseen,</a:t>
            </a:r>
          </a:p>
          <a:p>
            <a:pPr>
              <a:lnSpc>
                <a:spcPct val="90000"/>
              </a:lnSpc>
            </a:pPr>
            <a:r>
              <a:rPr lang="en-US" altLang="en-US" sz="3200" dirty="0">
                <a:latin typeface="Calibri" panose="020F0502020204030204" pitchFamily="34" charset="0"/>
              </a:rPr>
              <a:t>the All-mighty, the All-wise.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Taghābun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33323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Taghābun</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Taghābun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3759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Taghābun</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259577" y="3886200"/>
            <a:ext cx="9732967"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يُسَبِّحُ لِلَّـهِ مَا فِى ٱلسَّمَـٰوَٰتِ وَمَا فِى ٱلْأَرْضِ ۖ لَهُ ٱلْمُلْكُ وَلَهُ ٱلْحَمْدُ ۖ وَهُوَ عَلَىٰ كُلِّ شَىْءٍ قَدِيرٌ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Whatever there is in the heavens glorifies </a:t>
            </a:r>
            <a:r>
              <a:rPr lang="en-US" altLang="en-US" sz="3200" dirty="0" smtClean="0">
                <a:latin typeface="Calibri" panose="020F0502020204030204" pitchFamily="34" charset="0"/>
              </a:rPr>
              <a:t>Allah and </a:t>
            </a:r>
            <a:r>
              <a:rPr lang="en-US" altLang="en-US" sz="3200" dirty="0">
                <a:latin typeface="Calibri" panose="020F0502020204030204" pitchFamily="34" charset="0"/>
              </a:rPr>
              <a:t>whatever there is in the </a:t>
            </a:r>
            <a:r>
              <a:rPr lang="en-US" altLang="en-US" sz="3200" dirty="0" smtClean="0">
                <a:latin typeface="Calibri" panose="020F0502020204030204" pitchFamily="34" charset="0"/>
              </a:rPr>
              <a:t>earth. To </a:t>
            </a:r>
            <a:r>
              <a:rPr lang="en-US" altLang="en-US" sz="3200" dirty="0">
                <a:latin typeface="Calibri" panose="020F0502020204030204" pitchFamily="34" charset="0"/>
              </a:rPr>
              <a:t>Him belongs all </a:t>
            </a:r>
            <a:r>
              <a:rPr lang="en-US" altLang="en-US" sz="3200" dirty="0" smtClean="0">
                <a:latin typeface="Calibri" panose="020F0502020204030204" pitchFamily="34" charset="0"/>
              </a:rPr>
              <a:t>sovereignty and </a:t>
            </a:r>
            <a:r>
              <a:rPr lang="en-US" altLang="en-US" sz="3200" dirty="0">
                <a:latin typeface="Calibri" panose="020F0502020204030204" pitchFamily="34" charset="0"/>
              </a:rPr>
              <a:t>to Him belongs all </a:t>
            </a:r>
            <a:r>
              <a:rPr lang="en-US" altLang="en-US" sz="3200" dirty="0" smtClean="0">
                <a:latin typeface="Calibri" panose="020F0502020204030204" pitchFamily="34" charset="0"/>
              </a:rPr>
              <a:t>praise, and </a:t>
            </a:r>
            <a:r>
              <a:rPr lang="en-US" altLang="en-US" sz="3200" dirty="0">
                <a:latin typeface="Calibri" panose="020F0502020204030204" pitchFamily="34" charset="0"/>
              </a:rPr>
              <a:t>He has power over all things.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Taghābun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90977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هُوَ ٱلَّذِى خَلَقَكُمْ فَمِنكُمْ كَافِرٌ وَمِنكُم مُّؤْمِنٌ ۚ وَٱللَّـهُ بِمَا تَعْمَلُونَ بَصِيرٌ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He who created </a:t>
            </a:r>
            <a:r>
              <a:rPr lang="en-US" altLang="en-US" sz="3200" dirty="0" smtClean="0">
                <a:latin typeface="Calibri" panose="020F0502020204030204" pitchFamily="34" charset="0"/>
              </a:rPr>
              <a:t>you. Then </a:t>
            </a:r>
            <a:r>
              <a:rPr lang="en-US" altLang="en-US" sz="3200" dirty="0">
                <a:latin typeface="Calibri" panose="020F0502020204030204" pitchFamily="34" charset="0"/>
              </a:rPr>
              <a:t>some of you are </a:t>
            </a:r>
            <a:r>
              <a:rPr lang="en-US" altLang="en-US" sz="3200" dirty="0" smtClean="0">
                <a:latin typeface="Calibri" panose="020F0502020204030204" pitchFamily="34" charset="0"/>
              </a:rPr>
              <a:t>faithless and </a:t>
            </a:r>
            <a:r>
              <a:rPr lang="en-US" altLang="en-US" sz="3200" dirty="0">
                <a:latin typeface="Calibri" panose="020F0502020204030204" pitchFamily="34" charset="0"/>
              </a:rPr>
              <a:t>some of you are </a:t>
            </a:r>
            <a:r>
              <a:rPr lang="en-US" altLang="en-US" sz="3200" dirty="0" smtClean="0">
                <a:latin typeface="Calibri" panose="020F0502020204030204" pitchFamily="34" charset="0"/>
              </a:rPr>
              <a:t>faithful, and </a:t>
            </a:r>
            <a:r>
              <a:rPr lang="en-US" altLang="en-US" sz="3200" dirty="0">
                <a:latin typeface="Calibri" panose="020F0502020204030204" pitchFamily="34" charset="0"/>
              </a:rPr>
              <a:t>Allah sees best what you do.</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Taghābun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88265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خَلَقَ ٱلسَّمَـٰوَٰتِ وَٱلْأَرْضَ بِٱلْحَقِّ وَصَوَّرَكُمْ فَأَحْسَنَ صُوَرَكُمْ ۖ وَإِلَيْهِ ٱلْمَصِيرُ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created the heavens and the </a:t>
            </a:r>
            <a:r>
              <a:rPr lang="en-US" altLang="en-US" sz="3200" dirty="0" smtClean="0">
                <a:latin typeface="Calibri" panose="020F0502020204030204" pitchFamily="34" charset="0"/>
              </a:rPr>
              <a:t>earth with reason, and </a:t>
            </a:r>
            <a:r>
              <a:rPr lang="en-US" altLang="en-US" sz="3200" dirty="0">
                <a:latin typeface="Calibri" panose="020F0502020204030204" pitchFamily="34" charset="0"/>
              </a:rPr>
              <a:t>He formed you and perfected your </a:t>
            </a:r>
            <a:r>
              <a:rPr lang="en-US" altLang="en-US" sz="3200" dirty="0" smtClean="0">
                <a:latin typeface="Calibri" panose="020F0502020204030204" pitchFamily="34" charset="0"/>
              </a:rPr>
              <a:t>forms, and </a:t>
            </a:r>
            <a:r>
              <a:rPr lang="en-US" altLang="en-US" sz="3200" dirty="0">
                <a:latin typeface="Calibri" panose="020F0502020204030204" pitchFamily="34" charset="0"/>
              </a:rPr>
              <a:t>toward Him is the destination.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Taghābun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60377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يَعْلَمُ مَا فِى ٱلسَّمَـٰوَٰتِ وَٱلْأَرْضِ وَيَعْلَمُ مَا تُسِرُّونَ وَمَا تُعْلِنُونَ ۚ وَٱللَّـهُ عَلِيمٌۢ بِذَاتِ ٱلصُّدُورِ ﴿٤﴾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knows whatever there is in the heavens and the </a:t>
            </a:r>
            <a:r>
              <a:rPr lang="en-US" altLang="en-US" sz="3200" dirty="0" smtClean="0">
                <a:latin typeface="Calibri" panose="020F0502020204030204" pitchFamily="34" charset="0"/>
              </a:rPr>
              <a:t>earth, and </a:t>
            </a:r>
            <a:r>
              <a:rPr lang="en-US" altLang="en-US" sz="3200" dirty="0">
                <a:latin typeface="Calibri" panose="020F0502020204030204" pitchFamily="34" charset="0"/>
              </a:rPr>
              <a:t>He knows whatever you </a:t>
            </a:r>
            <a:r>
              <a:rPr lang="en-US" altLang="en-US" sz="3200" dirty="0" smtClean="0">
                <a:latin typeface="Calibri" panose="020F0502020204030204" pitchFamily="34" charset="0"/>
              </a:rPr>
              <a:t>hide and </a:t>
            </a:r>
            <a:r>
              <a:rPr lang="en-US" altLang="en-US" sz="3200" dirty="0">
                <a:latin typeface="Calibri" panose="020F0502020204030204" pitchFamily="34" charset="0"/>
              </a:rPr>
              <a:t>whatever you </a:t>
            </a:r>
            <a:r>
              <a:rPr lang="en-US" altLang="en-US" sz="3200" dirty="0" smtClean="0">
                <a:latin typeface="Calibri" panose="020F0502020204030204" pitchFamily="34" charset="0"/>
              </a:rPr>
              <a:t>disclose,                         and </a:t>
            </a:r>
            <a:r>
              <a:rPr lang="en-US" altLang="en-US" sz="3200" dirty="0">
                <a:latin typeface="Calibri" panose="020F0502020204030204" pitchFamily="34" charset="0"/>
              </a:rPr>
              <a:t>Allah knows best what is in the breasts.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Taghābun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28891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أَلَمْ يَأْتِكُمْ نَبَؤُا۟ ٱلَّذِينَ كَفَرُوا۟ مِن قَبْلُ فَذَاقُوا۟ وَبَالَ أَمْرِهِمْ وَلَهُمْ عَذَابٌ أَلِيمٌ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Has there not come to you the </a:t>
            </a:r>
            <a:r>
              <a:rPr lang="en-US" altLang="en-US" sz="3200" dirty="0" smtClean="0">
                <a:latin typeface="Calibri" panose="020F0502020204030204" pitchFamily="34" charset="0"/>
              </a:rPr>
              <a:t>account of </a:t>
            </a:r>
            <a:r>
              <a:rPr lang="en-US" altLang="en-US" sz="3200" dirty="0">
                <a:latin typeface="Calibri" panose="020F0502020204030204" pitchFamily="34" charset="0"/>
              </a:rPr>
              <a:t>those who were faithless </a:t>
            </a:r>
            <a:r>
              <a:rPr lang="en-US" altLang="en-US" sz="3200" dirty="0" smtClean="0">
                <a:latin typeface="Calibri" panose="020F0502020204030204" pitchFamily="34" charset="0"/>
              </a:rPr>
              <a:t>before? They </a:t>
            </a:r>
            <a:r>
              <a:rPr lang="en-US" altLang="en-US" sz="3200" dirty="0">
                <a:latin typeface="Calibri" panose="020F0502020204030204" pitchFamily="34" charset="0"/>
              </a:rPr>
              <a:t>tasted the evil consequences of their conduct,</a:t>
            </a:r>
          </a:p>
          <a:p>
            <a:pPr>
              <a:lnSpc>
                <a:spcPct val="90000"/>
              </a:lnSpc>
            </a:pPr>
            <a:r>
              <a:rPr lang="en-US" altLang="en-US" sz="3200" dirty="0">
                <a:latin typeface="Calibri" panose="020F0502020204030204" pitchFamily="34" charset="0"/>
              </a:rPr>
              <a:t>and there is a painful punishment for them.</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Taghābun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25816078"/>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9791</TotalTime>
  <Words>1439</Words>
  <Application>Microsoft Office PowerPoint</Application>
  <PresentationFormat>Widescreen</PresentationFormat>
  <Paragraphs>97</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يُسَبِّحُ لِلَّـهِ مَا فِى ٱلسَّمَـٰوَٰتِ وَمَا فِى ٱلْأَرْضِ ۖ لَهُ ٱلْمُلْكُ وَلَهُ ٱلْحَمْدُ ۖ وَهُوَ عَلَىٰ كُلِّ شَىْءٍ قَدِيرٌ ﴿١﴾</vt:lpstr>
      <vt:lpstr>هُوَ ٱلَّذِى خَلَقَكُمْ فَمِنكُمْ كَافِرٌ وَمِنكُم مُّؤْمِنٌ ۚ وَٱللَّـهُ بِمَا تَعْمَلُونَ بَصِيرٌ ﴿٢﴾</vt:lpstr>
      <vt:lpstr> خَلَقَ ٱلسَّمَـٰوَٰتِ وَٱلْأَرْضَ بِٱلْحَقِّ وَصَوَّرَكُمْ فَأَحْسَنَ صُوَرَكُمْ ۖ وَإِلَيْهِ ٱلْمَصِيرُ ﴿٣﴾</vt:lpstr>
      <vt:lpstr> يَعْلَمُ مَا فِى ٱلسَّمَـٰوَٰتِ وَٱلْأَرْضِ وَيَعْلَمُ مَا تُسِرُّونَ وَمَا تُعْلِنُونَ ۚ وَٱللَّـهُ عَلِيمٌۢ بِذَاتِ ٱلصُّدُورِ ﴿٤﴾</vt:lpstr>
      <vt:lpstr> أَلَمْ يَأْتِكُمْ نَبَؤُا۟ ٱلَّذِينَ كَفَرُوا۟ مِن قَبْلُ فَذَاقُوا۟ وَبَالَ أَمْرِهِمْ وَلَهُمْ عَذَابٌ أَلِيمٌ ﴿٥﴾</vt:lpstr>
      <vt:lpstr> ذَٰلِكَ بِأَنَّهُۥ كَانَت تَّأْتِيهِمْ رُسُلُهُم بِٱلْبَيِّنَـٰتِ فَقَالُوٓا۟ أَبَشَرٌ يَهْدُونَنَا فَكَفَرُوا۟ وَتَوَلَّوا۟ ۚ وَّٱسْتَغْنَى ٱللَّـهُ ۚ وَٱللَّـهُ غَنِىٌّ حَمِيدٌ ﴿٦﴾</vt:lpstr>
      <vt:lpstr> زَعَمَ ٱلَّذِينَ كَفَرُوٓا۟ أَن لَّن يُبْعَثُوا۟ ۚ قُلْ بَلَىٰ وَرَبِّى لَتُبْعَثُنَّ ثُمَّ لَتُنَبَّؤُنَّ بِمَا عَمِلْتُمْ ۚ وَذَٰلِكَ عَلَى ٱللَّـهِ يَسِيرٌ ﴿٧﴾</vt:lpstr>
      <vt:lpstr> فَـَٔامِنُوا۟ بِٱللَّـهِ وَرَسُولِهِۦ وَٱلنُّورِ ٱلَّذِىٓ أَنزَلْنَا ۚ وَٱللَّـهُ بِمَا تَعْمَلُونَ خَبِيرٌ ﴿٨﴾ </vt:lpstr>
      <vt:lpstr>يَوْمَ يَجْمَعُكُمْ لِيَوْمِ ٱلْجَمْعِ ۖ ذَٰلِكَ يَوْمُ ٱلتَّغَابُنِ ۗ وَمَن يُؤْمِنۢ بِٱللَّـهِ وَيَعْمَلْ صَـٰلِحًا يُكَفِّرْ عَنْهُ سَيِّـَٔاتِهِۦ وَيُدْخِلْهُ جَنَّـٰتٍ تَجْرِى مِن تَحْتِهَا ٱلْأَنْهَـٰرُ خَـٰلِدِينَ فِيهَآ أَبَدًا ۚ ذَٰلِكَ ٱلْفَوْزُ ٱلْعَظِيمُ ﴿٩﴾</vt:lpstr>
      <vt:lpstr>وَٱلَّذِينَ كَفَرُوا۟ وَكَذَّبُوا۟ بِـَٔايَـٰتِنَآ أُو۟لَـٰٓئِكَ أَصْحَـٰبُ ٱلنَّارِ خَـٰلِدِينَ فِيهَا ۖ وَبِئْسَ ٱلْمَصِيرُ ﴿١٠﴾</vt:lpstr>
      <vt:lpstr> مَآ أَصَابَ مِن مُّصِيبَةٍ إِلَّا بِإِذْنِ ٱللَّـهِ ۗ وَمَن يُؤْمِنۢ بِٱللَّـهِ يَهْدِ قَلْبَهُۥ ۚ وَٱللَّـهُ بِكُلِّ شَىْءٍ عَلِيمٌ ﴿١١﴾ </vt:lpstr>
      <vt:lpstr>وَأَطِيعُوا۟ ٱللَّـهَ وَأَطِيعُوا۟ ٱلرَّسُولَ ۚ فَإِن تَوَلَّيْتُمْ فَإِنَّمَا عَلَىٰ رَسُولِنَا ٱلْبَلَـٰغُ ٱلْمُبِينُ ﴿١٢﴾</vt:lpstr>
      <vt:lpstr> ٱللَّـهُ لَآ إِلَـٰهَ إِلَّا هُوَ ۚ وَعَلَى ٱللَّـهِ فَلْيَتَوَكَّلِ ٱلْمُؤْمِنُونَ ﴿١٣﴾ </vt:lpstr>
      <vt:lpstr>يَـٰٓأَيُّهَا ٱلَّذِينَ ءَامَنُوٓا۟ إِنَّ مِنْ أَزْوَٰجِكُمْ وَأَوْلَـٰدِكُمْ عَدُوًّا لَّكُمْ فَٱحْذَرُوهُمْ ۚ وَإِن تَعْفُوا۟ وَتَصْفَحُوا۟ وَتَغْفِرُوا۟ فَإِنَّ ٱللَّـهَ غَفُورٌ رَّحِيمٌ ﴿١٤﴾</vt:lpstr>
      <vt:lpstr> إِنَّمَآ أَمْوَٰلُكُمْ وَأَوْلَـٰدُكُمْ فِتْنَةٌ ۚ وَٱللَّـهُ عِندَهُۥٓ أَجْرٌ عَظِيمٌ ﴿١٥﴾</vt:lpstr>
      <vt:lpstr> فَٱتَّقُوا۟ ٱللَّـهَ مَا ٱسْتَطَعْتُمْ وَٱسْمَعُوا۟ وَأَطِيعُوا۟ وَأَنفِقُوا۟ خَيْرًا لِّأَنفُسِكُمْ ۗ وَمَن يُوقَ شُحَّ نَفْسِهِۦ فَأُو۟لَـٰٓئِكَ هُمُ ٱلْمُفْلِحُونَ ﴿١٦﴾</vt:lpstr>
      <vt:lpstr> إِن تُقْرِضُوا۟ ٱللَّـهَ قَرْضًا حَسَنًا يُضَـٰعِفْهُ لَكُمْ وَيَغْفِرْ لَكُمْ ۚ وَٱللَّـهُ شَكُورٌ حَلِيمٌ ﴿١٧﴾</vt:lpstr>
      <vt:lpstr> عَـٰلِمُ ٱلْغَيْبِ وَٱلشَّهَـٰدَةِ ٱلْعَزِيزُ ٱلْحَكِيمُ ﴿١٨﴾</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715</cp:revision>
  <dcterms:created xsi:type="dcterms:W3CDTF">2005-07-27T05:58:58Z</dcterms:created>
  <dcterms:modified xsi:type="dcterms:W3CDTF">2020-05-20T00:07:47Z</dcterms:modified>
</cp:coreProperties>
</file>