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54" r:id="rId2"/>
    <p:sldId id="355" r:id="rId3"/>
    <p:sldId id="893" r:id="rId4"/>
    <p:sldId id="766" r:id="rId5"/>
    <p:sldId id="1073" r:id="rId6"/>
    <p:sldId id="1074" r:id="rId7"/>
    <p:sldId id="1075" r:id="rId8"/>
    <p:sldId id="1076" r:id="rId9"/>
    <p:sldId id="1077" r:id="rId10"/>
    <p:sldId id="1078" r:id="rId11"/>
    <p:sldId id="1079" r:id="rId12"/>
    <p:sldId id="1080" r:id="rId13"/>
    <p:sldId id="1081" r:id="rId14"/>
    <p:sldId id="1082" r:id="rId15"/>
    <p:sldId id="1083" r:id="rId16"/>
    <p:sldId id="352" r:id="rId17"/>
    <p:sldId id="353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914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المنافقون</a:t>
            </a:r>
            <a:endParaRPr lang="ar-SA" altLang="en-US" sz="9600" b="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Munāfiqūn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endParaRPr lang="en-GB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the hypocrites)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63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11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سَوَآءٌ عَلَيْهِمْ أَسْتَغْفَرْتَ لَهُمْ أَمْ لَمْ تَسْتَغْفِرْ لَهُمْ لَن يَغْفِرَ ٱللَّـهُ لَهُمْ ۚ إِنَّ ٱللَّـهَ لَا يَهْدِى ٱلْقَوْمَ ٱلْفَـٰسِقِينَ ﴿٦﴾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It is the same for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 whether </a:t>
            </a:r>
            <a:r>
              <a:rPr lang="en-US" altLang="en-US" sz="3200" dirty="0">
                <a:latin typeface="Calibri" panose="020F0502020204030204" pitchFamily="34" charset="0"/>
              </a:rPr>
              <a:t>you plead for forgiveness for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them, or </a:t>
            </a:r>
            <a:r>
              <a:rPr lang="en-US" altLang="en-US" sz="3200" dirty="0">
                <a:latin typeface="Calibri" panose="020F0502020204030204" pitchFamily="34" charset="0"/>
              </a:rPr>
              <a:t>do not plead for forgiveness for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them: Allah </a:t>
            </a:r>
            <a:r>
              <a:rPr lang="en-US" altLang="en-US" sz="3200" dirty="0">
                <a:latin typeface="Calibri" panose="020F0502020204030204" pitchFamily="34" charset="0"/>
              </a:rPr>
              <a:t>will never forgive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them. Indeed </a:t>
            </a:r>
            <a:r>
              <a:rPr lang="en-US" altLang="en-US" sz="3200" dirty="0">
                <a:latin typeface="Calibri" panose="020F0502020204030204" pitchFamily="34" charset="0"/>
              </a:rPr>
              <a:t>Allah does not guide the transgressing lot.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هُمُ </a:t>
            </a: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ٱلَّذِينَ يَقُولُونَ لَا تُنفِقُوا۟ عَلَىٰ مَنْ عِندَ رَسُولِ ٱللَّـهِ حَتَّىٰ يَنفَضُّوا۟ ۗ وَلِلَّـهِ خَزَآئِنُ ٱلسَّمَـٰوَٰتِ وَٱلْأَرْضِ وَلَـٰكِنَّ ٱلْمُنَـٰفِقِينَ لَا يَفْقَهُونَ ﴿٧﴾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are the ones who say, ‘Do not </a:t>
            </a:r>
            <a:r>
              <a:rPr lang="en-US" altLang="en-US" sz="3200" dirty="0" smtClean="0">
                <a:latin typeface="Calibri" panose="020F0502020204030204" pitchFamily="34" charset="0"/>
              </a:rPr>
              <a:t>spend on </a:t>
            </a:r>
            <a:r>
              <a:rPr lang="en-US" altLang="en-US" sz="3200" dirty="0">
                <a:latin typeface="Calibri" panose="020F0502020204030204" pitchFamily="34" charset="0"/>
              </a:rPr>
              <a:t>those who are with the Apostle of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 until </a:t>
            </a:r>
            <a:r>
              <a:rPr lang="en-US" altLang="en-US" sz="3200" dirty="0">
                <a:latin typeface="Calibri" panose="020F0502020204030204" pitchFamily="34" charset="0"/>
              </a:rPr>
              <a:t>they scatter off</a:t>
            </a:r>
            <a:r>
              <a:rPr lang="en-US" altLang="en-US" sz="3200" dirty="0" smtClean="0">
                <a:latin typeface="Calibri" panose="020F0502020204030204" pitchFamily="34" charset="0"/>
              </a:rPr>
              <a:t>.’ Yet </a:t>
            </a:r>
            <a:r>
              <a:rPr lang="en-US" altLang="en-US" sz="3200" dirty="0">
                <a:latin typeface="Calibri" panose="020F0502020204030204" pitchFamily="34" charset="0"/>
              </a:rPr>
              <a:t>to Allah belong the treasuries of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heavens and </a:t>
            </a:r>
            <a:r>
              <a:rPr lang="en-US" altLang="en-US" sz="3200" dirty="0">
                <a:latin typeface="Calibri" panose="020F0502020204030204" pitchFamily="34" charset="0"/>
              </a:rPr>
              <a:t>the </a:t>
            </a:r>
            <a:r>
              <a:rPr lang="en-US" altLang="en-US" sz="3200" dirty="0" smtClean="0">
                <a:latin typeface="Calibri" panose="020F0502020204030204" pitchFamily="34" charset="0"/>
              </a:rPr>
              <a:t>earth, but </a:t>
            </a:r>
            <a:r>
              <a:rPr lang="en-US" altLang="en-US" sz="3200" dirty="0">
                <a:latin typeface="Calibri" panose="020F0502020204030204" pitchFamily="34" charset="0"/>
              </a:rPr>
              <a:t>the hypocrites do not understand.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يَقُولُونَ لَئِن رَّجَعْنَآ إِلَى ٱلْمَدِينَةِ لَيُخْرِجَنَّ ٱلْأَعَزُّ مِنْهَا ٱلْأَذَلَّ ۚ وَلِلَّـهِ ٱلْعِزَّةُ وَلِرَسُولِهِۦ وَلِلْمُؤْمِنِينَ وَلَـٰكِنَّ ٱلْمُنَـٰفِقِينَ لَا يَعْلَمُونَ ﴿٨﴾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say, ‘When we return to the </a:t>
            </a:r>
            <a:r>
              <a:rPr lang="en-US" altLang="en-US" sz="3200" dirty="0" smtClean="0">
                <a:latin typeface="Calibri" panose="020F0502020204030204" pitchFamily="34" charset="0"/>
              </a:rPr>
              <a:t>city, the </a:t>
            </a:r>
            <a:r>
              <a:rPr lang="en-US" altLang="en-US" sz="3200" dirty="0">
                <a:latin typeface="Calibri" panose="020F0502020204030204" pitchFamily="34" charset="0"/>
              </a:rPr>
              <a:t>mighty will surely expel the abased from it</a:t>
            </a:r>
            <a:r>
              <a:rPr lang="en-US" altLang="en-US" sz="3200" dirty="0" smtClean="0">
                <a:latin typeface="Calibri" panose="020F0502020204030204" pitchFamily="34" charset="0"/>
              </a:rPr>
              <a:t>.’ Yet </a:t>
            </a:r>
            <a:r>
              <a:rPr lang="en-US" altLang="en-US" sz="3200" dirty="0">
                <a:latin typeface="Calibri" panose="020F0502020204030204" pitchFamily="34" charset="0"/>
              </a:rPr>
              <a:t>all might belongs to Allah and His </a:t>
            </a:r>
            <a:r>
              <a:rPr lang="en-US" altLang="en-US" sz="3200" dirty="0" smtClean="0">
                <a:latin typeface="Calibri" panose="020F0502020204030204" pitchFamily="34" charset="0"/>
              </a:rPr>
              <a:t>Apostle, and </a:t>
            </a:r>
            <a:r>
              <a:rPr lang="en-US" altLang="en-US" sz="3200" dirty="0">
                <a:latin typeface="Calibri" panose="020F0502020204030204" pitchFamily="34" charset="0"/>
              </a:rPr>
              <a:t>the </a:t>
            </a:r>
            <a:r>
              <a:rPr lang="en-US" altLang="en-US" sz="3200" dirty="0" smtClean="0">
                <a:latin typeface="Calibri" panose="020F0502020204030204" pitchFamily="34" charset="0"/>
              </a:rPr>
              <a:t>faithful, but </a:t>
            </a:r>
            <a:r>
              <a:rPr lang="en-US" altLang="en-US" sz="3200" dirty="0">
                <a:latin typeface="Calibri" panose="020F0502020204030204" pitchFamily="34" charset="0"/>
              </a:rPr>
              <a:t>the hypocrites do not know.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يَـٰٓأَيُّهَا ٱلَّذِينَ ءَامَنُوا۟ لَا تُلْهِكُمْ أَمْوَٰلُكُمْ وَلَآ أَوْلَـٰدُكُمْ عَن ذِكْرِ ٱللَّـهِ ۚ وَمَن يَفْعَلْ ذَٰلِكَ فَأُو۟لَـٰٓئِكَ هُمُ ٱلْخَـٰسِرُونَ ﴿٩﴾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you who have </a:t>
            </a:r>
            <a:r>
              <a:rPr lang="en-US" altLang="en-US" sz="3200" dirty="0" smtClean="0">
                <a:latin typeface="Calibri" panose="020F0502020204030204" pitchFamily="34" charset="0"/>
              </a:rPr>
              <a:t>faith! Do </a:t>
            </a:r>
            <a:r>
              <a:rPr lang="en-US" altLang="en-US" sz="3200" dirty="0">
                <a:latin typeface="Calibri" panose="020F0502020204030204" pitchFamily="34" charset="0"/>
              </a:rPr>
              <a:t>not let your possessions and children distract </a:t>
            </a:r>
            <a:r>
              <a:rPr lang="en-US" altLang="en-US" sz="3200" dirty="0" smtClean="0">
                <a:latin typeface="Calibri" panose="020F0502020204030204" pitchFamily="34" charset="0"/>
              </a:rPr>
              <a:t>you from </a:t>
            </a:r>
            <a:r>
              <a:rPr lang="en-US" altLang="en-US" sz="3200" dirty="0">
                <a:latin typeface="Calibri" panose="020F0502020204030204" pitchFamily="34" charset="0"/>
              </a:rPr>
              <a:t>the remembrance of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Allah, and </a:t>
            </a:r>
            <a:r>
              <a:rPr lang="en-US" altLang="en-US" sz="3200" dirty="0">
                <a:latin typeface="Calibri" panose="020F0502020204030204" pitchFamily="34" charset="0"/>
              </a:rPr>
              <a:t>whoever does that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—it is they who are the losers.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وَأَنفِقُوا۟ </a:t>
            </a: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مِن مَّا رَزَقْنَـٰكُم مِّن قَبْلِ أَن يَأْتِىَ أَحَدَكُمُ ٱلْمَوْتُ فَيَقُولَ رَبِّ لَوْلَآ أَخَّرْتَنِىٓ إِلَىٰٓ أَجَلٍ قَرِيبٍ فَأَصَّدَّقَ وَأَكُن مِّنَ ٱلصَّـٰلِحِينَ ﴿١٠﴾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Spend from what We have provided </a:t>
            </a:r>
            <a:r>
              <a:rPr lang="en-US" altLang="en-US" sz="3200" dirty="0" smtClean="0">
                <a:latin typeface="Calibri" panose="020F0502020204030204" pitchFamily="34" charset="0"/>
              </a:rPr>
              <a:t>you before </a:t>
            </a:r>
            <a:r>
              <a:rPr lang="en-US" altLang="en-US" sz="3200" dirty="0">
                <a:latin typeface="Calibri" panose="020F0502020204030204" pitchFamily="34" charset="0"/>
              </a:rPr>
              <a:t>death comes to any of </a:t>
            </a:r>
            <a:r>
              <a:rPr lang="en-US" altLang="en-US" sz="3200" dirty="0" smtClean="0">
                <a:latin typeface="Calibri" panose="020F0502020204030204" pitchFamily="34" charset="0"/>
              </a:rPr>
              <a:t>you, whereat </a:t>
            </a:r>
            <a:r>
              <a:rPr lang="en-US" altLang="en-US" sz="3200" dirty="0">
                <a:latin typeface="Calibri" panose="020F0502020204030204" pitchFamily="34" charset="0"/>
              </a:rPr>
              <a:t>he will say, ‘My </a:t>
            </a:r>
            <a:r>
              <a:rPr lang="en-US" altLang="en-US" sz="3200" dirty="0" smtClean="0">
                <a:latin typeface="Calibri" panose="020F0502020204030204" pitchFamily="34" charset="0"/>
              </a:rPr>
              <a:t>Lord, why </a:t>
            </a:r>
            <a:r>
              <a:rPr lang="en-US" altLang="en-US" sz="3200" dirty="0">
                <a:latin typeface="Calibri" panose="020F0502020204030204" pitchFamily="34" charset="0"/>
              </a:rPr>
              <a:t>did You not respite me for a short </a:t>
            </a:r>
            <a:r>
              <a:rPr lang="en-US" altLang="en-US" sz="3200" dirty="0" smtClean="0">
                <a:latin typeface="Calibri" panose="020F0502020204030204" pitchFamily="34" charset="0"/>
              </a:rPr>
              <a:t>time so </a:t>
            </a:r>
            <a:r>
              <a:rPr lang="en-US" altLang="en-US" sz="3200" dirty="0">
                <a:latin typeface="Calibri" panose="020F0502020204030204" pitchFamily="34" charset="0"/>
              </a:rPr>
              <a:t>that I might have given </a:t>
            </a:r>
            <a:r>
              <a:rPr lang="en-US" altLang="en-US" sz="3200" dirty="0" smtClean="0">
                <a:latin typeface="Calibri" panose="020F0502020204030204" pitchFamily="34" charset="0"/>
              </a:rPr>
              <a:t>charity and </a:t>
            </a:r>
            <a:r>
              <a:rPr lang="en-US" altLang="en-US" sz="3200" dirty="0">
                <a:latin typeface="Calibri" panose="020F0502020204030204" pitchFamily="34" charset="0"/>
              </a:rPr>
              <a:t>become one of the righteous!’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وَلَن </a:t>
            </a: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يُؤَخِّرَ ٱللَّـهُ نَفْسًا إِذَا جَآءَ أَجَلُهَا ۚ وَٱللَّـهُ خَبِيرٌۢ بِمَا تَعْمَلُونَ ﴿١١﴾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But Allah shall never respite a </a:t>
            </a:r>
            <a:r>
              <a:rPr lang="en-US" altLang="en-US" sz="3200" dirty="0" smtClean="0">
                <a:latin typeface="Calibri" panose="020F0502020204030204" pitchFamily="34" charset="0"/>
              </a:rPr>
              <a:t>soul when </a:t>
            </a:r>
            <a:r>
              <a:rPr lang="en-US" altLang="en-US" sz="3200" dirty="0">
                <a:latin typeface="Calibri" panose="020F0502020204030204" pitchFamily="34" charset="0"/>
              </a:rPr>
              <a:t>its time has come,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Allah is well aware of what you do.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 </a:t>
            </a:r>
            <a:r>
              <a:rPr lang="en-US" altLang="en-US" sz="3200" dirty="0">
                <a:latin typeface="Calibri" panose="020F0502020204030204" pitchFamily="34" charset="0"/>
              </a:rPr>
              <a:t>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427591"/>
            <a:ext cx="12192000" cy="657103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63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Munāfiqūn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9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00"/>
                </a:solidFill>
              </a:rPr>
              <a:t>The </a:t>
            </a:r>
            <a:r>
              <a:rPr lang="en-US" altLang="en-US" sz="2400" dirty="0">
                <a:solidFill>
                  <a:srgbClr val="FFFF00"/>
                </a:solidFill>
              </a:rPr>
              <a:t>surah that declares that God bears witness that the false profession of faith by The Hypocrites is uttered only as a screen to hide their duplicity. It takes its name from its main topic, “the hypocrites” (</a:t>
            </a:r>
            <a:r>
              <a:rPr lang="en-US" altLang="en-US" sz="2400" dirty="0" err="1">
                <a:solidFill>
                  <a:srgbClr val="FFFF00"/>
                </a:solidFill>
              </a:rPr>
              <a:t>munāfiqūn</a:t>
            </a:r>
            <a:r>
              <a:rPr lang="en-US" altLang="en-US" sz="2400" dirty="0">
                <a:solidFill>
                  <a:srgbClr val="FFFF00"/>
                </a:solidFill>
              </a:rPr>
              <a:t>). The surah warns the believers about the treachery of the hypocrites and describes their </a:t>
            </a:r>
            <a:r>
              <a:rPr lang="en-US" altLang="en-US" sz="2400" dirty="0" err="1">
                <a:solidFill>
                  <a:srgbClr val="FFFF00"/>
                </a:solidFill>
              </a:rPr>
              <a:t>behaviour</a:t>
            </a:r>
            <a:r>
              <a:rPr lang="en-US" altLang="en-US" sz="2400" dirty="0">
                <a:solidFill>
                  <a:srgbClr val="FFFF00"/>
                </a:solidFill>
              </a:rPr>
              <a:t> in some detail. A specific occasion on which the hypocrites tried to stop anyone donating money to believers is </a:t>
            </a:r>
            <a:r>
              <a:rPr lang="en-US" altLang="en-US" sz="2400" dirty="0" smtClean="0">
                <a:solidFill>
                  <a:srgbClr val="FFFF00"/>
                </a:solidFill>
              </a:rPr>
              <a:t>described </a:t>
            </a:r>
            <a:r>
              <a:rPr lang="en-US" altLang="en-US" sz="2400" dirty="0">
                <a:solidFill>
                  <a:srgbClr val="FFFF00"/>
                </a:solidFill>
              </a:rPr>
              <a:t>and God calls on the Muslims to compensate for this by giving more of their own funds to the </a:t>
            </a:r>
            <a:r>
              <a:rPr lang="en-US" altLang="en-US" sz="2400" dirty="0" smtClean="0">
                <a:solidFill>
                  <a:srgbClr val="FFFF00"/>
                </a:solidFill>
              </a:rPr>
              <a:t>needy.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FF00"/>
                </a:solidFill>
              </a:rPr>
              <a:t>This is </a:t>
            </a:r>
            <a:r>
              <a:rPr lang="en-US" altLang="en-US" sz="2400" dirty="0">
                <a:solidFill>
                  <a:srgbClr val="FFFF00"/>
                </a:solidFill>
              </a:rPr>
              <a:t>‘</a:t>
            </a:r>
            <a:r>
              <a:rPr lang="en-US" altLang="en-US" sz="2400" dirty="0" err="1">
                <a:solidFill>
                  <a:srgbClr val="FFFF00"/>
                </a:solidFill>
              </a:rPr>
              <a:t>madani</a:t>
            </a:r>
            <a:r>
              <a:rPr lang="en-US" altLang="en-US" sz="2400" dirty="0">
                <a:solidFill>
                  <a:srgbClr val="FFFF00"/>
                </a:solidFill>
              </a:rPr>
              <a:t>’ surah. It is narrated that Imam </a:t>
            </a:r>
            <a:r>
              <a:rPr lang="en-US" altLang="en-US" sz="2400" dirty="0" err="1">
                <a:solidFill>
                  <a:srgbClr val="FFFF00"/>
                </a:solidFill>
              </a:rPr>
              <a:t>Ja’far</a:t>
            </a:r>
            <a:r>
              <a:rPr lang="en-US" altLang="en-US" sz="2400" dirty="0">
                <a:solidFill>
                  <a:srgbClr val="FFFF00"/>
                </a:solidFill>
              </a:rPr>
              <a:t> as-</a:t>
            </a:r>
            <a:r>
              <a:rPr lang="en-US" altLang="en-US" sz="2400" dirty="0" err="1">
                <a:solidFill>
                  <a:srgbClr val="FFFF00"/>
                </a:solidFill>
              </a:rPr>
              <a:t>Sadiq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(A) </a:t>
            </a:r>
            <a:r>
              <a:rPr lang="en-US" altLang="en-US" sz="2400" dirty="0">
                <a:solidFill>
                  <a:srgbClr val="FFFF00"/>
                </a:solidFill>
              </a:rPr>
              <a:t>said that it is required of our followers that they recite, in their prayers on Thursday nights, surah al-</a:t>
            </a:r>
            <a:r>
              <a:rPr lang="en-US" altLang="en-US" sz="2400" dirty="0" err="1">
                <a:solidFill>
                  <a:srgbClr val="FFFF00"/>
                </a:solidFill>
              </a:rPr>
              <a:t>Jumu’ah</a:t>
            </a:r>
            <a:r>
              <a:rPr lang="en-US" altLang="en-US" sz="2400" dirty="0">
                <a:solidFill>
                  <a:srgbClr val="FFFF00"/>
                </a:solidFill>
              </a:rPr>
              <a:t> and surah al-</a:t>
            </a:r>
            <a:r>
              <a:rPr lang="en-US" altLang="en-US" sz="2400" dirty="0" err="1">
                <a:solidFill>
                  <a:srgbClr val="FFFF00"/>
                </a:solidFill>
              </a:rPr>
              <a:t>A’ala</a:t>
            </a:r>
            <a:r>
              <a:rPr lang="en-US" altLang="en-US" sz="2400" dirty="0">
                <a:solidFill>
                  <a:srgbClr val="FFFF00"/>
                </a:solidFill>
              </a:rPr>
              <a:t>, and on Fridays, at the time of noon prayers, surah al-</a:t>
            </a:r>
            <a:r>
              <a:rPr lang="en-US" altLang="en-US" sz="2400" dirty="0" err="1">
                <a:solidFill>
                  <a:srgbClr val="FFFF00"/>
                </a:solidFill>
              </a:rPr>
              <a:t>Jumu’ah</a:t>
            </a:r>
            <a:r>
              <a:rPr lang="en-US" altLang="en-US" sz="2400" dirty="0">
                <a:solidFill>
                  <a:srgbClr val="FFFF00"/>
                </a:solidFill>
              </a:rPr>
              <a:t> and surah al-</a:t>
            </a:r>
            <a:r>
              <a:rPr lang="en-US" altLang="en-US" sz="2400" dirty="0" err="1">
                <a:solidFill>
                  <a:srgbClr val="FFFF00"/>
                </a:solidFill>
              </a:rPr>
              <a:t>Munafiqun</a:t>
            </a:r>
            <a:r>
              <a:rPr lang="en-US" altLang="en-US" sz="2400" dirty="0">
                <a:solidFill>
                  <a:srgbClr val="FFFF00"/>
                </a:solidFill>
              </a:rPr>
              <a:t>. Whoever does this, it will be like he has obeyed the command of the Holy Prophet </a:t>
            </a:r>
            <a:r>
              <a:rPr lang="en-US" altLang="en-US" sz="2400" dirty="0" smtClean="0">
                <a:solidFill>
                  <a:srgbClr val="FFFF00"/>
                </a:solidFill>
              </a:rPr>
              <a:t>(S), </a:t>
            </a:r>
            <a:r>
              <a:rPr lang="en-US" altLang="en-US" sz="2400" dirty="0">
                <a:solidFill>
                  <a:srgbClr val="FFFF00"/>
                </a:solidFill>
              </a:rPr>
              <a:t>and his reward will be </a:t>
            </a:r>
            <a:r>
              <a:rPr lang="en-US" altLang="en-US" sz="2400" dirty="0" smtClean="0">
                <a:solidFill>
                  <a:srgbClr val="FFFF00"/>
                </a:solidFill>
              </a:rPr>
              <a:t>Jannah. The </a:t>
            </a:r>
            <a:r>
              <a:rPr lang="en-US" altLang="en-US" sz="2400" dirty="0">
                <a:solidFill>
                  <a:srgbClr val="FFFF00"/>
                </a:solidFill>
              </a:rPr>
              <a:t>Holy Prophet </a:t>
            </a:r>
            <a:r>
              <a:rPr lang="en-US" altLang="en-US" sz="2400" dirty="0" smtClean="0">
                <a:solidFill>
                  <a:srgbClr val="FFFF00"/>
                </a:solidFill>
              </a:rPr>
              <a:t>(S) </a:t>
            </a:r>
            <a:r>
              <a:rPr lang="en-US" altLang="en-US" sz="2400" dirty="0">
                <a:solidFill>
                  <a:srgbClr val="FFFF00"/>
                </a:solidFill>
              </a:rPr>
              <a:t>said that by the recitation of this surah, a person stays free from Shirk and hypocrisy. Recitation of this surah over a wound will heal it and over any ache will cure the ache. In fact, it is a cure for all diseases and </a:t>
            </a:r>
            <a:r>
              <a:rPr lang="en-US" altLang="en-US" sz="2400" dirty="0" smtClean="0">
                <a:solidFill>
                  <a:srgbClr val="FFFF00"/>
                </a:solidFill>
              </a:rPr>
              <a:t>ailments.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إِذَا جَآءَكَ ٱلْمُنَـٰفِقُونَ قَالُوا۟ نَشْهَدُ إِنَّكَ لَرَسُولُ ٱللَّـهِ ۗ وَٱللَّـهُ يَعْلَمُ إِنَّكَ لَرَسُولُهُۥ وَٱللَّـهُ يَشْهَدُ إِنَّ ٱلْمُنَـٰفِقِينَ لَكَـٰذِبُونَ ﴿١﴾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When the hypocrites come to </a:t>
            </a:r>
            <a:r>
              <a:rPr lang="en-US" altLang="en-US" sz="3200" dirty="0" smtClean="0">
                <a:latin typeface="Calibri" panose="020F0502020204030204" pitchFamily="34" charset="0"/>
              </a:rPr>
              <a:t>you they </a:t>
            </a:r>
            <a:r>
              <a:rPr lang="en-US" altLang="en-US" sz="3200" dirty="0">
                <a:latin typeface="Calibri" panose="020F0502020204030204" pitchFamily="34" charset="0"/>
              </a:rPr>
              <a:t>say, ‘We bear </a:t>
            </a:r>
            <a:r>
              <a:rPr lang="en-US" altLang="en-US" sz="3200" dirty="0" smtClean="0">
                <a:latin typeface="Calibri" panose="020F0502020204030204" pitchFamily="34" charset="0"/>
              </a:rPr>
              <a:t>witness that </a:t>
            </a:r>
            <a:r>
              <a:rPr lang="en-US" altLang="en-US" sz="3200" dirty="0">
                <a:latin typeface="Calibri" panose="020F0502020204030204" pitchFamily="34" charset="0"/>
              </a:rPr>
              <a:t>you are indeed the apostle of Allah</a:t>
            </a:r>
            <a:r>
              <a:rPr lang="en-US" altLang="en-US" sz="3200" dirty="0" smtClean="0">
                <a:latin typeface="Calibri" panose="020F0502020204030204" pitchFamily="34" charset="0"/>
              </a:rPr>
              <a:t>.’ Allah </a:t>
            </a:r>
            <a:r>
              <a:rPr lang="en-US" altLang="en-US" sz="3200" dirty="0">
                <a:latin typeface="Calibri" panose="020F0502020204030204" pitchFamily="34" charset="0"/>
              </a:rPr>
              <a:t>knows that you are indeed His </a:t>
            </a:r>
            <a:r>
              <a:rPr lang="en-US" altLang="en-US" sz="3200" dirty="0" smtClean="0">
                <a:latin typeface="Calibri" panose="020F0502020204030204" pitchFamily="34" charset="0"/>
              </a:rPr>
              <a:t>Apostle, and </a:t>
            </a:r>
            <a:r>
              <a:rPr lang="en-US" altLang="en-US" sz="3200" dirty="0">
                <a:latin typeface="Calibri" panose="020F0502020204030204" pitchFamily="34" charset="0"/>
              </a:rPr>
              <a:t>Allah bears witness </a:t>
            </a:r>
            <a:r>
              <a:rPr lang="en-US" altLang="en-US" sz="3200" dirty="0" smtClean="0">
                <a:latin typeface="Calibri" panose="020F0502020204030204" pitchFamily="34" charset="0"/>
              </a:rPr>
              <a:t>that the </a:t>
            </a:r>
            <a:r>
              <a:rPr lang="en-US" altLang="en-US" sz="3200" dirty="0">
                <a:latin typeface="Calibri" panose="020F0502020204030204" pitchFamily="34" charset="0"/>
              </a:rPr>
              <a:t>hypocrites are indeed liars.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ٱتَّخَذُوٓا۟ أَيْمَـٰنَهُمْ جُنَّةً فَصَدُّوا۟ عَن سَبِيلِ ٱللَّـهِ ۚ إِنَّهُمْ سَآءَ مَا كَانُوا۟ يَعْمَلُونَ ﴿٢﴾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make a shield of their </a:t>
            </a:r>
            <a:r>
              <a:rPr lang="en-US" altLang="en-US" sz="3200" dirty="0" smtClean="0">
                <a:latin typeface="Calibri" panose="020F0502020204030204" pitchFamily="34" charset="0"/>
              </a:rPr>
              <a:t>oaths, and </a:t>
            </a:r>
            <a:r>
              <a:rPr lang="en-US" altLang="en-US" sz="3200" dirty="0">
                <a:latin typeface="Calibri" panose="020F0502020204030204" pitchFamily="34" charset="0"/>
              </a:rPr>
              <a:t>bar from the way of Allah.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Evil indeed is what they used to do.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ذَٰلِكَ بِأَنَّهُمْ ءَامَنُوا۟ ثُمَّ كَفَرُوا۟ فَطُبِعَ عَلَىٰ قُلُوبِهِمْ فَهُمْ لَا يَفْقَهُونَ ﴿٣﴾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That is because they believed and then </a:t>
            </a:r>
            <a:r>
              <a:rPr lang="en-US" altLang="en-US" sz="3200" dirty="0" smtClean="0">
                <a:latin typeface="Calibri" panose="020F0502020204030204" pitchFamily="34" charset="0"/>
              </a:rPr>
              <a:t>disbelieved, so </a:t>
            </a:r>
            <a:r>
              <a:rPr lang="en-US" altLang="en-US" sz="3200" dirty="0">
                <a:latin typeface="Calibri" panose="020F0502020204030204" pitchFamily="34" charset="0"/>
              </a:rPr>
              <a:t>their hearts were </a:t>
            </a:r>
            <a:r>
              <a:rPr lang="en-US" altLang="en-US" sz="3200" dirty="0" smtClean="0">
                <a:latin typeface="Calibri" panose="020F0502020204030204" pitchFamily="34" charset="0"/>
              </a:rPr>
              <a:t>sealed. Hence </a:t>
            </a:r>
            <a:r>
              <a:rPr lang="en-US" altLang="en-US" sz="3200" dirty="0">
                <a:latin typeface="Calibri" panose="020F0502020204030204" pitchFamily="34" charset="0"/>
              </a:rPr>
              <a:t>they do not understand.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وَإِذَا رَأَيْتَهُمْ تُعْجِبُكَ أَجْسَامُهُمْ ۖ وَإِن يَقُولُوا۟ تَسْمَعْ لِقَوْلِهِمْ ۖ كَأَنَّهُمْ خُشُبٌ مُّسَنَّدَةٌ ۖ يَحْسَبُونَ كُلَّ صَيْحَةٍ عَلَيْهِمْ ۚ هُمُ ٱلْعَدُوُّ فَٱحْذَرْهُمْ ۚ قَـٰتَلَهُمُ ٱللَّـهُ ۖ أَنَّىٰ يُؤْفَكُونَ ﴿٤﴾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When you see them, their bodies impress </a:t>
            </a:r>
            <a:r>
              <a:rPr lang="en-US" altLang="en-US" sz="3200" dirty="0" smtClean="0">
                <a:latin typeface="Calibri" panose="020F0502020204030204" pitchFamily="34" charset="0"/>
              </a:rPr>
              <a:t>you, and </a:t>
            </a:r>
            <a:r>
              <a:rPr lang="en-US" altLang="en-US" sz="3200" dirty="0">
                <a:latin typeface="Calibri" panose="020F0502020204030204" pitchFamily="34" charset="0"/>
              </a:rPr>
              <a:t>if they speak, you listen to their </a:t>
            </a:r>
            <a:r>
              <a:rPr lang="en-US" altLang="en-US" sz="3200" dirty="0" smtClean="0">
                <a:latin typeface="Calibri" panose="020F0502020204030204" pitchFamily="34" charset="0"/>
              </a:rPr>
              <a:t>speech. Yet </a:t>
            </a:r>
            <a:r>
              <a:rPr lang="en-US" altLang="en-US" sz="3200" dirty="0">
                <a:latin typeface="Calibri" panose="020F0502020204030204" pitchFamily="34" charset="0"/>
              </a:rPr>
              <a:t>they are like dry logs set reclining [against a wall</a:t>
            </a:r>
            <a:r>
              <a:rPr lang="en-US" altLang="en-US" sz="3200" dirty="0" smtClean="0">
                <a:latin typeface="Calibri" panose="020F0502020204030204" pitchFamily="34" charset="0"/>
              </a:rPr>
              <a:t>]. They </a:t>
            </a:r>
            <a:r>
              <a:rPr lang="en-US" altLang="en-US" sz="3200" dirty="0">
                <a:latin typeface="Calibri" panose="020F0502020204030204" pitchFamily="34" charset="0"/>
              </a:rPr>
              <a:t>suppose every cry is directed against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them. They </a:t>
            </a:r>
            <a:r>
              <a:rPr lang="en-US" altLang="en-US" sz="3200" dirty="0">
                <a:latin typeface="Calibri" panose="020F0502020204030204" pitchFamily="34" charset="0"/>
              </a:rPr>
              <a:t>are the enemy, so beware of </a:t>
            </a:r>
            <a:r>
              <a:rPr lang="en-US" altLang="en-US" sz="3200" dirty="0" smtClean="0">
                <a:latin typeface="Calibri" panose="020F0502020204030204" pitchFamily="34" charset="0"/>
              </a:rPr>
              <a:t>them. May </a:t>
            </a:r>
            <a:r>
              <a:rPr lang="en-US" altLang="en-US" sz="3200" dirty="0">
                <a:latin typeface="Calibri" panose="020F0502020204030204" pitchFamily="34" charset="0"/>
              </a:rPr>
              <a:t>Allah assail them, where do they stray?!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وَإِذَا قِيلَ لَهُمْ تَعَالَوْا۟ يَسْتَغْفِرْ لَكُمْ رَسُولُ ٱللَّـهِ لَوَّوْا۟ رُءُوسَهُمْ وَرَأَيْتَهُمْ يَصُدُّونَ وَهُم مُّسْتَكْبِرُونَ ﴿٥﴾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When they are told, ‘</a:t>
            </a:r>
            <a:r>
              <a:rPr lang="en-US" altLang="en-US" sz="3200" dirty="0" smtClean="0">
                <a:latin typeface="Calibri" panose="020F0502020204030204" pitchFamily="34" charset="0"/>
              </a:rPr>
              <a:t>Come, that </a:t>
            </a:r>
            <a:r>
              <a:rPr lang="en-US" altLang="en-US" sz="3200" dirty="0">
                <a:latin typeface="Calibri" panose="020F0502020204030204" pitchFamily="34" charset="0"/>
              </a:rPr>
              <a:t>Allah’s Apostle may plead for forgiveness for you</a:t>
            </a:r>
            <a:r>
              <a:rPr lang="en-US" altLang="en-US" sz="3200" dirty="0" smtClean="0">
                <a:latin typeface="Calibri" panose="020F0502020204030204" pitchFamily="34" charset="0"/>
              </a:rPr>
              <a:t>,’ they </a:t>
            </a:r>
            <a:r>
              <a:rPr lang="en-US" altLang="en-US" sz="3200" dirty="0">
                <a:latin typeface="Calibri" panose="020F0502020204030204" pitchFamily="34" charset="0"/>
              </a:rPr>
              <a:t>twist their </a:t>
            </a:r>
            <a:r>
              <a:rPr lang="en-US" altLang="en-US" sz="3200" dirty="0" smtClean="0">
                <a:latin typeface="Calibri" panose="020F0502020204030204" pitchFamily="34" charset="0"/>
              </a:rPr>
              <a:t>heads, and </a:t>
            </a:r>
            <a:r>
              <a:rPr lang="en-US" altLang="en-US" sz="3200" dirty="0">
                <a:latin typeface="Calibri" panose="020F0502020204030204" pitchFamily="34" charset="0"/>
              </a:rPr>
              <a:t>you see them turn away while they are disdainful.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Munāfiqūn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9754</TotalTime>
  <Words>1064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إِذَا جَآءَكَ ٱلْمُنَـٰفِقُونَ قَالُوا۟ نَشْهَدُ إِنَّكَ لَرَسُولُ ٱللَّـهِ ۗ وَٱللَّـهُ يَعْلَمُ إِنَّكَ لَرَسُولُهُۥ وَٱللَّـهُ يَشْهَدُ إِنَّ ٱلْمُنَـٰفِقِينَ لَكَـٰذِبُونَ ﴿١﴾</vt:lpstr>
      <vt:lpstr> ٱتَّخَذُوٓا۟ أَيْمَـٰنَهُمْ جُنَّةً فَصَدُّوا۟ عَن سَبِيلِ ٱللَّـهِ ۚ إِنَّهُمْ سَآءَ مَا كَانُوا۟ يَعْمَلُونَ ﴿٢﴾ </vt:lpstr>
      <vt:lpstr>ذَٰلِكَ بِأَنَّهُمْ ءَامَنُوا۟ ثُمَّ كَفَرُوا۟ فَطُبِعَ عَلَىٰ قُلُوبِهِمْ فَهُمْ لَا يَفْقَهُونَ ﴿٣﴾</vt:lpstr>
      <vt:lpstr> وَإِذَا رَأَيْتَهُمْ تُعْجِبُكَ أَجْسَامُهُمْ ۖ وَإِن يَقُولُوا۟ تَسْمَعْ لِقَوْلِهِمْ ۖ كَأَنَّهُمْ خُشُبٌ مُّسَنَّدَةٌ ۖ يَحْسَبُونَ كُلَّ صَيْحَةٍ عَلَيْهِمْ ۚ هُمُ ٱلْعَدُوُّ فَٱحْذَرْهُمْ ۚ قَـٰتَلَهُمُ ٱللَّـهُ ۖ أَنَّىٰ يُؤْفَكُونَ ﴿٤﴾</vt:lpstr>
      <vt:lpstr>وَإِذَا قِيلَ لَهُمْ تَعَالَوْا۟ يَسْتَغْفِرْ لَكُمْ رَسُولُ ٱللَّـهِ لَوَّوْا۟ رُءُوسَهُمْ وَرَأَيْتَهُمْ يَصُدُّونَ وَهُم مُّسْتَكْبِرُونَ ﴿٥﴾</vt:lpstr>
      <vt:lpstr> سَوَآءٌ عَلَيْهِمْ أَسْتَغْفَرْتَ لَهُمْ أَمْ لَمْ تَسْتَغْفِرْ لَهُمْ لَن يَغْفِرَ ٱللَّـهُ لَهُمْ ۚ إِنَّ ٱللَّـهَ لَا يَهْدِى ٱلْقَوْمَ ٱلْفَـٰسِقِينَ ﴿٦﴾</vt:lpstr>
      <vt:lpstr>هُمُ ٱلَّذِينَ يَقُولُونَ لَا تُنفِقُوا۟ عَلَىٰ مَنْ عِندَ رَسُولِ ٱللَّـهِ حَتَّىٰ يَنفَضُّوا۟ ۗ وَلِلَّـهِ خَزَآئِنُ ٱلسَّمَـٰوَٰتِ وَٱلْأَرْضِ وَلَـٰكِنَّ ٱلْمُنَـٰفِقِينَ لَا يَفْقَهُونَ ﴿٧﴾</vt:lpstr>
      <vt:lpstr> يَقُولُونَ لَئِن رَّجَعْنَآ إِلَى ٱلْمَدِينَةِ لَيُخْرِجَنَّ ٱلْأَعَزُّ مِنْهَا ٱلْأَذَلَّ ۚ وَلِلَّـهِ ٱلْعِزَّةُ وَلِرَسُولِهِۦ وَلِلْمُؤْمِنِينَ وَلَـٰكِنَّ ٱلْمُنَـٰفِقِينَ لَا يَعْلَمُونَ ﴿٨﴾</vt:lpstr>
      <vt:lpstr> يَـٰٓأَيُّهَا ٱلَّذِينَ ءَامَنُوا۟ لَا تُلْهِكُمْ أَمْوَٰلُكُمْ وَلَآ أَوْلَـٰدُكُمْ عَن ذِكْرِ ٱللَّـهِ ۚ وَمَن يَفْعَلْ ذَٰلِكَ فَأُو۟لَـٰٓئِكَ هُمُ ٱلْخَـٰسِرُونَ ﴿٩﴾</vt:lpstr>
      <vt:lpstr>وَأَنفِقُوا۟ مِن مَّا رَزَقْنَـٰكُم مِّن قَبْلِ أَن يَأْتِىَ أَحَدَكُمُ ٱلْمَوْتُ فَيَقُولَ رَبِّ لَوْلَآ أَخَّرْتَنِىٓ إِلَىٰٓ أَجَلٍ قَرِيبٍ فَأَصَّدَّقَ وَأَكُن مِّنَ ٱلصَّـٰلِحِينَ ﴿١٠﴾</vt:lpstr>
      <vt:lpstr>وَلَن يُؤَخِّرَ ٱللَّـهُ نَفْسًا إِذَا جَآءَ أَجَلُهَا ۚ وَٱللَّـهُ خَبِيرٌۢ بِمَا تَعْمَلُونَ ﴿١١﴾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710</cp:revision>
  <dcterms:created xsi:type="dcterms:W3CDTF">2005-07-27T05:58:58Z</dcterms:created>
  <dcterms:modified xsi:type="dcterms:W3CDTF">2020-05-20T00:07:26Z</dcterms:modified>
</cp:coreProperties>
</file>