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354" r:id="rId2"/>
    <p:sldId id="355" r:id="rId3"/>
    <p:sldId id="893" r:id="rId4"/>
    <p:sldId id="766" r:id="rId5"/>
    <p:sldId id="1073" r:id="rId6"/>
    <p:sldId id="1074" r:id="rId7"/>
    <p:sldId id="1075" r:id="rId8"/>
    <p:sldId id="1076" r:id="rId9"/>
    <p:sldId id="1077" r:id="rId10"/>
    <p:sldId id="1078" r:id="rId11"/>
    <p:sldId id="1079" r:id="rId12"/>
    <p:sldId id="1080" r:id="rId13"/>
    <p:sldId id="1081" r:id="rId14"/>
    <p:sldId id="1082" r:id="rId15"/>
    <p:sldId id="1083" r:id="rId16"/>
    <p:sldId id="352" r:id="rId17"/>
    <p:sldId id="353"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15/05/2020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الجمعة</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Jumuʿah</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Friday)</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62</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11</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يَـٰٓأَيُّهَا ٱلَّذِينَ هَادُوٓا۟ إِن زَعَمْتُمْ أَنَّكُمْ أَوْلِيَآءُ لِلَّـهِ مِن دُونِ ٱلنَّاسِ فَتَمَنَّوُا۟ ٱلْمَوْتَ إِن كُنتُمْ صَـٰدِقِينَ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‘O </a:t>
            </a:r>
            <a:r>
              <a:rPr lang="en-US" altLang="en-US" sz="3200" dirty="0" smtClean="0">
                <a:latin typeface="Calibri" panose="020F0502020204030204" pitchFamily="34" charset="0"/>
              </a:rPr>
              <a:t>Jews! If </a:t>
            </a:r>
            <a:r>
              <a:rPr lang="en-US" altLang="en-US" sz="3200" dirty="0">
                <a:latin typeface="Calibri" panose="020F0502020204030204" pitchFamily="34" charset="0"/>
              </a:rPr>
              <a:t>you claim that you are Allah’s </a:t>
            </a:r>
            <a:r>
              <a:rPr lang="en-US" altLang="en-US" sz="3200" dirty="0" err="1" smtClean="0">
                <a:latin typeface="Calibri" panose="020F0502020204030204" pitchFamily="34" charset="0"/>
              </a:rPr>
              <a:t>favourites</a:t>
            </a:r>
            <a:r>
              <a:rPr lang="en-US" altLang="en-US" sz="3200" dirty="0" smtClean="0">
                <a:latin typeface="Calibri" panose="020F0502020204030204" pitchFamily="34" charset="0"/>
              </a:rPr>
              <a:t>, to the exclusion </a:t>
            </a:r>
            <a:r>
              <a:rPr lang="en-US" altLang="en-US" sz="3200" dirty="0">
                <a:latin typeface="Calibri" panose="020F0502020204030204" pitchFamily="34" charset="0"/>
              </a:rPr>
              <a:t>of other </a:t>
            </a:r>
            <a:r>
              <a:rPr lang="en-US" altLang="en-US" sz="3200" dirty="0" smtClean="0">
                <a:latin typeface="Calibri" panose="020F0502020204030204" pitchFamily="34" charset="0"/>
              </a:rPr>
              <a:t>people, then </a:t>
            </a:r>
            <a:r>
              <a:rPr lang="en-US" altLang="en-US" sz="3200" dirty="0">
                <a:latin typeface="Calibri" panose="020F0502020204030204" pitchFamily="34" charset="0"/>
              </a:rPr>
              <a:t>long for </a:t>
            </a:r>
            <a:r>
              <a:rPr lang="en-US" altLang="en-US" sz="3200" dirty="0" smtClean="0">
                <a:latin typeface="Calibri" panose="020F0502020204030204" pitchFamily="34" charset="0"/>
              </a:rPr>
              <a:t>death, should </a:t>
            </a:r>
            <a:r>
              <a:rPr lang="en-US" altLang="en-US" sz="3200" dirty="0">
                <a:latin typeface="Calibri" panose="020F0502020204030204" pitchFamily="34" charset="0"/>
              </a:rPr>
              <a:t>you be truthful.’</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Jumuʿah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89361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يَتَمَنَّوْنَهُۥٓ أَبَدًۢا بِمَا قَدَّمَتْ أَيْدِيهِمْ ۚ وَٱللَّـهُ عَلِيمٌۢ بِٱلظَّـٰلِمِينَ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Yet they will never long for </a:t>
            </a:r>
            <a:r>
              <a:rPr lang="en-US" altLang="en-US" sz="3200" dirty="0" smtClean="0">
                <a:latin typeface="Calibri" panose="020F0502020204030204" pitchFamily="34" charset="0"/>
              </a:rPr>
              <a:t>it, because </a:t>
            </a:r>
            <a:r>
              <a:rPr lang="en-US" altLang="en-US" sz="3200" dirty="0">
                <a:latin typeface="Calibri" panose="020F0502020204030204" pitchFamily="34" charset="0"/>
              </a:rPr>
              <a:t>of what their hands have sent </a:t>
            </a:r>
            <a:r>
              <a:rPr lang="en-US" altLang="en-US" sz="3200" dirty="0" smtClean="0">
                <a:latin typeface="Calibri" panose="020F0502020204030204" pitchFamily="34" charset="0"/>
              </a:rPr>
              <a:t>ahead, and </a:t>
            </a:r>
            <a:r>
              <a:rPr lang="en-US" altLang="en-US" sz="3200" dirty="0">
                <a:latin typeface="Calibri" panose="020F0502020204030204" pitchFamily="34" charset="0"/>
              </a:rPr>
              <a:t>Allah knows best the wrongdoers.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Jumuʿah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24354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إِنَّ ٱلْمَوْتَ ٱلَّذِى تَفِرُّونَ مِنْهُ فَإِنَّهُۥ مُلَـٰقِيكُمْ ۖ ثُمَّ تُرَدُّونَ إِلَىٰ عَـٰلِمِ ٱلْغَيْبِ وَٱلشَّهَـٰدَةِ فَيُنَبِّئُكُم بِمَا كُنتُمْ تَعْمَلُونَ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‘Indeed the death that you </a:t>
            </a:r>
            <a:r>
              <a:rPr lang="en-US" altLang="en-US" sz="3200" dirty="0" smtClean="0">
                <a:latin typeface="Calibri" panose="020F0502020204030204" pitchFamily="34" charset="0"/>
              </a:rPr>
              <a:t>flee will </a:t>
            </a:r>
            <a:r>
              <a:rPr lang="en-US" altLang="en-US" sz="3200" dirty="0">
                <a:latin typeface="Calibri" panose="020F0502020204030204" pitchFamily="34" charset="0"/>
              </a:rPr>
              <a:t>indeed encounter you.</a:t>
            </a:r>
          </a:p>
          <a:p>
            <a:pPr>
              <a:lnSpc>
                <a:spcPct val="90000"/>
              </a:lnSpc>
            </a:pPr>
            <a:r>
              <a:rPr lang="en-US" altLang="en-US" sz="3200" dirty="0">
                <a:latin typeface="Calibri" panose="020F0502020204030204" pitchFamily="34" charset="0"/>
              </a:rPr>
              <a:t>Then you will be </a:t>
            </a:r>
            <a:r>
              <a:rPr lang="en-US" altLang="en-US" sz="3200" dirty="0" smtClean="0">
                <a:latin typeface="Calibri" panose="020F0502020204030204" pitchFamily="34" charset="0"/>
              </a:rPr>
              <a:t>returned to </a:t>
            </a:r>
            <a:r>
              <a:rPr lang="en-US" altLang="en-US" sz="3200" dirty="0">
                <a:latin typeface="Calibri" panose="020F0502020204030204" pitchFamily="34" charset="0"/>
              </a:rPr>
              <a:t>the Knower of the sensible and the </a:t>
            </a:r>
            <a:r>
              <a:rPr lang="en-US" altLang="en-US" sz="3200" dirty="0" smtClean="0">
                <a:latin typeface="Calibri" panose="020F0502020204030204" pitchFamily="34" charset="0"/>
              </a:rPr>
              <a:t>Unseen, and </a:t>
            </a:r>
            <a:r>
              <a:rPr lang="en-US" altLang="en-US" sz="3200" dirty="0">
                <a:latin typeface="Calibri" panose="020F0502020204030204" pitchFamily="34" charset="0"/>
              </a:rPr>
              <a:t>He will inform </a:t>
            </a:r>
            <a:r>
              <a:rPr lang="en-US" altLang="en-US" sz="3200" dirty="0" smtClean="0">
                <a:latin typeface="Calibri" panose="020F0502020204030204" pitchFamily="34" charset="0"/>
              </a:rPr>
              <a:t>you about </a:t>
            </a:r>
            <a:r>
              <a:rPr lang="en-US" altLang="en-US" sz="3200" dirty="0">
                <a:latin typeface="Calibri" panose="020F0502020204030204" pitchFamily="34" charset="0"/>
              </a:rPr>
              <a:t>what you used to do.’</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Jumuʿah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45250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يَـٰٓأَيُّهَا ٱلَّذِينَ ءَامَنُوٓا۟ إِذَا نُودِىَ لِلصَّلَوٰةِ مِن يَوْمِ ٱلْجُمُعَةِ فَٱسْعَوْا۟ إِلَىٰ ذِكْرِ ٱللَّـهِ وَذَرُوا۟ ٱلْبَيْعَ ۚ ذَٰلِكُمْ خَيْرٌ لَّكُمْ إِن كُنتُمْ تَعْلَمُونَ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a:t>
            </a:r>
            <a:r>
              <a:rPr lang="en-US" altLang="en-US" sz="3200" dirty="0" smtClean="0">
                <a:latin typeface="Calibri" panose="020F0502020204030204" pitchFamily="34" charset="0"/>
              </a:rPr>
              <a:t>faith! When </a:t>
            </a:r>
            <a:r>
              <a:rPr lang="en-US" altLang="en-US" sz="3200" dirty="0">
                <a:latin typeface="Calibri" panose="020F0502020204030204" pitchFamily="34" charset="0"/>
              </a:rPr>
              <a:t>the call is made for prayer on </a:t>
            </a:r>
            <a:r>
              <a:rPr lang="en-US" altLang="en-US" sz="3200" dirty="0" smtClean="0">
                <a:latin typeface="Calibri" panose="020F0502020204030204" pitchFamily="34" charset="0"/>
              </a:rPr>
              <a:t>Friday, hurry </a:t>
            </a:r>
            <a:r>
              <a:rPr lang="en-US" altLang="en-US" sz="3200" dirty="0">
                <a:latin typeface="Calibri" panose="020F0502020204030204" pitchFamily="34" charset="0"/>
              </a:rPr>
              <a:t>toward the remembrance of </a:t>
            </a:r>
            <a:r>
              <a:rPr lang="en-US" altLang="en-US" sz="3200" dirty="0" smtClean="0">
                <a:latin typeface="Calibri" panose="020F0502020204030204" pitchFamily="34" charset="0"/>
              </a:rPr>
              <a:t>Allah, and </a:t>
            </a:r>
            <a:r>
              <a:rPr lang="en-US" altLang="en-US" sz="3200" dirty="0">
                <a:latin typeface="Calibri" panose="020F0502020204030204" pitchFamily="34" charset="0"/>
              </a:rPr>
              <a:t>leave all </a:t>
            </a:r>
            <a:r>
              <a:rPr lang="en-US" altLang="en-US" sz="3200" dirty="0" smtClean="0">
                <a:latin typeface="Calibri" panose="020F0502020204030204" pitchFamily="34" charset="0"/>
              </a:rPr>
              <a:t>business.     That </a:t>
            </a:r>
            <a:r>
              <a:rPr lang="en-US" altLang="en-US" sz="3200" dirty="0">
                <a:latin typeface="Calibri" panose="020F0502020204030204" pitchFamily="34" charset="0"/>
              </a:rPr>
              <a:t>is better for </a:t>
            </a:r>
            <a:r>
              <a:rPr lang="en-US" altLang="en-US" sz="3200" dirty="0" smtClean="0">
                <a:latin typeface="Calibri" panose="020F0502020204030204" pitchFamily="34" charset="0"/>
              </a:rPr>
              <a:t>you, should </a:t>
            </a:r>
            <a:r>
              <a:rPr lang="en-US" altLang="en-US" sz="3200" dirty="0">
                <a:latin typeface="Calibri" panose="020F0502020204030204" pitchFamily="34" charset="0"/>
              </a:rPr>
              <a:t>you know.</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Jumuʿah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95265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فَإِذَا قُضِيَتِ ٱلصَّلَوٰةُ فَٱنتَشِرُوا۟ فِى ٱلْأَرْضِ وَٱبْتَغُوا۟ مِن فَضْلِ ٱللَّـهِ وَٱذْكُرُوا۟ ٱللَّـهَ كَثِيرًا لَّعَلَّكُمْ تُفْلِحُونَ ﴿١٠﴾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the prayer is </a:t>
            </a:r>
            <a:r>
              <a:rPr lang="en-US" altLang="en-US" sz="3200" dirty="0" smtClean="0">
                <a:latin typeface="Calibri" panose="020F0502020204030204" pitchFamily="34" charset="0"/>
              </a:rPr>
              <a:t>finished disperse </a:t>
            </a:r>
            <a:r>
              <a:rPr lang="en-US" altLang="en-US" sz="3200" dirty="0">
                <a:latin typeface="Calibri" panose="020F0502020204030204" pitchFamily="34" charset="0"/>
              </a:rPr>
              <a:t>through the </a:t>
            </a:r>
            <a:r>
              <a:rPr lang="en-US" altLang="en-US" sz="3200" dirty="0" smtClean="0">
                <a:latin typeface="Calibri" panose="020F0502020204030204" pitchFamily="34" charset="0"/>
              </a:rPr>
              <a:t>land and </a:t>
            </a:r>
            <a:r>
              <a:rPr lang="en-US" altLang="en-US" sz="3200" dirty="0">
                <a:latin typeface="Calibri" panose="020F0502020204030204" pitchFamily="34" charset="0"/>
              </a:rPr>
              <a:t>seek Allah’s </a:t>
            </a:r>
            <a:r>
              <a:rPr lang="en-US" altLang="en-US" sz="3200" dirty="0" smtClean="0">
                <a:latin typeface="Calibri" panose="020F0502020204030204" pitchFamily="34" charset="0"/>
              </a:rPr>
              <a:t>grace, and </a:t>
            </a:r>
            <a:r>
              <a:rPr lang="en-US" altLang="en-US" sz="3200" dirty="0">
                <a:latin typeface="Calibri" panose="020F0502020204030204" pitchFamily="34" charset="0"/>
              </a:rPr>
              <a:t>remember Allah </a:t>
            </a:r>
            <a:r>
              <a:rPr lang="en-US" altLang="en-US" sz="3200" dirty="0" smtClean="0">
                <a:latin typeface="Calibri" panose="020F0502020204030204" pitchFamily="34" charset="0"/>
              </a:rPr>
              <a:t>greatly so </a:t>
            </a:r>
            <a:r>
              <a:rPr lang="en-US" altLang="en-US" sz="3200" dirty="0">
                <a:latin typeface="Calibri" panose="020F0502020204030204" pitchFamily="34" charset="0"/>
              </a:rPr>
              <a:t>that you may be felicitous.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Jumuʿah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47162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وَإِذَا رَأَوْا۟ تِجَـٰرَةً أَوْ لَهْوًا ٱنفَضُّوٓا۟ إِلَيْهَا وَتَرَكُوكَ قَآئِمًا ۚ قُلْ مَا عِندَ ٱللَّـهِ خَيْرٌ مِّنَ ٱللَّـهْوِ وَمِنَ ٱلتِّجَـٰرَةِ ۚ وَٱللَّـهُ خَيْرُ ٱلرَّٰزِقِينَ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sight a deal or a </a:t>
            </a:r>
            <a:r>
              <a:rPr lang="en-US" altLang="en-US" sz="3200" dirty="0" smtClean="0">
                <a:latin typeface="Calibri" panose="020F0502020204030204" pitchFamily="34" charset="0"/>
              </a:rPr>
              <a:t>diversion, they </a:t>
            </a:r>
            <a:r>
              <a:rPr lang="en-US" altLang="en-US" sz="3200" dirty="0">
                <a:latin typeface="Calibri" panose="020F0502020204030204" pitchFamily="34" charset="0"/>
              </a:rPr>
              <a:t>scatter off towards </a:t>
            </a:r>
            <a:r>
              <a:rPr lang="en-US" altLang="en-US" sz="3200" dirty="0" smtClean="0">
                <a:latin typeface="Calibri" panose="020F0502020204030204" pitchFamily="34" charset="0"/>
              </a:rPr>
              <a:t>it and </a:t>
            </a:r>
            <a:r>
              <a:rPr lang="en-US" altLang="en-US" sz="3200" dirty="0">
                <a:latin typeface="Calibri" panose="020F0502020204030204" pitchFamily="34" charset="0"/>
              </a:rPr>
              <a:t>leave you </a:t>
            </a:r>
            <a:r>
              <a:rPr lang="en-US" altLang="en-US" sz="3200" dirty="0" smtClean="0">
                <a:latin typeface="Calibri" panose="020F0502020204030204" pitchFamily="34" charset="0"/>
              </a:rPr>
              <a:t>standing! Say</a:t>
            </a:r>
            <a:r>
              <a:rPr lang="en-US" altLang="en-US" sz="3200" dirty="0">
                <a:latin typeface="Calibri" panose="020F0502020204030204" pitchFamily="34" charset="0"/>
              </a:rPr>
              <a:t>, ‘What is with </a:t>
            </a:r>
            <a:r>
              <a:rPr lang="en-US" altLang="en-US" sz="3200" dirty="0" smtClean="0">
                <a:latin typeface="Calibri" panose="020F0502020204030204" pitchFamily="34" charset="0"/>
              </a:rPr>
              <a:t>Allah is </a:t>
            </a:r>
            <a:r>
              <a:rPr lang="en-US" altLang="en-US" sz="3200" dirty="0">
                <a:latin typeface="Calibri" panose="020F0502020204030204" pitchFamily="34" charset="0"/>
              </a:rPr>
              <a:t>better than diversion and </a:t>
            </a:r>
            <a:r>
              <a:rPr lang="en-US" altLang="en-US" sz="3200" dirty="0" smtClean="0">
                <a:latin typeface="Calibri" panose="020F0502020204030204" pitchFamily="34" charset="0"/>
              </a:rPr>
              <a:t>dealing, and </a:t>
            </a:r>
            <a:r>
              <a:rPr lang="en-US" altLang="en-US" sz="3200" dirty="0">
                <a:latin typeface="Calibri" panose="020F0502020204030204" pitchFamily="34" charset="0"/>
              </a:rPr>
              <a:t>Allah is the best of providers.’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Jumuʿah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38225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Jumuʿah</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81426"/>
            <a:ext cx="12192000" cy="6663363"/>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62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Jumuʿah</a:t>
            </a:r>
            <a:endParaRPr lang="en-US" altLang="en-US" sz="2800" dirty="0" smtClean="0">
              <a:solidFill>
                <a:srgbClr val="FFFF00"/>
              </a:solidFill>
            </a:endParaRPr>
          </a:p>
          <a:p>
            <a:pPr algn="ctr">
              <a:spcBef>
                <a:spcPct val="0"/>
              </a:spcBef>
              <a:buFontTx/>
              <a:buNone/>
            </a:pPr>
            <a:endParaRPr lang="en-US" altLang="en-US" sz="900" dirty="0" smtClean="0">
              <a:solidFill>
                <a:srgbClr val="FFFF00"/>
              </a:solidFill>
            </a:endParaRPr>
          </a:p>
          <a:p>
            <a:pPr algn="ctr">
              <a:spcBef>
                <a:spcPct val="0"/>
              </a:spcBef>
              <a:buFontTx/>
              <a:buNone/>
            </a:pPr>
            <a:r>
              <a:rPr lang="en-US" altLang="en-US" sz="2500" dirty="0" smtClean="0">
                <a:solidFill>
                  <a:srgbClr val="FFFF00"/>
                </a:solidFill>
              </a:rPr>
              <a:t>The </a:t>
            </a:r>
            <a:r>
              <a:rPr lang="en-US" altLang="en-US" sz="2500" dirty="0">
                <a:solidFill>
                  <a:srgbClr val="FFFF00"/>
                </a:solidFill>
              </a:rPr>
              <a:t>surah that enjoins the believers to proceed at once to the ritual Prayer of the Friday congregation and to quit all commercial transacting as soon as they hear the call to the Prayer. It takes its name after “Friday” (</a:t>
            </a:r>
            <a:r>
              <a:rPr lang="en-US" altLang="en-US" sz="2500" dirty="0" err="1">
                <a:solidFill>
                  <a:srgbClr val="FFFF00"/>
                </a:solidFill>
              </a:rPr>
              <a:t>jumuʿah</a:t>
            </a:r>
            <a:r>
              <a:rPr lang="en-US" altLang="en-US" sz="2500" dirty="0">
                <a:solidFill>
                  <a:srgbClr val="FFFF00"/>
                </a:solidFill>
              </a:rPr>
              <a:t>) prayer mentioned in . The surah instruction to the believers to observe the Friday prayer promptly and reliably when called and reminds the Muslims of God’s grace in granting them a prophet and the chance to grow </a:t>
            </a:r>
            <a:r>
              <a:rPr lang="en-US" altLang="en-US" sz="2500" dirty="0" smtClean="0">
                <a:solidFill>
                  <a:srgbClr val="FFFF00"/>
                </a:solidFill>
              </a:rPr>
              <a:t>spiritually. </a:t>
            </a:r>
            <a:r>
              <a:rPr lang="en-US" altLang="en-US" sz="2500" dirty="0">
                <a:solidFill>
                  <a:srgbClr val="FFFF00"/>
                </a:solidFill>
              </a:rPr>
              <a:t>Those who do not act in accordance with the knowledge they have been given are </a:t>
            </a:r>
            <a:r>
              <a:rPr lang="en-US" altLang="en-US" sz="2500" dirty="0" smtClean="0">
                <a:solidFill>
                  <a:srgbClr val="FFFF00"/>
                </a:solidFill>
              </a:rPr>
              <a:t>criticized</a:t>
            </a:r>
            <a:r>
              <a:rPr lang="en-US" altLang="en-US" sz="2500" dirty="0" smtClean="0">
                <a:solidFill>
                  <a:srgbClr val="FFFF00"/>
                </a:solidFill>
              </a:rPr>
              <a:t>. </a:t>
            </a:r>
          </a:p>
          <a:p>
            <a:pPr algn="ctr">
              <a:spcBef>
                <a:spcPct val="0"/>
              </a:spcBef>
              <a:buFontTx/>
              <a:buNone/>
            </a:pPr>
            <a:r>
              <a:rPr lang="en-US" altLang="en-US" sz="2500" dirty="0">
                <a:solidFill>
                  <a:srgbClr val="FFFF00"/>
                </a:solidFill>
              </a:rPr>
              <a:t>The surah is also known as The Assembly (Friday) Prayer, The Congregation, The Day of Congregation, The Friday </a:t>
            </a:r>
            <a:r>
              <a:rPr lang="en-US" altLang="en-US" sz="2500" dirty="0" smtClean="0">
                <a:solidFill>
                  <a:srgbClr val="FFFF00"/>
                </a:solidFill>
              </a:rPr>
              <a:t>Congregation</a:t>
            </a:r>
          </a:p>
          <a:p>
            <a:pPr algn="ctr">
              <a:spcBef>
                <a:spcPct val="0"/>
              </a:spcBef>
              <a:buFontTx/>
              <a:buNone/>
            </a:pPr>
            <a:r>
              <a:rPr lang="en-US" altLang="en-US" sz="2500" dirty="0">
                <a:solidFill>
                  <a:srgbClr val="FFFF00"/>
                </a:solidFill>
              </a:rPr>
              <a:t>This is a ‘</a:t>
            </a:r>
            <a:r>
              <a:rPr lang="en-US" altLang="en-US" sz="2500" dirty="0" err="1">
                <a:solidFill>
                  <a:srgbClr val="FFFF00"/>
                </a:solidFill>
              </a:rPr>
              <a:t>madani</a:t>
            </a:r>
            <a:r>
              <a:rPr lang="en-US" altLang="en-US" sz="2500" dirty="0">
                <a:solidFill>
                  <a:srgbClr val="FFFF00"/>
                </a:solidFill>
              </a:rPr>
              <a:t>’ </a:t>
            </a:r>
            <a:r>
              <a:rPr lang="en-US" altLang="en-US" sz="2500" dirty="0" smtClean="0">
                <a:solidFill>
                  <a:srgbClr val="FFFF00"/>
                </a:solidFill>
              </a:rPr>
              <a:t>surah. </a:t>
            </a:r>
            <a:r>
              <a:rPr lang="en-US" altLang="en-US" sz="2500" dirty="0">
                <a:solidFill>
                  <a:srgbClr val="FFFF00"/>
                </a:solidFill>
              </a:rPr>
              <a:t>Imam </a:t>
            </a:r>
            <a:r>
              <a:rPr lang="en-US" altLang="en-US" sz="2500" dirty="0" err="1">
                <a:solidFill>
                  <a:srgbClr val="FFFF00"/>
                </a:solidFill>
              </a:rPr>
              <a:t>Ja’far</a:t>
            </a:r>
            <a:r>
              <a:rPr lang="en-US" altLang="en-US" sz="2500" dirty="0">
                <a:solidFill>
                  <a:srgbClr val="FFFF00"/>
                </a:solidFill>
              </a:rPr>
              <a:t> as-</a:t>
            </a:r>
            <a:r>
              <a:rPr lang="en-US" altLang="en-US" sz="2500" dirty="0" err="1">
                <a:solidFill>
                  <a:srgbClr val="FFFF00"/>
                </a:solidFill>
              </a:rPr>
              <a:t>Sadiq</a:t>
            </a:r>
            <a:r>
              <a:rPr lang="en-US" altLang="en-US" sz="2500" dirty="0">
                <a:solidFill>
                  <a:srgbClr val="FFFF00"/>
                </a:solidFill>
              </a:rPr>
              <a:t> </a:t>
            </a:r>
            <a:r>
              <a:rPr lang="en-US" altLang="en-US" sz="2500" dirty="0" smtClean="0">
                <a:solidFill>
                  <a:srgbClr val="FFFF00"/>
                </a:solidFill>
              </a:rPr>
              <a:t>(A) </a:t>
            </a:r>
            <a:r>
              <a:rPr lang="en-US" altLang="en-US" sz="2500" dirty="0">
                <a:solidFill>
                  <a:srgbClr val="FFFF00"/>
                </a:solidFill>
              </a:rPr>
              <a:t>has said that if this surah is recited frequently in the mornings and evenings, the reciter is protected from the influence of </a:t>
            </a:r>
            <a:r>
              <a:rPr lang="en-US" altLang="en-US" sz="2500" dirty="0" err="1">
                <a:solidFill>
                  <a:srgbClr val="FFFF00"/>
                </a:solidFill>
              </a:rPr>
              <a:t>Shaitan</a:t>
            </a:r>
            <a:r>
              <a:rPr lang="en-US" altLang="en-US" sz="2500" dirty="0">
                <a:solidFill>
                  <a:srgbClr val="FFFF00"/>
                </a:solidFill>
              </a:rPr>
              <a:t> and his temptations. His sins are also </a:t>
            </a:r>
            <a:r>
              <a:rPr lang="en-US" altLang="en-US" sz="2500" dirty="0" smtClean="0">
                <a:solidFill>
                  <a:srgbClr val="FFFF00"/>
                </a:solidFill>
              </a:rPr>
              <a:t>forgiven. In </a:t>
            </a:r>
            <a:r>
              <a:rPr lang="en-US" altLang="en-US" sz="2500" dirty="0">
                <a:solidFill>
                  <a:srgbClr val="FFFF00"/>
                </a:solidFill>
              </a:rPr>
              <a:t>another narration it is said that if a person recites this surah daily, he will be safe from every dangerous and frightening thing</a:t>
            </a:r>
            <a:r>
              <a:rPr lang="en-US" altLang="en-US" sz="2500" dirty="0" smtClean="0">
                <a:solidFill>
                  <a:srgbClr val="FFFF00"/>
                </a:solidFill>
              </a:rPr>
              <a:t>.</a:t>
            </a:r>
            <a:endParaRPr lang="en-US" altLang="en-US" sz="25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Jumuʿah</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Jumuʿah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Jumuʿah</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يُسَبِّحُ لِلَّـهِ مَا فِى ٱلسَّمَـٰوَٰتِ وَمَا فِى ٱلْأَرْضِ ٱلْمَلِكِ ٱلْقُدُّوسِ ٱلْعَزِيزِ ٱلْحَكِيمِ ﴿١﴾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Whatever there is in the heavens glorifies </a:t>
            </a:r>
            <a:r>
              <a:rPr lang="en-US" altLang="en-US" sz="3200" dirty="0" smtClean="0">
                <a:latin typeface="Calibri" panose="020F0502020204030204" pitchFamily="34" charset="0"/>
              </a:rPr>
              <a:t>Allah and </a:t>
            </a:r>
            <a:r>
              <a:rPr lang="en-US" altLang="en-US" sz="3200" dirty="0">
                <a:latin typeface="Calibri" panose="020F0502020204030204" pitchFamily="34" charset="0"/>
              </a:rPr>
              <a:t>whatever there is in the </a:t>
            </a:r>
            <a:r>
              <a:rPr lang="en-US" altLang="en-US" sz="3200" dirty="0" smtClean="0">
                <a:latin typeface="Calibri" panose="020F0502020204030204" pitchFamily="34" charset="0"/>
              </a:rPr>
              <a:t>earth, the </a:t>
            </a:r>
            <a:r>
              <a:rPr lang="en-US" altLang="en-US" sz="3200" dirty="0">
                <a:latin typeface="Calibri" panose="020F0502020204030204" pitchFamily="34" charset="0"/>
              </a:rPr>
              <a:t>Sovereign, the </a:t>
            </a:r>
            <a:r>
              <a:rPr lang="en-US" altLang="en-US" sz="3200" dirty="0" smtClean="0">
                <a:latin typeface="Calibri" panose="020F0502020204030204" pitchFamily="34" charset="0"/>
              </a:rPr>
              <a:t>All-holy, the </a:t>
            </a:r>
            <a:r>
              <a:rPr lang="en-US" altLang="en-US" sz="3200" dirty="0">
                <a:latin typeface="Calibri" panose="020F0502020204030204" pitchFamily="34" charset="0"/>
              </a:rPr>
              <a:t>All-mighty, the All-wise.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Jumuʿah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0977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هُوَ ٱلَّذِى بَعَثَ فِى ٱلْأُمِّيِّـۧنَ رَسُولًا مِّنْهُمْ يَتْلُوا۟ عَلَيْهِمْ ءَايَـٰتِهِۦ وَيُزَكِّيهِمْ وَيُعَلِّمُهُمُ ٱلْكِتَـٰبَ وَٱلْحِكْمَةَ وَإِن كَانُوا۟ مِن قَبْلُ لَفِى ضَلَـٰلٍ مُّبِينٍ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sent to the unlettered [</a:t>
            </a:r>
            <a:r>
              <a:rPr lang="en-US" altLang="en-US" sz="3200" dirty="0" smtClean="0">
                <a:latin typeface="Calibri" panose="020F0502020204030204" pitchFamily="34" charset="0"/>
              </a:rPr>
              <a:t>people] an </a:t>
            </a:r>
            <a:r>
              <a:rPr lang="en-US" altLang="en-US" sz="3200" dirty="0">
                <a:latin typeface="Calibri" panose="020F0502020204030204" pitchFamily="34" charset="0"/>
              </a:rPr>
              <a:t>apostle from among </a:t>
            </a:r>
            <a:r>
              <a:rPr lang="en-US" altLang="en-US" sz="3200" dirty="0" smtClean="0">
                <a:latin typeface="Calibri" panose="020F0502020204030204" pitchFamily="34" charset="0"/>
              </a:rPr>
              <a:t>themselves, to </a:t>
            </a:r>
            <a:r>
              <a:rPr lang="en-US" altLang="en-US" sz="3200" dirty="0">
                <a:latin typeface="Calibri" panose="020F0502020204030204" pitchFamily="34" charset="0"/>
              </a:rPr>
              <a:t>recite to them His signs, to purify </a:t>
            </a:r>
            <a:r>
              <a:rPr lang="en-US" altLang="en-US" sz="3200" dirty="0" smtClean="0">
                <a:latin typeface="Calibri" panose="020F0502020204030204" pitchFamily="34" charset="0"/>
              </a:rPr>
              <a:t>them, and </a:t>
            </a:r>
            <a:r>
              <a:rPr lang="en-US" altLang="en-US" sz="3200" dirty="0">
                <a:latin typeface="Calibri" panose="020F0502020204030204" pitchFamily="34" charset="0"/>
              </a:rPr>
              <a:t>to </a:t>
            </a:r>
            <a:r>
              <a:rPr lang="en-US" altLang="en-US" sz="3200" dirty="0" smtClean="0">
                <a:latin typeface="Calibri" panose="020F0502020204030204" pitchFamily="34" charset="0"/>
              </a:rPr>
              <a:t>teach them </a:t>
            </a:r>
            <a:r>
              <a:rPr lang="en-US" altLang="en-US" sz="3200" dirty="0">
                <a:latin typeface="Calibri" panose="020F0502020204030204" pitchFamily="34" charset="0"/>
              </a:rPr>
              <a:t>the Book and </a:t>
            </a:r>
            <a:r>
              <a:rPr lang="en-US" altLang="en-US" sz="3200" dirty="0" smtClean="0">
                <a:latin typeface="Calibri" panose="020F0502020204030204" pitchFamily="34" charset="0"/>
              </a:rPr>
              <a:t>wisdom, and </a:t>
            </a:r>
            <a:r>
              <a:rPr lang="en-US" altLang="en-US" sz="3200" dirty="0">
                <a:latin typeface="Calibri" panose="020F0502020204030204" pitchFamily="34" charset="0"/>
              </a:rPr>
              <a:t>earlier they had indeed </a:t>
            </a:r>
            <a:r>
              <a:rPr lang="en-US" altLang="en-US" sz="3200" dirty="0" smtClean="0">
                <a:latin typeface="Calibri" panose="020F0502020204030204" pitchFamily="34" charset="0"/>
              </a:rPr>
              <a:t>been in </a:t>
            </a:r>
            <a:r>
              <a:rPr lang="en-US" altLang="en-US" sz="3200" dirty="0">
                <a:latin typeface="Calibri" panose="020F0502020204030204" pitchFamily="34" charset="0"/>
              </a:rPr>
              <a:t>manifest error.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Jumuʿah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1704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وَءَاخَرِينَ مِنْهُمْ لَمَّا يَلْحَقُوا۟ بِهِمْ ۚ وَهُوَ ٱلْعَزِيزُ ٱلْحَكِيمُ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to others from among them [as </a:t>
            </a:r>
            <a:r>
              <a:rPr lang="en-US" altLang="en-US" sz="3200" dirty="0" smtClean="0">
                <a:latin typeface="Calibri" panose="020F0502020204030204" pitchFamily="34" charset="0"/>
              </a:rPr>
              <a:t>well] who </a:t>
            </a:r>
            <a:r>
              <a:rPr lang="en-US" altLang="en-US" sz="3200" dirty="0">
                <a:latin typeface="Calibri" panose="020F0502020204030204" pitchFamily="34" charset="0"/>
              </a:rPr>
              <a:t>have not yet joined </a:t>
            </a:r>
            <a:r>
              <a:rPr lang="en-US" altLang="en-US" sz="3200" dirty="0" smtClean="0">
                <a:latin typeface="Calibri" panose="020F0502020204030204" pitchFamily="34" charset="0"/>
              </a:rPr>
              <a:t>them. And </a:t>
            </a:r>
            <a:r>
              <a:rPr lang="en-US" altLang="en-US" sz="3200" dirty="0">
                <a:latin typeface="Calibri" panose="020F0502020204030204" pitchFamily="34" charset="0"/>
              </a:rPr>
              <a:t>He is the All-mighty, the All-wise.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Jumuʿah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43733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فَضْلُ ٱللَّـهِ يُؤْتِيهِ مَن يَشَآءُ ۚ وَٱللَّـهُ ذُو ٱلْفَضْلِ ٱلْعَظِيمِ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Allah’s </a:t>
            </a:r>
            <a:r>
              <a:rPr lang="en-US" altLang="en-US" sz="3200" dirty="0" smtClean="0">
                <a:latin typeface="Calibri" panose="020F0502020204030204" pitchFamily="34" charset="0"/>
              </a:rPr>
              <a:t>grace which </a:t>
            </a:r>
            <a:r>
              <a:rPr lang="en-US" altLang="en-US" sz="3200" dirty="0">
                <a:latin typeface="Calibri" panose="020F0502020204030204" pitchFamily="34" charset="0"/>
              </a:rPr>
              <a:t>He grants to whomever He </a:t>
            </a:r>
            <a:r>
              <a:rPr lang="en-US" altLang="en-US" sz="3200" dirty="0" smtClean="0">
                <a:latin typeface="Calibri" panose="020F0502020204030204" pitchFamily="34" charset="0"/>
              </a:rPr>
              <a:t>wishes, and </a:t>
            </a:r>
            <a:r>
              <a:rPr lang="en-US" altLang="en-US" sz="3200" dirty="0">
                <a:latin typeface="Calibri" panose="020F0502020204030204" pitchFamily="34" charset="0"/>
              </a:rPr>
              <a:t>Allah is dispenser of a great grace.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Jumuʿah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55900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مَثَلُ ٱلَّذِينَ حُمِّلُوا۟ ٱلتَّوْرَىٰةَ ثُمَّ لَمْ يَحْمِلُوهَا كَمَثَلِ ٱلْحِمَارِ يَحْمِلُ أَسْفَارًۢا ۚ بِئْسَ مَثَلُ ٱلْقَوْمِ ٱلَّذِينَ كَذَّبُوا۟ بِـَٔايَـٰتِ ٱللَّـهِ ۚ وَٱللَّـهُ لَا يَهْدِى ٱلْقَوْمَ ٱلظَّـٰلِمِينَ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example of those who were charged with the </a:t>
            </a:r>
            <a:r>
              <a:rPr lang="en-US" altLang="en-US" sz="3200" dirty="0" smtClean="0">
                <a:latin typeface="Calibri" panose="020F0502020204030204" pitchFamily="34" charset="0"/>
              </a:rPr>
              <a:t>Torah, then </a:t>
            </a:r>
            <a:r>
              <a:rPr lang="en-US" altLang="en-US" sz="3200" dirty="0">
                <a:latin typeface="Calibri" panose="020F0502020204030204" pitchFamily="34" charset="0"/>
              </a:rPr>
              <a:t>failed to carry </a:t>
            </a:r>
            <a:r>
              <a:rPr lang="en-US" altLang="en-US" sz="3200" dirty="0" smtClean="0">
                <a:latin typeface="Calibri" panose="020F0502020204030204" pitchFamily="34" charset="0"/>
              </a:rPr>
              <a:t>it, is </a:t>
            </a:r>
            <a:r>
              <a:rPr lang="en-US" altLang="en-US" sz="3200" dirty="0">
                <a:latin typeface="Calibri" panose="020F0502020204030204" pitchFamily="34" charset="0"/>
              </a:rPr>
              <a:t>that of an </a:t>
            </a:r>
            <a:r>
              <a:rPr lang="en-US" altLang="en-US" sz="3200" dirty="0" smtClean="0">
                <a:latin typeface="Calibri" panose="020F0502020204030204" pitchFamily="34" charset="0"/>
              </a:rPr>
              <a:t>donkey </a:t>
            </a:r>
            <a:r>
              <a:rPr lang="en-US" altLang="en-US" sz="3200" dirty="0">
                <a:latin typeface="Calibri" panose="020F0502020204030204" pitchFamily="34" charset="0"/>
              </a:rPr>
              <a:t>carrying </a:t>
            </a:r>
            <a:r>
              <a:rPr lang="en-US" altLang="en-US" sz="3200" dirty="0" smtClean="0">
                <a:latin typeface="Calibri" panose="020F0502020204030204" pitchFamily="34" charset="0"/>
              </a:rPr>
              <a:t>books. Evil </a:t>
            </a:r>
            <a:r>
              <a:rPr lang="en-US" altLang="en-US" sz="3200" dirty="0">
                <a:latin typeface="Calibri" panose="020F0502020204030204" pitchFamily="34" charset="0"/>
              </a:rPr>
              <a:t>is the example of the people </a:t>
            </a:r>
            <a:r>
              <a:rPr lang="en-US" altLang="en-US" sz="3200" dirty="0" smtClean="0">
                <a:latin typeface="Calibri" panose="020F0502020204030204" pitchFamily="34" charset="0"/>
              </a:rPr>
              <a:t>who deny </a:t>
            </a:r>
            <a:r>
              <a:rPr lang="en-US" altLang="en-US" sz="3200" dirty="0">
                <a:latin typeface="Calibri" panose="020F0502020204030204" pitchFamily="34" charset="0"/>
              </a:rPr>
              <a:t>Allah’s </a:t>
            </a:r>
            <a:r>
              <a:rPr lang="en-US" altLang="en-US" sz="3200" dirty="0" smtClean="0">
                <a:latin typeface="Calibri" panose="020F0502020204030204" pitchFamily="34" charset="0"/>
              </a:rPr>
              <a:t>signs, and </a:t>
            </a:r>
            <a:r>
              <a:rPr lang="en-US" altLang="en-US" sz="3200" dirty="0">
                <a:latin typeface="Calibri" panose="020F0502020204030204" pitchFamily="34" charset="0"/>
              </a:rPr>
              <a:t>Allah does not guide the wrongdoing lot.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Jumuʿah</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33953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9736</TotalTime>
  <Words>968</Words>
  <Application>Microsoft Office PowerPoint</Application>
  <PresentationFormat>Widescreen</PresentationFormat>
  <Paragraphs>58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يُسَبِّحُ لِلَّـهِ مَا فِى ٱلسَّمَـٰوَٰتِ وَمَا فِى ٱلْأَرْضِ ٱلْمَلِكِ ٱلْقُدُّوسِ ٱلْعَزِيزِ ٱلْحَكِيمِ ﴿١﴾ </vt:lpstr>
      <vt:lpstr>هُوَ ٱلَّذِى بَعَثَ فِى ٱلْأُمِّيِّـۧنَ رَسُولًا مِّنْهُمْ يَتْلُوا۟ عَلَيْهِمْ ءَايَـٰتِهِۦ وَيُزَكِّيهِمْ وَيُعَلِّمُهُمُ ٱلْكِتَـٰبَ وَٱلْحِكْمَةَ وَإِن كَانُوا۟ مِن قَبْلُ لَفِى ضَلَـٰلٍ مُّبِينٍ ﴿٢﴾</vt:lpstr>
      <vt:lpstr> وَءَاخَرِينَ مِنْهُمْ لَمَّا يَلْحَقُوا۟ بِهِمْ ۚ وَهُوَ ٱلْعَزِيزُ ٱلْحَكِيمُ ﴿٣﴾</vt:lpstr>
      <vt:lpstr> ذَٰلِكَ فَضْلُ ٱللَّـهِ يُؤْتِيهِ مَن يَشَآءُ ۚ وَٱللَّـهُ ذُو ٱلْفَضْلِ ٱلْعَظِيمِ ﴿٤﴾</vt:lpstr>
      <vt:lpstr> مَثَلُ ٱلَّذِينَ حُمِّلُوا۟ ٱلتَّوْرَىٰةَ ثُمَّ لَمْ يَحْمِلُوهَا كَمَثَلِ ٱلْحِمَارِ يَحْمِلُ أَسْفَارًۢا ۚ بِئْسَ مَثَلُ ٱلْقَوْمِ ٱلَّذِينَ كَذَّبُوا۟ بِـَٔايَـٰتِ ٱللَّـهِ ۚ وَٱللَّـهُ لَا يَهْدِى ٱلْقَوْمَ ٱلظَّـٰلِمِينَ ﴿٥﴾</vt:lpstr>
      <vt:lpstr> قُلْ يَـٰٓأَيُّهَا ٱلَّذِينَ هَادُوٓا۟ إِن زَعَمْتُمْ أَنَّكُمْ أَوْلِيَآءُ لِلَّـهِ مِن دُونِ ٱلنَّاسِ فَتَمَنَّوُا۟ ٱلْمَوْتَ إِن كُنتُمْ صَـٰدِقِينَ ﴿٦﴾</vt:lpstr>
      <vt:lpstr> وَلَا يَتَمَنَّوْنَهُۥٓ أَبَدًۢا بِمَا قَدَّمَتْ أَيْدِيهِمْ ۚ وَٱللَّـهُ عَلِيمٌۢ بِٱلظَّـٰلِمِينَ ﴿٧﴾</vt:lpstr>
      <vt:lpstr> قُلْ إِنَّ ٱلْمَوْتَ ٱلَّذِى تَفِرُّونَ مِنْهُ فَإِنَّهُۥ مُلَـٰقِيكُمْ ۖ ثُمَّ تُرَدُّونَ إِلَىٰ عَـٰلِمِ ٱلْغَيْبِ وَٱلشَّهَـٰدَةِ فَيُنَبِّئُكُم بِمَا كُنتُمْ تَعْمَلُونَ ﴿٨﴾</vt:lpstr>
      <vt:lpstr>يَـٰٓأَيُّهَا ٱلَّذِينَ ءَامَنُوٓا۟ إِذَا نُودِىَ لِلصَّلَوٰةِ مِن يَوْمِ ٱلْجُمُعَةِ فَٱسْعَوْا۟ إِلَىٰ ذِكْرِ ٱللَّـهِ وَذَرُوا۟ ٱلْبَيْعَ ۚ ذَٰلِكُمْ خَيْرٌ لَّكُمْ إِن كُنتُمْ تَعْلَمُونَ ﴿٩﴾</vt:lpstr>
      <vt:lpstr> فَإِذَا قُضِيَتِ ٱلصَّلَوٰةُ فَٱنتَشِرُوا۟ فِى ٱلْأَرْضِ وَٱبْتَغُوا۟ مِن فَضْلِ ٱللَّـهِ وَٱذْكُرُوا۟ ٱللَّـهَ كَثِيرًا لَّعَلَّكُمْ تُفْلِحُونَ ﴿١٠﴾ </vt:lpstr>
      <vt:lpstr>وَإِذَا رَأَوْا۟ تِجَـٰرَةً أَوْ لَهْوًا ٱنفَضُّوٓا۟ إِلَيْهَا وَتَرَكُوكَ قَآئِمًا ۚ قُلْ مَا عِندَ ٱللَّـهِ خَيْرٌ مِّنَ ٱللَّـهْوِ وَمِنَ ٱلتِّجَـٰرَةِ ۚ وَٱللَّـهُ خَيْرُ ٱلرَّٰزِقِينَ ﴿١١﴾</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706</cp:revision>
  <dcterms:created xsi:type="dcterms:W3CDTF">2005-07-27T05:58:58Z</dcterms:created>
  <dcterms:modified xsi:type="dcterms:W3CDTF">2020-05-14T21:16:49Z</dcterms:modified>
</cp:coreProperties>
</file>