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354" r:id="rId2"/>
    <p:sldId id="355" r:id="rId3"/>
    <p:sldId id="1128" r:id="rId4"/>
    <p:sldId id="766" r:id="rId5"/>
    <p:sldId id="1129" r:id="rId6"/>
    <p:sldId id="1130" r:id="rId7"/>
    <p:sldId id="1131" r:id="rId8"/>
    <p:sldId id="1132" r:id="rId9"/>
    <p:sldId id="1133" r:id="rId10"/>
    <p:sldId id="1134" r:id="rId11"/>
    <p:sldId id="1135" r:id="rId12"/>
    <p:sldId id="1136" r:id="rId13"/>
    <p:sldId id="1137" r:id="rId14"/>
    <p:sldId id="1138" r:id="rId15"/>
    <p:sldId id="1139" r:id="rId16"/>
    <p:sldId id="1140" r:id="rId17"/>
    <p:sldId id="1141" r:id="rId18"/>
    <p:sldId id="1142" r:id="rId19"/>
    <p:sldId id="1143" r:id="rId20"/>
    <p:sldId id="352" r:id="rId21"/>
    <p:sldId id="353"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34"/>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الصف</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Ṣaff</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ranks)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61</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قَالَ عِيسَى ٱبْنُ مَرْيَمَ يَـٰبَنِىٓ إِسْرَٰٓءِيلَ إِنِّى رَسُولُ ٱللَّـهِ إِلَيْكُم مُّصَدِّقًا لِّمَا بَيْنَ يَدَىَّ مِنَ ٱلتَّوْرَىٰةِ وَمُبَشِّرًۢا بِرَسُولٍ يَأْتِى مِنۢ بَعْدِى ٱسْمُهُۥٓ أَحْمَدُ ۖ فَلَمَّا جَآءَهُم بِٱلْبَيِّنَـٰتِ قَالُوا۟ هَـٰذَا سِحْرٌ مُّبِينٌ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Jesus son of Mary said</a:t>
            </a:r>
            <a:r>
              <a:rPr lang="en-US" altLang="en-US" sz="3200" dirty="0" smtClean="0">
                <a:latin typeface="Calibri" panose="020F0502020204030204" pitchFamily="34" charset="0"/>
              </a:rPr>
              <a:t>, ‘</a:t>
            </a:r>
            <a:r>
              <a:rPr lang="en-US" altLang="en-US" sz="3200" dirty="0">
                <a:latin typeface="Calibri" panose="020F0502020204030204" pitchFamily="34" charset="0"/>
              </a:rPr>
              <a:t>O Children of </a:t>
            </a:r>
            <a:r>
              <a:rPr lang="en-US" altLang="en-US" sz="3200" dirty="0" smtClean="0">
                <a:latin typeface="Calibri" panose="020F0502020204030204" pitchFamily="34" charset="0"/>
              </a:rPr>
              <a:t>Israel! Indeed </a:t>
            </a:r>
            <a:r>
              <a:rPr lang="en-US" altLang="en-US" sz="3200" dirty="0">
                <a:latin typeface="Calibri" panose="020F0502020204030204" pitchFamily="34" charset="0"/>
              </a:rPr>
              <a:t>I am the apostle of Allah to </a:t>
            </a:r>
            <a:r>
              <a:rPr lang="en-US" altLang="en-US" sz="3200" dirty="0" smtClean="0">
                <a:latin typeface="Calibri" panose="020F0502020204030204" pitchFamily="34" charset="0"/>
              </a:rPr>
              <a:t>you, to </a:t>
            </a:r>
            <a:r>
              <a:rPr lang="en-US" altLang="en-US" sz="3200" dirty="0">
                <a:latin typeface="Calibri" panose="020F0502020204030204" pitchFamily="34" charset="0"/>
              </a:rPr>
              <a:t>confirm what is before me of the </a:t>
            </a:r>
            <a:r>
              <a:rPr lang="en-US" altLang="en-US" sz="3200" dirty="0" smtClean="0">
                <a:latin typeface="Calibri" panose="020F0502020204030204" pitchFamily="34" charset="0"/>
              </a:rPr>
              <a:t>Torah, and </a:t>
            </a:r>
            <a:r>
              <a:rPr lang="en-US" altLang="en-US" sz="3200" dirty="0">
                <a:latin typeface="Calibri" panose="020F0502020204030204" pitchFamily="34" charset="0"/>
              </a:rPr>
              <a:t>to give the good news of an </a:t>
            </a:r>
            <a:r>
              <a:rPr lang="en-US" altLang="en-US" sz="3200" dirty="0" smtClean="0">
                <a:latin typeface="Calibri" panose="020F0502020204030204" pitchFamily="34" charset="0"/>
              </a:rPr>
              <a:t>apostle who </a:t>
            </a:r>
            <a:r>
              <a:rPr lang="en-US" altLang="en-US" sz="3200" dirty="0">
                <a:latin typeface="Calibri" panose="020F0502020204030204" pitchFamily="34" charset="0"/>
              </a:rPr>
              <a:t>will come after </a:t>
            </a:r>
            <a:r>
              <a:rPr lang="en-US" altLang="en-US" sz="3200" dirty="0" smtClean="0">
                <a:latin typeface="Calibri" panose="020F0502020204030204" pitchFamily="34" charset="0"/>
              </a:rPr>
              <a:t>me, whose </a:t>
            </a:r>
            <a:r>
              <a:rPr lang="en-US" altLang="en-US" sz="3200" dirty="0">
                <a:latin typeface="Calibri" panose="020F0502020204030204" pitchFamily="34" charset="0"/>
              </a:rPr>
              <a:t>name is </a:t>
            </a:r>
            <a:r>
              <a:rPr lang="en-US" altLang="en-US" sz="3200" i="1" dirty="0" err="1">
                <a:latin typeface="Calibri" panose="020F0502020204030204" pitchFamily="34" charset="0"/>
              </a:rPr>
              <a:t>Aḥmad</a:t>
            </a:r>
            <a:r>
              <a:rPr lang="en-US" altLang="en-US" sz="3200" dirty="0" smtClean="0">
                <a:latin typeface="Calibri" panose="020F0502020204030204" pitchFamily="34" charset="0"/>
              </a:rPr>
              <a:t>.’ when </a:t>
            </a:r>
            <a:r>
              <a:rPr lang="en-US" altLang="en-US" sz="3200" dirty="0">
                <a:latin typeface="Calibri" panose="020F0502020204030204" pitchFamily="34" charset="0"/>
              </a:rPr>
              <a:t>he brought them manifest </a:t>
            </a:r>
            <a:r>
              <a:rPr lang="en-US" altLang="en-US" sz="3200" dirty="0" smtClean="0">
                <a:latin typeface="Calibri" panose="020F0502020204030204" pitchFamily="34" charset="0"/>
              </a:rPr>
              <a:t>proofs, they </a:t>
            </a:r>
            <a:r>
              <a:rPr lang="en-US" altLang="en-US" sz="3200" dirty="0">
                <a:latin typeface="Calibri" panose="020F0502020204030204" pitchFamily="34" charset="0"/>
              </a:rPr>
              <a:t>said, ‘This is plain magic.’</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9940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أَظْلَمُ مِمَّنِ ٱفْتَرَىٰ عَلَى ٱللَّـهِ ٱلْكَذِبَ وَهُوَ يُدْعَىٰٓ إِلَى ٱلْإِسْلَـٰمِ ۚ وَٱللَّـهُ لَا يَهْدِى ٱلْقَوْمَ ٱلظَّـٰلِمِينَ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is a greater wrongdoer than </a:t>
            </a:r>
            <a:r>
              <a:rPr lang="en-US" altLang="en-US" sz="3200" dirty="0" smtClean="0">
                <a:latin typeface="Calibri" panose="020F0502020204030204" pitchFamily="34" charset="0"/>
              </a:rPr>
              <a:t>him who </a:t>
            </a:r>
            <a:r>
              <a:rPr lang="en-US" altLang="en-US" sz="3200" dirty="0">
                <a:latin typeface="Calibri" panose="020F0502020204030204" pitchFamily="34" charset="0"/>
              </a:rPr>
              <a:t>fabricates falsehoods against </a:t>
            </a:r>
            <a:r>
              <a:rPr lang="en-US" altLang="en-US" sz="3200" dirty="0" smtClean="0">
                <a:latin typeface="Calibri" panose="020F0502020204030204" pitchFamily="34" charset="0"/>
              </a:rPr>
              <a:t>Allah, while </a:t>
            </a:r>
            <a:r>
              <a:rPr lang="en-US" altLang="en-US" sz="3200" dirty="0">
                <a:latin typeface="Calibri" panose="020F0502020204030204" pitchFamily="34" charset="0"/>
              </a:rPr>
              <a:t>he is being summoned to Islam?</a:t>
            </a:r>
          </a:p>
          <a:p>
            <a:pPr>
              <a:lnSpc>
                <a:spcPct val="90000"/>
              </a:lnSpc>
            </a:pPr>
            <a:r>
              <a:rPr lang="en-US" altLang="en-US" sz="3200" dirty="0">
                <a:latin typeface="Calibri" panose="020F0502020204030204" pitchFamily="34" charset="0"/>
              </a:rPr>
              <a:t>And Allah does not guide the wrongdoing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9934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يُرِيدُونَ لِيُطْفِـُٔوا۟ نُورَ ٱللَّـهِ بِأَفْوَٰهِهِمْ وَٱللَّـهُ مُتِمُّ نُورِهِۦ وَلَوْ كَرِهَ ٱلْكَـٰفِرُونَ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desire to put out the light of </a:t>
            </a:r>
            <a:r>
              <a:rPr lang="en-US" altLang="en-US" sz="3200" dirty="0" smtClean="0">
                <a:latin typeface="Calibri" panose="020F0502020204030204" pitchFamily="34" charset="0"/>
              </a:rPr>
              <a:t>Allah with </a:t>
            </a:r>
            <a:r>
              <a:rPr lang="en-US" altLang="en-US" sz="3200" dirty="0">
                <a:latin typeface="Calibri" panose="020F0502020204030204" pitchFamily="34" charset="0"/>
              </a:rPr>
              <a:t>their </a:t>
            </a:r>
            <a:r>
              <a:rPr lang="en-US" altLang="en-US" sz="3200" dirty="0" smtClean="0">
                <a:latin typeface="Calibri" panose="020F0502020204030204" pitchFamily="34" charset="0"/>
              </a:rPr>
              <a:t>mouths, but </a:t>
            </a:r>
            <a:r>
              <a:rPr lang="en-US" altLang="en-US" sz="3200" dirty="0">
                <a:latin typeface="Calibri" panose="020F0502020204030204" pitchFamily="34" charset="0"/>
              </a:rPr>
              <a:t>Allah shall perfect His </a:t>
            </a:r>
            <a:r>
              <a:rPr lang="en-US" altLang="en-US" sz="3200" dirty="0" smtClean="0">
                <a:latin typeface="Calibri" panose="020F0502020204030204" pitchFamily="34" charset="0"/>
              </a:rPr>
              <a:t>light though </a:t>
            </a:r>
            <a:r>
              <a:rPr lang="en-US" altLang="en-US" sz="3200" dirty="0">
                <a:latin typeface="Calibri" panose="020F0502020204030204" pitchFamily="34" charset="0"/>
              </a:rPr>
              <a:t>the faithless should be averse.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803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أَرْسَلَ رَسُولَهُۥ بِٱلْهُدَىٰ وَدِينِ ٱلْحَقِّ لِيُظْهِرَهُۥ عَلَى ٱلدِّينِ كُلِّهِۦ وَلَوْ كَرِهَ ٱلْمُشْرِكُونَ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has sent His </a:t>
            </a:r>
            <a:r>
              <a:rPr lang="en-US" altLang="en-US" sz="3200" dirty="0" smtClean="0">
                <a:latin typeface="Calibri" panose="020F0502020204030204" pitchFamily="34" charset="0"/>
              </a:rPr>
              <a:t>Apostle with </a:t>
            </a:r>
            <a:r>
              <a:rPr lang="en-US" altLang="en-US" sz="3200" dirty="0">
                <a:latin typeface="Calibri" panose="020F0502020204030204" pitchFamily="34" charset="0"/>
              </a:rPr>
              <a:t>the </a:t>
            </a:r>
            <a:r>
              <a:rPr lang="en-US" altLang="en-US" sz="3200" dirty="0" smtClean="0">
                <a:latin typeface="Calibri" panose="020F0502020204030204" pitchFamily="34" charset="0"/>
              </a:rPr>
              <a:t>guidance and </a:t>
            </a:r>
            <a:r>
              <a:rPr lang="en-US" altLang="en-US" sz="3200" dirty="0">
                <a:latin typeface="Calibri" panose="020F0502020204030204" pitchFamily="34" charset="0"/>
              </a:rPr>
              <a:t>the religion of </a:t>
            </a:r>
            <a:r>
              <a:rPr lang="en-US" altLang="en-US" sz="3200" dirty="0" smtClean="0">
                <a:latin typeface="Calibri" panose="020F0502020204030204" pitchFamily="34" charset="0"/>
              </a:rPr>
              <a:t>truth that </a:t>
            </a:r>
            <a:r>
              <a:rPr lang="en-US" altLang="en-US" sz="3200" dirty="0">
                <a:latin typeface="Calibri" panose="020F0502020204030204" pitchFamily="34" charset="0"/>
              </a:rPr>
              <a:t>He may make it prevail over all </a:t>
            </a:r>
            <a:r>
              <a:rPr lang="en-US" altLang="en-US" sz="3200" dirty="0" smtClean="0">
                <a:latin typeface="Calibri" panose="020F0502020204030204" pitchFamily="34" charset="0"/>
              </a:rPr>
              <a:t>religions though </a:t>
            </a:r>
            <a:r>
              <a:rPr lang="en-US" altLang="en-US" sz="3200" dirty="0">
                <a:latin typeface="Calibri" panose="020F0502020204030204" pitchFamily="34" charset="0"/>
              </a:rPr>
              <a:t>the polytheists should be averse.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619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هَلْ أَدُلُّكُمْ عَلَىٰ تِجَـٰرَةٍ تُنجِيكُم مِّنْ عَذَابٍ أَلِيمٍ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Shall </a:t>
            </a:r>
            <a:r>
              <a:rPr lang="en-US" altLang="en-US" sz="3200" dirty="0">
                <a:latin typeface="Calibri" panose="020F0502020204030204" pitchFamily="34" charset="0"/>
              </a:rPr>
              <a:t>I show you a deal</a:t>
            </a:r>
          </a:p>
          <a:p>
            <a:pPr>
              <a:lnSpc>
                <a:spcPct val="90000"/>
              </a:lnSpc>
            </a:pPr>
            <a:r>
              <a:rPr lang="en-US" altLang="en-US" sz="3200" dirty="0">
                <a:latin typeface="Calibri" panose="020F0502020204030204" pitchFamily="34" charset="0"/>
              </a:rPr>
              <a:t>that will deliver you from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7778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تُؤْمِنُونَ بِٱللَّـهِ وَرَسُولِهِۦ وَتُجَـٰهِدُونَ فِى سَبِيلِ ٱللَّـهِ بِأَمْوَٰلِكُمْ وَأَنفُسِكُمْ ۚ ذَٰلِكُمْ خَيْرٌ لَّكُمْ إِن كُنتُمْ تَعْلَمُونَ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faith in 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wage </a:t>
            </a:r>
            <a:r>
              <a:rPr lang="en-US" altLang="en-US" sz="3200" dirty="0" err="1">
                <a:latin typeface="Calibri" panose="020F0502020204030204" pitchFamily="34" charset="0"/>
              </a:rPr>
              <a:t>jihād</a:t>
            </a:r>
            <a:r>
              <a:rPr lang="en-US" altLang="en-US" sz="3200" dirty="0">
                <a:latin typeface="Calibri" panose="020F0502020204030204" pitchFamily="34" charset="0"/>
              </a:rPr>
              <a:t> in the way of </a:t>
            </a:r>
            <a:r>
              <a:rPr lang="en-US" altLang="en-US" sz="3200" dirty="0" smtClean="0">
                <a:latin typeface="Calibri" panose="020F0502020204030204" pitchFamily="34" charset="0"/>
              </a:rPr>
              <a:t>Allah with </a:t>
            </a:r>
            <a:r>
              <a:rPr lang="en-US" altLang="en-US" sz="3200" dirty="0">
                <a:latin typeface="Calibri" panose="020F0502020204030204" pitchFamily="34" charset="0"/>
              </a:rPr>
              <a:t>your possessions and your </a:t>
            </a:r>
            <a:r>
              <a:rPr lang="en-US" altLang="en-US" sz="3200" dirty="0" smtClean="0">
                <a:latin typeface="Calibri" panose="020F0502020204030204" pitchFamily="34" charset="0"/>
              </a:rPr>
              <a:t>persons. That </a:t>
            </a:r>
            <a:r>
              <a:rPr lang="en-US" altLang="en-US" sz="3200" dirty="0">
                <a:latin typeface="Calibri" panose="020F0502020204030204" pitchFamily="34" charset="0"/>
              </a:rPr>
              <a:t>is better for </a:t>
            </a:r>
            <a:r>
              <a:rPr lang="en-US" altLang="en-US" sz="3200" dirty="0" smtClean="0">
                <a:latin typeface="Calibri" panose="020F0502020204030204" pitchFamily="34" charset="0"/>
              </a:rPr>
              <a:t>you, should </a:t>
            </a:r>
            <a:r>
              <a:rPr lang="en-US" altLang="en-US" sz="3200" dirty="0">
                <a:latin typeface="Calibri" panose="020F0502020204030204" pitchFamily="34" charset="0"/>
              </a:rPr>
              <a:t>you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24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يَغْفِرْ لَكُمْ ذُنُوبَكُمْ وَيُدْخِلْكُمْ جَنَّـٰتٍ تَجْرِى مِن تَحْتِهَا ٱلْأَنْهَـٰرُ وَمَسَـٰكِنَ طَيِّبَةً فِى جَنَّـٰتِ عَدْنٍ ۚ ذَٰلِكَ ٱلْفَوْزُ ٱلْعَظِيمُ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shall forgive you your </a:t>
            </a:r>
            <a:r>
              <a:rPr lang="en-US" altLang="en-US" sz="3200" dirty="0" smtClean="0">
                <a:latin typeface="Calibri" panose="020F0502020204030204" pitchFamily="34" charset="0"/>
              </a:rPr>
              <a:t>sins and </a:t>
            </a:r>
            <a:r>
              <a:rPr lang="en-US" altLang="en-US" sz="3200" dirty="0">
                <a:latin typeface="Calibri" panose="020F0502020204030204" pitchFamily="34" charset="0"/>
              </a:rPr>
              <a:t>admit you into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and </a:t>
            </a:r>
            <a:r>
              <a:rPr lang="en-US" altLang="en-US" sz="3200" dirty="0">
                <a:latin typeface="Calibri" panose="020F0502020204030204" pitchFamily="34" charset="0"/>
              </a:rPr>
              <a:t>into good </a:t>
            </a:r>
            <a:r>
              <a:rPr lang="en-US" altLang="en-US" sz="3200" dirty="0" smtClean="0">
                <a:latin typeface="Calibri" panose="020F0502020204030204" pitchFamily="34" charset="0"/>
              </a:rPr>
              <a:t>dwellings in </a:t>
            </a:r>
            <a:r>
              <a:rPr lang="en-US" altLang="en-US" sz="3200" dirty="0">
                <a:latin typeface="Calibri" panose="020F0502020204030204" pitchFamily="34" charset="0"/>
              </a:rPr>
              <a:t>the Gardens of </a:t>
            </a:r>
            <a:r>
              <a:rPr lang="en-US" altLang="en-US" sz="3200" dirty="0" smtClean="0">
                <a:latin typeface="Calibri" panose="020F0502020204030204" pitchFamily="34" charset="0"/>
              </a:rPr>
              <a:t>Eden. That </a:t>
            </a:r>
            <a:r>
              <a:rPr lang="en-US" altLang="en-US" sz="3200" dirty="0">
                <a:latin typeface="Calibri" panose="020F0502020204030204" pitchFamily="34" charset="0"/>
              </a:rPr>
              <a:t>is the great success.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678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وَأُخْرَىٰ تُحِبُّونَهَا ۖ نَصْرٌ مِّنَ ٱللَّـهِ وَفَتْحٌ قَرِيبٌ ۗ وَبَشِّرِ ٱلْمُؤْمِنِينَ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other [blessings] you </a:t>
            </a:r>
            <a:r>
              <a:rPr lang="en-US" altLang="en-US" sz="3200" dirty="0" smtClean="0">
                <a:latin typeface="Calibri" panose="020F0502020204030204" pitchFamily="34" charset="0"/>
              </a:rPr>
              <a:t>love: help </a:t>
            </a:r>
            <a:r>
              <a:rPr lang="en-US" altLang="en-US" sz="3200" dirty="0">
                <a:latin typeface="Calibri" panose="020F0502020204030204" pitchFamily="34" charset="0"/>
              </a:rPr>
              <a:t>from Allah and a victory near at </a:t>
            </a:r>
            <a:r>
              <a:rPr lang="en-US" altLang="en-US" sz="3200" dirty="0" smtClean="0">
                <a:latin typeface="Calibri" panose="020F0502020204030204" pitchFamily="34" charset="0"/>
              </a:rPr>
              <a:t>hand. And </a:t>
            </a:r>
            <a:r>
              <a:rPr lang="en-US" altLang="en-US" sz="3200" dirty="0">
                <a:latin typeface="Calibri" panose="020F0502020204030204" pitchFamily="34" charset="0"/>
              </a:rPr>
              <a:t>give good news to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150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كُونُوٓا۟ أَنصَارَ ٱللَّـهِ كَمَا قَالَ عِيسَى ٱبْنُ مَرْيَمَ لِلْحَوَارِيِّـۧنَ مَنْ أَنصَارِىٓ إِلَى ٱللَّـهِ ۖ قَالَ ٱلْحَوَارِيُّونَ نَحْنُ أَنصَارُ ٱللَّـهِ ۖ فَـَٔامَنَت طَّآئِفَةٌ مِّنۢ بَنِىٓ إِسْرَٰٓءِيلَ وَكَفَرَت طَّآئِفَةٌ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Be </a:t>
            </a:r>
            <a:r>
              <a:rPr lang="en-US" altLang="en-US" sz="3200" dirty="0">
                <a:latin typeface="Calibri" panose="020F0502020204030204" pitchFamily="34" charset="0"/>
              </a:rPr>
              <a:t>Allah’s </a:t>
            </a:r>
            <a:r>
              <a:rPr lang="en-US" altLang="en-US" sz="3200" dirty="0" smtClean="0">
                <a:latin typeface="Calibri" panose="020F0502020204030204" pitchFamily="34" charset="0"/>
              </a:rPr>
              <a:t>helpers, just </a:t>
            </a:r>
            <a:r>
              <a:rPr lang="en-US" altLang="en-US" sz="3200" dirty="0">
                <a:latin typeface="Calibri" panose="020F0502020204030204" pitchFamily="34" charset="0"/>
              </a:rPr>
              <a:t>as Jesus son of Mary </a:t>
            </a:r>
            <a:r>
              <a:rPr lang="en-US" altLang="en-US" sz="3200" dirty="0" smtClean="0">
                <a:latin typeface="Calibri" panose="020F0502020204030204" pitchFamily="34" charset="0"/>
              </a:rPr>
              <a:t>said to </a:t>
            </a:r>
            <a:r>
              <a:rPr lang="en-US" altLang="en-US" sz="3200" dirty="0">
                <a:latin typeface="Calibri" panose="020F0502020204030204" pitchFamily="34" charset="0"/>
              </a:rPr>
              <a:t>the disciples</a:t>
            </a:r>
            <a:r>
              <a:rPr lang="en-US" altLang="en-US" sz="3200" dirty="0" smtClean="0">
                <a:latin typeface="Calibri" panose="020F0502020204030204" pitchFamily="34" charset="0"/>
              </a:rPr>
              <a:t>, ‘</a:t>
            </a:r>
            <a:r>
              <a:rPr lang="en-US" altLang="en-US" sz="3200" dirty="0">
                <a:latin typeface="Calibri" panose="020F0502020204030204" pitchFamily="34" charset="0"/>
              </a:rPr>
              <a:t>Who will be my helpers for Allah’s sake</a:t>
            </a:r>
            <a:r>
              <a:rPr lang="en-US" altLang="en-US" sz="3200" dirty="0" smtClean="0">
                <a:latin typeface="Calibri" panose="020F0502020204030204" pitchFamily="34" charset="0"/>
              </a:rPr>
              <a:t>?’ The </a:t>
            </a:r>
            <a:r>
              <a:rPr lang="en-US" altLang="en-US" sz="3200" dirty="0">
                <a:latin typeface="Calibri" panose="020F0502020204030204" pitchFamily="34" charset="0"/>
              </a:rPr>
              <a:t>Disciples said</a:t>
            </a:r>
            <a:r>
              <a:rPr lang="en-US" altLang="en-US" sz="3200" dirty="0" smtClean="0">
                <a:latin typeface="Calibri" panose="020F0502020204030204" pitchFamily="34" charset="0"/>
              </a:rPr>
              <a:t>, ‘</a:t>
            </a:r>
            <a:r>
              <a:rPr lang="en-US" altLang="en-US" sz="3200" dirty="0">
                <a:latin typeface="Calibri" panose="020F0502020204030204" pitchFamily="34" charset="0"/>
              </a:rPr>
              <a:t>We will be Allah’s helpers</a:t>
            </a:r>
            <a:r>
              <a:rPr lang="en-US" altLang="en-US" sz="3200" dirty="0" smtClean="0">
                <a:latin typeface="Calibri" panose="020F0502020204030204" pitchFamily="34" charset="0"/>
              </a:rPr>
              <a:t>!’ So </a:t>
            </a:r>
            <a:r>
              <a:rPr lang="en-US" altLang="en-US" sz="3200" dirty="0">
                <a:latin typeface="Calibri" panose="020F0502020204030204" pitchFamily="34" charset="0"/>
              </a:rPr>
              <a:t>a group of the Children of Israel </a:t>
            </a:r>
            <a:r>
              <a:rPr lang="en-US" altLang="en-US" sz="3200" dirty="0" smtClean="0">
                <a:latin typeface="Calibri" panose="020F0502020204030204" pitchFamily="34" charset="0"/>
              </a:rPr>
              <a:t>believed, and </a:t>
            </a:r>
            <a:r>
              <a:rPr lang="en-US" altLang="en-US" sz="3200" dirty="0">
                <a:latin typeface="Calibri" panose="020F0502020204030204" pitchFamily="34" charset="0"/>
              </a:rPr>
              <a:t>a group </a:t>
            </a:r>
            <a:r>
              <a:rPr lang="en-US" altLang="en-US" sz="3200" dirty="0" smtClean="0">
                <a:latin typeface="Calibri" panose="020F0502020204030204" pitchFamily="34" charset="0"/>
              </a:rPr>
              <a:t>disbelieved</a:t>
            </a:r>
            <a:r>
              <a:rPr lang="en-US" altLang="en-US" sz="3200" smtClean="0">
                <a:latin typeface="Calibri" panose="020F0502020204030204" pitchFamily="34" charset="0"/>
              </a:rPr>
              <a: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284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فَأَيَّدْنَا </a:t>
            </a:r>
            <a:r>
              <a:rPr lang="ar-SA" altLang="en-US" sz="7200" dirty="0">
                <a:latin typeface="Arabic Typesetting" panose="03020402040406030203" pitchFamily="66" charset="-78"/>
                <a:cs typeface="Arabic Typesetting" panose="03020402040406030203" pitchFamily="66" charset="-78"/>
              </a:rPr>
              <a:t>ٱلَّذِينَ ءَامَنُوا۟ عَلَىٰ عَدُوِّهِمْ فَأَصْبَحُوا۟ ظَـٰهِرِينَ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 </a:t>
            </a:r>
            <a:r>
              <a:rPr lang="en-US" altLang="en-US" sz="3200" dirty="0">
                <a:latin typeface="Calibri" panose="020F0502020204030204" pitchFamily="34" charset="0"/>
              </a:rPr>
              <a:t>We strengthened the </a:t>
            </a:r>
            <a:r>
              <a:rPr lang="en-US" altLang="en-US" sz="3200" dirty="0" smtClean="0">
                <a:latin typeface="Calibri" panose="020F0502020204030204" pitchFamily="34" charset="0"/>
              </a:rPr>
              <a:t>faithful against </a:t>
            </a:r>
            <a:r>
              <a:rPr lang="en-US" altLang="en-US" sz="3200" dirty="0">
                <a:latin typeface="Calibri" panose="020F0502020204030204" pitchFamily="34" charset="0"/>
              </a:rPr>
              <a:t>their </a:t>
            </a:r>
            <a:r>
              <a:rPr lang="en-US" altLang="en-US" sz="3200" dirty="0" smtClean="0">
                <a:latin typeface="Calibri" panose="020F0502020204030204" pitchFamily="34" charset="0"/>
              </a:rPr>
              <a:t>enemies, and </a:t>
            </a:r>
            <a:r>
              <a:rPr lang="en-US" altLang="en-US" sz="3200" dirty="0">
                <a:latin typeface="Calibri" panose="020F0502020204030204" pitchFamily="34" charset="0"/>
              </a:rPr>
              <a:t>they became the dominant ones.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70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19871"/>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61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Ṣaff</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declares God’s love of all those believers who maintain the solid Ranks or lines of unreachable communal unity in selflessly and fearlessly defending God’s cause against aggression. It takes its name from , in </a:t>
            </a:r>
            <a:r>
              <a:rPr lang="en-US" altLang="en-US" sz="2300" dirty="0" smtClean="0">
                <a:solidFill>
                  <a:srgbClr val="FFFF00"/>
                </a:solidFill>
              </a:rPr>
              <a:t>which </a:t>
            </a:r>
            <a:r>
              <a:rPr lang="en-US" altLang="en-US" sz="2300" dirty="0">
                <a:solidFill>
                  <a:srgbClr val="FFFF00"/>
                </a:solidFill>
              </a:rPr>
              <a:t>the word “ranks” (</a:t>
            </a:r>
            <a:r>
              <a:rPr lang="en-US" altLang="en-US" sz="2300" dirty="0" err="1">
                <a:solidFill>
                  <a:srgbClr val="FFFF00"/>
                </a:solidFill>
              </a:rPr>
              <a:t>ṣaff</a:t>
            </a:r>
            <a:r>
              <a:rPr lang="en-US" altLang="en-US" sz="2300" dirty="0">
                <a:solidFill>
                  <a:srgbClr val="FFFF00"/>
                </a:solidFill>
              </a:rPr>
              <a:t>) occurs. The surah encouraging the believers to stick together in support of God’s cause and criticizes those who broke their </a:t>
            </a:r>
            <a:r>
              <a:rPr lang="en-US" altLang="en-US" sz="2300" dirty="0" smtClean="0">
                <a:solidFill>
                  <a:srgbClr val="FFFF00"/>
                </a:solidFill>
              </a:rPr>
              <a:t>word and </a:t>
            </a:r>
            <a:r>
              <a:rPr lang="en-US" altLang="en-US" sz="2300" dirty="0">
                <a:solidFill>
                  <a:srgbClr val="FFFF00"/>
                </a:solidFill>
              </a:rPr>
              <a:t>those who argued against the </a:t>
            </a:r>
            <a:r>
              <a:rPr lang="en-US" altLang="en-US" sz="2300" dirty="0" smtClean="0">
                <a:solidFill>
                  <a:srgbClr val="FFFF00"/>
                </a:solidFill>
              </a:rPr>
              <a:t>faith. </a:t>
            </a:r>
            <a:r>
              <a:rPr lang="en-US" altLang="en-US" sz="2300" dirty="0">
                <a:solidFill>
                  <a:srgbClr val="FFFF00"/>
                </a:solidFill>
              </a:rPr>
              <a:t>Moses and Jesus are cited as examples of prophets whose communities were divided: the rebellious were left to stray and the faithful granted </a:t>
            </a:r>
            <a:r>
              <a:rPr lang="en-US" altLang="en-US" sz="2300" dirty="0" smtClean="0">
                <a:solidFill>
                  <a:srgbClr val="FFFF00"/>
                </a:solidFill>
              </a:rPr>
              <a:t>success. </a:t>
            </a:r>
            <a:r>
              <a:rPr lang="en-US" altLang="en-US" sz="2300" dirty="0">
                <a:solidFill>
                  <a:srgbClr val="FFFF00"/>
                </a:solidFill>
              </a:rPr>
              <a:t>The rewards of those who strive in God’s cause are described in some </a:t>
            </a:r>
            <a:r>
              <a:rPr lang="en-US" altLang="en-US" sz="2300" dirty="0" smtClean="0">
                <a:solidFill>
                  <a:srgbClr val="FFFF00"/>
                </a:solidFill>
              </a:rPr>
              <a:t>detail.</a:t>
            </a:r>
            <a:endParaRPr lang="en-US" altLang="en-US" sz="2300" dirty="0">
              <a:solidFill>
                <a:srgbClr val="FFFF00"/>
              </a:solidFill>
            </a:endParaRPr>
          </a:p>
          <a:p>
            <a:pPr algn="ctr">
              <a:spcBef>
                <a:spcPct val="0"/>
              </a:spcBef>
              <a:buFontTx/>
              <a:buNone/>
            </a:pPr>
            <a:r>
              <a:rPr lang="en-US" altLang="en-US" sz="2300" dirty="0">
                <a:solidFill>
                  <a:srgbClr val="FFFF00"/>
                </a:solidFill>
              </a:rPr>
              <a:t>The surah is also known as: Formations, Solid Lines, The Battle Array, The Solid Ranks.</a:t>
            </a:r>
          </a:p>
          <a:p>
            <a:pPr algn="ctr">
              <a:spcBef>
                <a:spcPct val="0"/>
              </a:spcBef>
              <a:buFontTx/>
              <a:buNone/>
            </a:pPr>
            <a:r>
              <a:rPr lang="en-US" altLang="en-US" sz="2300" dirty="0">
                <a:solidFill>
                  <a:srgbClr val="FFFF00"/>
                </a:solidFill>
              </a:rPr>
              <a:t>This surah </a:t>
            </a:r>
            <a:r>
              <a:rPr lang="en-US" altLang="en-US" sz="2300" dirty="0" smtClean="0">
                <a:solidFill>
                  <a:srgbClr val="FFFF00"/>
                </a:solidFill>
              </a:rPr>
              <a:t>was </a:t>
            </a:r>
            <a:r>
              <a:rPr lang="en-US" altLang="en-US" sz="2300" dirty="0">
                <a:solidFill>
                  <a:srgbClr val="FFFF00"/>
                </a:solidFill>
              </a:rPr>
              <a:t>revealed in  Madinah. It is narrated that is a person recites this surah, as long as he remains alive, Prophet Isa </a:t>
            </a:r>
            <a:r>
              <a:rPr lang="en-US" altLang="en-US" sz="2300" dirty="0" smtClean="0">
                <a:solidFill>
                  <a:srgbClr val="FFFF00"/>
                </a:solidFill>
              </a:rPr>
              <a:t>(A) </a:t>
            </a:r>
            <a:r>
              <a:rPr lang="en-US" altLang="en-US" sz="2300" dirty="0">
                <a:solidFill>
                  <a:srgbClr val="FFFF00"/>
                </a:solidFill>
              </a:rPr>
              <a:t>seeks forgiveness from Allah (s.w.t.) for him and he will be from among the friends of Prophet Isa </a:t>
            </a:r>
            <a:r>
              <a:rPr lang="en-US" altLang="en-US" sz="2300" dirty="0" smtClean="0">
                <a:solidFill>
                  <a:srgbClr val="FFFF00"/>
                </a:solidFill>
              </a:rPr>
              <a:t>(A) </a:t>
            </a:r>
            <a:r>
              <a:rPr lang="en-US" altLang="en-US" sz="2300" dirty="0">
                <a:solidFill>
                  <a:srgbClr val="FFFF00"/>
                </a:solidFill>
              </a:rPr>
              <a:t>on the Day of Reckoning.</a:t>
            </a:r>
          </a:p>
          <a:p>
            <a:pPr algn="ctr">
              <a:spcBef>
                <a:spcPct val="0"/>
              </a:spcBef>
              <a:buFontTx/>
              <a:buNone/>
            </a:pPr>
            <a:r>
              <a:rPr lang="en-US" altLang="en-US" sz="2300" dirty="0">
                <a:solidFill>
                  <a:srgbClr val="FFFF00"/>
                </a:solidFill>
              </a:rPr>
              <a:t>	Imam Muhammad al-</a:t>
            </a:r>
            <a:r>
              <a:rPr lang="en-US" altLang="en-US" sz="2300" dirty="0" err="1">
                <a:solidFill>
                  <a:srgbClr val="FFFF00"/>
                </a:solidFill>
              </a:rPr>
              <a:t>Baqir</a:t>
            </a:r>
            <a:r>
              <a:rPr lang="en-US" altLang="en-US" sz="2300" dirty="0">
                <a:solidFill>
                  <a:srgbClr val="FFFF00"/>
                </a:solidFill>
              </a:rPr>
              <a:t> </a:t>
            </a:r>
            <a:r>
              <a:rPr lang="en-US" altLang="en-US" sz="2300" dirty="0" smtClean="0">
                <a:solidFill>
                  <a:srgbClr val="FFFF00"/>
                </a:solidFill>
              </a:rPr>
              <a:t>(A) </a:t>
            </a:r>
            <a:r>
              <a:rPr lang="en-US" altLang="en-US" sz="2300" dirty="0">
                <a:solidFill>
                  <a:srgbClr val="FFFF00"/>
                </a:solidFill>
              </a:rPr>
              <a:t>has said that the person who recites this surah will be placed in the group of angels and Prophets on the Day of Judgement. If this surah is continually recited during a dangerous journey, the reciter is protected until he reaches his destination</a:t>
            </a:r>
            <a:r>
              <a:rPr lang="en-US" altLang="en-US" sz="2300" dirty="0" smtClean="0">
                <a:solidFill>
                  <a:srgbClr val="FFFF00"/>
                </a:solidFill>
              </a:rPr>
              <a:t>.</a:t>
            </a:r>
            <a:endParaRPr lang="en-US" altLang="en-US" sz="20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سَبَّحَ لِلَّـهِ مَا فِى ٱلسَّمَـٰوَٰتِ وَمَا فِى ٱلْأَرْضِ ۖ وَهُوَ ٱلْعَزِيزُ ٱلْحَكِيمُ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there is in the heavens glorifies Allah</a:t>
            </a:r>
          </a:p>
          <a:p>
            <a:pPr>
              <a:lnSpc>
                <a:spcPct val="90000"/>
              </a:lnSpc>
            </a:pPr>
            <a:r>
              <a:rPr lang="en-US" altLang="en-US" sz="3200" dirty="0">
                <a:latin typeface="Calibri" panose="020F0502020204030204" pitchFamily="34" charset="0"/>
              </a:rPr>
              <a:t>and whatever there is in the earth,</a:t>
            </a:r>
          </a:p>
          <a:p>
            <a:pPr>
              <a:lnSpc>
                <a:spcPct val="90000"/>
              </a:lnSpc>
            </a:pPr>
            <a:r>
              <a:rPr lang="en-US" altLang="en-US" sz="3200" dirty="0">
                <a:latin typeface="Calibri" panose="020F0502020204030204" pitchFamily="34" charset="0"/>
              </a:rPr>
              <a:t>and He is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لِمَ تَقُولُونَ مَا لَا تَفْعَلُونَ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a:t>
            </a:r>
          </a:p>
          <a:p>
            <a:pPr>
              <a:lnSpc>
                <a:spcPct val="90000"/>
              </a:lnSpc>
            </a:pPr>
            <a:r>
              <a:rPr lang="en-US" altLang="en-US" sz="3200" dirty="0">
                <a:latin typeface="Calibri" panose="020F0502020204030204" pitchFamily="34" charset="0"/>
              </a:rPr>
              <a:t>Why do you say what you do not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669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كَبُرَ مَقْتًا عِندَ ٱللَّـهِ أَن تَقُولُوا۟ مَا لَا تَفْعَلُونَ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greatly outrageous to Allah</a:t>
            </a:r>
          </a:p>
          <a:p>
            <a:pPr>
              <a:lnSpc>
                <a:spcPct val="90000"/>
              </a:lnSpc>
            </a:pPr>
            <a:r>
              <a:rPr lang="en-US" altLang="en-US" sz="3200" dirty="0">
                <a:latin typeface="Calibri" panose="020F0502020204030204" pitchFamily="34" charset="0"/>
              </a:rPr>
              <a:t>that you should say what you do not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423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يُحِبُّ ٱلَّذِينَ يُقَـٰتِلُونَ فِى سَبِيلِهِۦ صَفًّا كَأَنَّهُم بُنْيَـٰنٌ مَّرْصُوصٌ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loves those</a:t>
            </a:r>
          </a:p>
          <a:p>
            <a:pPr>
              <a:lnSpc>
                <a:spcPct val="90000"/>
              </a:lnSpc>
            </a:pPr>
            <a:r>
              <a:rPr lang="en-US" altLang="en-US" sz="3200" dirty="0">
                <a:latin typeface="Calibri" panose="020F0502020204030204" pitchFamily="34" charset="0"/>
              </a:rPr>
              <a:t>who fight in His way in ranks,</a:t>
            </a:r>
          </a:p>
          <a:p>
            <a:pPr>
              <a:lnSpc>
                <a:spcPct val="90000"/>
              </a:lnSpc>
            </a:pPr>
            <a:r>
              <a:rPr lang="en-US" altLang="en-US" sz="3200" dirty="0">
                <a:latin typeface="Calibri" panose="020F0502020204030204" pitchFamily="34" charset="0"/>
              </a:rPr>
              <a:t>as if they were a compact structure.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9995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قَالَ مُوسَىٰ لِقَوْمِهِۦ يَـٰقَوْمِ لِمَ تُؤْذُونَنِى وَقَد تَّعْلَمُونَ أَنِّى رَسُولُ ٱللَّـهِ إِلَيْكُمْ ۖ فَلَمَّا زَاغُوٓا۟ أَزَاغَ ٱللَّـهُ قُلُوبَهُمْ ۚ وَٱللَّـهُ لَا يَهْدِى ٱلْقَوْمَ ٱلْفَـٰسِقِينَ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Moses said to his people</a:t>
            </a:r>
            <a:r>
              <a:rPr lang="en-US" altLang="en-US" sz="3200" dirty="0" smtClean="0">
                <a:latin typeface="Calibri" panose="020F0502020204030204" pitchFamily="34" charset="0"/>
              </a:rPr>
              <a:t>, ‘</a:t>
            </a:r>
            <a:r>
              <a:rPr lang="en-US" altLang="en-US" sz="3200" dirty="0">
                <a:latin typeface="Calibri" panose="020F0502020204030204" pitchFamily="34" charset="0"/>
              </a:rPr>
              <a:t>O my people! Why do you torment </a:t>
            </a:r>
            <a:r>
              <a:rPr lang="en-US" altLang="en-US" sz="3200" dirty="0" smtClean="0">
                <a:latin typeface="Calibri" panose="020F0502020204030204" pitchFamily="34" charset="0"/>
              </a:rPr>
              <a:t>me, when </a:t>
            </a:r>
            <a:r>
              <a:rPr lang="en-US" altLang="en-US" sz="3200" dirty="0">
                <a:latin typeface="Calibri" panose="020F0502020204030204" pitchFamily="34" charset="0"/>
              </a:rPr>
              <a:t>you certainly </a:t>
            </a:r>
            <a:r>
              <a:rPr lang="en-US" altLang="en-US" sz="3200" dirty="0" smtClean="0">
                <a:latin typeface="Calibri" panose="020F0502020204030204" pitchFamily="34" charset="0"/>
              </a:rPr>
              <a:t>know that </a:t>
            </a:r>
            <a:r>
              <a:rPr lang="en-US" altLang="en-US" sz="3200" dirty="0">
                <a:latin typeface="Calibri" panose="020F0502020204030204" pitchFamily="34" charset="0"/>
              </a:rPr>
              <a:t>I am Allah’s apostle to you</a:t>
            </a:r>
            <a:r>
              <a:rPr lang="en-US" altLang="en-US" sz="3200" dirty="0" smtClean="0">
                <a:latin typeface="Calibri" panose="020F0502020204030204" pitchFamily="34" charset="0"/>
              </a:rPr>
              <a:t>?’          So </a:t>
            </a:r>
            <a:r>
              <a:rPr lang="en-US" altLang="en-US" sz="3200" dirty="0">
                <a:latin typeface="Calibri" panose="020F0502020204030204" pitchFamily="34" charset="0"/>
              </a:rPr>
              <a:t>when they swerved [from the right </a:t>
            </a:r>
            <a:r>
              <a:rPr lang="en-US" altLang="en-US" sz="3200" dirty="0" smtClean="0">
                <a:latin typeface="Calibri" panose="020F0502020204030204" pitchFamily="34" charset="0"/>
              </a:rPr>
              <a:t>path] Allah </a:t>
            </a:r>
            <a:r>
              <a:rPr lang="en-US" altLang="en-US" sz="3200" dirty="0">
                <a:latin typeface="Calibri" panose="020F0502020204030204" pitchFamily="34" charset="0"/>
              </a:rPr>
              <a:t>made their hearts </a:t>
            </a:r>
            <a:r>
              <a:rPr lang="en-US" altLang="en-US" sz="3200" dirty="0" smtClean="0">
                <a:latin typeface="Calibri" panose="020F0502020204030204" pitchFamily="34" charset="0"/>
              </a:rPr>
              <a:t>swerve, and </a:t>
            </a:r>
            <a:r>
              <a:rPr lang="en-US" altLang="en-US" sz="3200" dirty="0">
                <a:latin typeface="Calibri" panose="020F0502020204030204" pitchFamily="34" charset="0"/>
              </a:rPr>
              <a:t>Allah does not guide the transgressing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Ṣaff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375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10994</TotalTime>
  <Words>1210</Words>
  <Application>Microsoft Office PowerPoint</Application>
  <PresentationFormat>Widescreen</PresentationFormat>
  <Paragraphs>78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سَبَّحَ لِلَّـهِ مَا فِى ٱلسَّمَـٰوَٰتِ وَمَا فِى ٱلْأَرْضِ ۖ وَهُوَ ٱلْعَزِيزُ ٱلْحَكِيمُ ﴿١﴾</vt:lpstr>
      <vt:lpstr> يَـٰٓأَيُّهَا ٱلَّذِينَ ءَامَنُوا۟ لِمَ تَقُولُونَ مَا لَا تَفْعَلُونَ ﴿٢﴾</vt:lpstr>
      <vt:lpstr> كَبُرَ مَقْتًا عِندَ ٱللَّـهِ أَن تَقُولُوا۟ مَا لَا تَفْعَلُونَ ﴿٣﴾</vt:lpstr>
      <vt:lpstr> إِنَّ ٱللَّـهَ يُحِبُّ ٱلَّذِينَ يُقَـٰتِلُونَ فِى سَبِيلِهِۦ صَفًّا كَأَنَّهُم بُنْيَـٰنٌ مَّرْصُوصٌ ﴿٤﴾</vt:lpstr>
      <vt:lpstr> وَإِذْ قَالَ مُوسَىٰ لِقَوْمِهِۦ يَـٰقَوْمِ لِمَ تُؤْذُونَنِى وَقَد تَّعْلَمُونَ أَنِّى رَسُولُ ٱللَّـهِ إِلَيْكُمْ ۖ فَلَمَّا زَاغُوٓا۟ أَزَاغَ ٱللَّـهُ قُلُوبَهُمْ ۚ وَٱللَّـهُ لَا يَهْدِى ٱلْقَوْمَ ٱلْفَـٰسِقِينَ ﴿٥﴾</vt:lpstr>
      <vt:lpstr>وَإِذْ قَالَ عِيسَى ٱبْنُ مَرْيَمَ يَـٰبَنِىٓ إِسْرَٰٓءِيلَ إِنِّى رَسُولُ ٱللَّـهِ إِلَيْكُم مُّصَدِّقًا لِّمَا بَيْنَ يَدَىَّ مِنَ ٱلتَّوْرَىٰةِ وَمُبَشِّرًۢا بِرَسُولٍ يَأْتِى مِنۢ بَعْدِى ٱسْمُهُۥٓ أَحْمَدُ ۖ فَلَمَّا جَآءَهُم بِٱلْبَيِّنَـٰتِ قَالُوا۟ هَـٰذَا سِحْرٌ مُّبِينٌ ﴿٦﴾</vt:lpstr>
      <vt:lpstr> وَمَنْ أَظْلَمُ مِمَّنِ ٱفْتَرَىٰ عَلَى ٱللَّـهِ ٱلْكَذِبَ وَهُوَ يُدْعَىٰٓ إِلَى ٱلْإِسْلَـٰمِ ۚ وَٱللَّـهُ لَا يَهْدِى ٱلْقَوْمَ ٱلظَّـٰلِمِينَ ﴿٧﴾</vt:lpstr>
      <vt:lpstr> يُرِيدُونَ لِيُطْفِـُٔوا۟ نُورَ ٱللَّـهِ بِأَفْوَٰهِهِمْ وَٱللَّـهُ مُتِمُّ نُورِهِۦ وَلَوْ كَرِهَ ٱلْكَـٰفِرُونَ ﴿٨﴾ </vt:lpstr>
      <vt:lpstr>هُوَ ٱلَّذِىٓ أَرْسَلَ رَسُولَهُۥ بِٱلْهُدَىٰ وَدِينِ ٱلْحَقِّ لِيُظْهِرَهُۥ عَلَى ٱلدِّينِ كُلِّهِۦ وَلَوْ كَرِهَ ٱلْمُشْرِكُونَ ﴿٩﴾</vt:lpstr>
      <vt:lpstr> يَـٰٓأَيُّهَا ٱلَّذِينَ ءَامَنُوا۟ هَلْ أَدُلُّكُمْ عَلَىٰ تِجَـٰرَةٍ تُنجِيكُم مِّنْ عَذَابٍ أَلِيمٍ ﴿١٠﴾</vt:lpstr>
      <vt:lpstr> تُؤْمِنُونَ بِٱللَّـهِ وَرَسُولِهِۦ وَتُجَـٰهِدُونَ فِى سَبِيلِ ٱللَّـهِ بِأَمْوَٰلِكُمْ وَأَنفُسِكُمْ ۚ ذَٰلِكُمْ خَيْرٌ لَّكُمْ إِن كُنتُمْ تَعْلَمُونَ ﴿١١﴾</vt:lpstr>
      <vt:lpstr> يَغْفِرْ لَكُمْ ذُنُوبَكُمْ وَيُدْخِلْكُمْ جَنَّـٰتٍ تَجْرِى مِن تَحْتِهَا ٱلْأَنْهَـٰرُ وَمَسَـٰكِنَ طَيِّبَةً فِى جَنَّـٰتِ عَدْنٍ ۚ ذَٰلِكَ ٱلْفَوْزُ ٱلْعَظِيمُ ﴿١٢﴾ </vt:lpstr>
      <vt:lpstr>وَأُخْرَىٰ تُحِبُّونَهَا ۖ نَصْرٌ مِّنَ ٱللَّـهِ وَفَتْحٌ قَرِيبٌ ۗ وَبَشِّرِ ٱلْمُؤْمِنِينَ ﴿١٣﴾</vt:lpstr>
      <vt:lpstr> يَـٰٓأَيُّهَا ٱلَّذِينَ ءَامَنُوا۟ كُونُوٓا۟ أَنصَارَ ٱللَّـهِ كَمَا قَالَ عِيسَى ٱبْنُ مَرْيَمَ لِلْحَوَارِيِّـۧنَ مَنْ أَنصَارِىٓ إِلَى ٱللَّـهِ ۖ قَالَ ٱلْحَوَارِيُّونَ نَحْنُ أَنصَارُ ٱللَّـهِ ۖ فَـَٔامَنَت طَّآئِفَةٌ مِّنۢ بَنِىٓ إِسْرَٰٓءِيلَ وَكَفَرَت طَّآئِفَةٌ ۖ</vt:lpstr>
      <vt:lpstr>فَأَيَّدْنَا ٱلَّذِينَ ءَامَنُوا۟ عَلَىٰ عَدُوِّهِمْ فَأَصْبَحُوا۟ ظَـٰهِرِينَ ﴿١٤﴾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851</cp:revision>
  <dcterms:created xsi:type="dcterms:W3CDTF">2005-07-27T05:58:58Z</dcterms:created>
  <dcterms:modified xsi:type="dcterms:W3CDTF">2020-05-20T00:06:43Z</dcterms:modified>
</cp:coreProperties>
</file>