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354" r:id="rId2"/>
    <p:sldId id="355" r:id="rId3"/>
    <p:sldId id="1130" r:id="rId4"/>
    <p:sldId id="1128" r:id="rId5"/>
    <p:sldId id="766" r:id="rId6"/>
    <p:sldId id="1129" r:id="rId7"/>
    <p:sldId id="1131" r:id="rId8"/>
    <p:sldId id="1154" r:id="rId9"/>
    <p:sldId id="1132" r:id="rId10"/>
    <p:sldId id="1133" r:id="rId11"/>
    <p:sldId id="1134" r:id="rId12"/>
    <p:sldId id="1135" r:id="rId13"/>
    <p:sldId id="1136" r:id="rId14"/>
    <p:sldId id="1155" r:id="rId15"/>
    <p:sldId id="1137" r:id="rId16"/>
    <p:sldId id="1138" r:id="rId17"/>
    <p:sldId id="1156" r:id="rId18"/>
    <p:sldId id="1139" r:id="rId19"/>
    <p:sldId id="1140" r:id="rId20"/>
    <p:sldId id="1141" r:id="rId21"/>
    <p:sldId id="1142" r:id="rId22"/>
    <p:sldId id="1143" r:id="rId23"/>
    <p:sldId id="1144" r:id="rId24"/>
    <p:sldId id="1145" r:id="rId25"/>
    <p:sldId id="1146" r:id="rId26"/>
    <p:sldId id="1147" r:id="rId27"/>
    <p:sldId id="1148" r:id="rId28"/>
    <p:sldId id="1149" r:id="rId29"/>
    <p:sldId id="1150" r:id="rId30"/>
    <p:sldId id="1151" r:id="rId31"/>
    <p:sldId id="1152" r:id="rId32"/>
    <p:sldId id="1153" r:id="rId33"/>
    <p:sldId id="352" r:id="rId34"/>
    <p:sldId id="353" r:id="rId3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3" d="100"/>
          <a:sy n="83" d="100"/>
        </p:scale>
        <p:origin x="403"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20/05/2020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الحشر</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smtClean="0">
                <a:solidFill>
                  <a:srgbClr val="FFFF00"/>
                </a:solidFill>
                <a:latin typeface="Trebuchet MS" panose="020B0603020202020204" pitchFamily="34" charset="0"/>
                <a:cs typeface="Traditional Arabic" panose="02020603050405020304" pitchFamily="18" charset="-78"/>
              </a:rPr>
              <a:t> al-</a:t>
            </a:r>
            <a:r>
              <a:rPr lang="en-GB" altLang="en-US" sz="7200" dirty="0" err="1" smtClean="0">
                <a:solidFill>
                  <a:srgbClr val="FFFF00"/>
                </a:solidFill>
                <a:latin typeface="Trebuchet MS" panose="020B0603020202020204" pitchFamily="34" charset="0"/>
                <a:cs typeface="Traditional Arabic" panose="02020603050405020304" pitchFamily="18" charset="-78"/>
              </a:rPr>
              <a:t>Ḥashr</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600" dirty="0" smtClean="0">
                <a:solidFill>
                  <a:srgbClr val="FFFF00"/>
                </a:solidFill>
                <a:latin typeface="Trebuchet MS" panose="020B0603020202020204" pitchFamily="34" charset="0"/>
                <a:cs typeface="Traditional Arabic" panose="02020603050405020304" pitchFamily="18" charset="-78"/>
              </a:rPr>
              <a:t>(</a:t>
            </a:r>
            <a:r>
              <a:rPr lang="en-US" altLang="en-US" sz="6600" dirty="0" smtClean="0">
                <a:solidFill>
                  <a:srgbClr val="FFFF00"/>
                </a:solidFill>
                <a:latin typeface="Trebuchet MS" panose="020B0603020202020204" pitchFamily="34" charset="0"/>
                <a:cs typeface="Traditional Arabic" panose="02020603050405020304" pitchFamily="18" charset="-78"/>
              </a:rPr>
              <a:t>the banishment)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59</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24</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ذَٰلِكَ بِأَنَّهُمْ شَآقُّوا۟ ٱللَّـهَ وَرَسُولَهُۥ ۖ وَمَن يُشَآقِّ ٱللَّـهَ فَإِنَّ ٱللَّـهَ شَدِيدُ ٱلْعِقَابِ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because they defied Allah and His Apostle;</a:t>
            </a:r>
          </a:p>
          <a:p>
            <a:pPr>
              <a:lnSpc>
                <a:spcPct val="90000"/>
              </a:lnSpc>
            </a:pPr>
            <a:r>
              <a:rPr lang="en-US" altLang="en-US" sz="3200" dirty="0">
                <a:latin typeface="Calibri" panose="020F0502020204030204" pitchFamily="34" charset="0"/>
              </a:rPr>
              <a:t>and whoever defies Allah,</a:t>
            </a:r>
          </a:p>
          <a:p>
            <a:pPr>
              <a:lnSpc>
                <a:spcPct val="90000"/>
              </a:lnSpc>
            </a:pPr>
            <a:r>
              <a:rPr lang="en-US" altLang="en-US" sz="3200" dirty="0">
                <a:latin typeface="Calibri" panose="020F0502020204030204" pitchFamily="34" charset="0"/>
              </a:rPr>
              <a:t>indeed Allah is severe in retribution.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90476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قَطَعْتُم مِّن لِّينَةٍ أَوْ تَرَكْتُمُوهَا قَآئِمَةً عَلَىٰٓ أُصُولِهَا فَبِإِذْنِ ٱللَّـهِ وَلِيُخْزِىَ ٱلْفَـٰسِقِينَ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Whatever palm trees you cut </a:t>
            </a:r>
            <a:r>
              <a:rPr lang="en-US" altLang="en-US" sz="3200" dirty="0" smtClean="0">
                <a:latin typeface="Calibri" panose="020F0502020204030204" pitchFamily="34" charset="0"/>
              </a:rPr>
              <a:t>down or </a:t>
            </a:r>
            <a:r>
              <a:rPr lang="en-US" altLang="en-US" sz="3200" dirty="0">
                <a:latin typeface="Calibri" panose="020F0502020204030204" pitchFamily="34" charset="0"/>
              </a:rPr>
              <a:t>left standing on their roots,</a:t>
            </a:r>
          </a:p>
          <a:p>
            <a:pPr>
              <a:lnSpc>
                <a:spcPct val="90000"/>
              </a:lnSpc>
            </a:pPr>
            <a:r>
              <a:rPr lang="en-US" altLang="en-US" sz="3200" dirty="0">
                <a:latin typeface="Calibri" panose="020F0502020204030204" pitchFamily="34" charset="0"/>
              </a:rPr>
              <a:t>it was by Allah’s will,</a:t>
            </a:r>
          </a:p>
          <a:p>
            <a:pPr>
              <a:lnSpc>
                <a:spcPct val="90000"/>
              </a:lnSpc>
            </a:pPr>
            <a:r>
              <a:rPr lang="en-US" altLang="en-US" sz="3200" dirty="0">
                <a:latin typeface="Calibri" panose="020F0502020204030204" pitchFamily="34" charset="0"/>
              </a:rPr>
              <a:t>and in order that He may disgrace the transgressors.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15720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أَفَآءَ ٱللَّـهُ عَلَىٰ رَسُولِهِۦ مِنْهُمْ فَمَآ أَوْجَفْتُمْ عَلَيْهِ مِنْ خَيْلٍ وَلَا رِكَابٍ وَلَـٰكِنَّ ٱللَّـهَ يُسَلِّطُ رُسُلَهُۥ عَلَىٰ مَن يَشَآءُ ۚ وَٱللَّـهُ عَلَىٰ كُلِّ شَىْءٍ قَدِيرٌ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spoils that Allah gave to His Apostle from </a:t>
            </a:r>
            <a:r>
              <a:rPr lang="en-US" altLang="en-US" sz="3200" dirty="0" smtClean="0">
                <a:latin typeface="Calibri" panose="020F0502020204030204" pitchFamily="34" charset="0"/>
              </a:rPr>
              <a:t>them, you </a:t>
            </a:r>
            <a:r>
              <a:rPr lang="en-US" altLang="en-US" sz="3200" dirty="0">
                <a:latin typeface="Calibri" panose="020F0502020204030204" pitchFamily="34" charset="0"/>
              </a:rPr>
              <a:t>did not spur any horse for its </a:t>
            </a:r>
            <a:r>
              <a:rPr lang="en-US" altLang="en-US" sz="3200" dirty="0" smtClean="0">
                <a:latin typeface="Calibri" panose="020F0502020204030204" pitchFamily="34" charset="0"/>
              </a:rPr>
              <a:t>sake, nor </a:t>
            </a:r>
            <a:r>
              <a:rPr lang="en-US" altLang="en-US" sz="3200" dirty="0">
                <a:latin typeface="Calibri" panose="020F0502020204030204" pitchFamily="34" charset="0"/>
              </a:rPr>
              <a:t>any riding </a:t>
            </a:r>
            <a:r>
              <a:rPr lang="en-US" altLang="en-US" sz="3200" dirty="0" smtClean="0">
                <a:latin typeface="Calibri" panose="020F0502020204030204" pitchFamily="34" charset="0"/>
              </a:rPr>
              <a:t>camel, but </a:t>
            </a:r>
            <a:r>
              <a:rPr lang="en-US" altLang="en-US" sz="3200" dirty="0">
                <a:latin typeface="Calibri" panose="020F0502020204030204" pitchFamily="34" charset="0"/>
              </a:rPr>
              <a:t>Allah makes His apostles </a:t>
            </a:r>
            <a:r>
              <a:rPr lang="en-US" altLang="en-US" sz="3200" dirty="0" smtClean="0">
                <a:latin typeface="Calibri" panose="020F0502020204030204" pitchFamily="34" charset="0"/>
              </a:rPr>
              <a:t>prevail over </a:t>
            </a:r>
            <a:r>
              <a:rPr lang="en-US" altLang="en-US" sz="3200" dirty="0">
                <a:latin typeface="Calibri" panose="020F0502020204030204" pitchFamily="34" charset="0"/>
              </a:rPr>
              <a:t>whomever He </a:t>
            </a:r>
            <a:r>
              <a:rPr lang="en-US" altLang="en-US" sz="3200" dirty="0" smtClean="0">
                <a:latin typeface="Calibri" panose="020F0502020204030204" pitchFamily="34" charset="0"/>
              </a:rPr>
              <a:t>wishes, and </a:t>
            </a:r>
            <a:r>
              <a:rPr lang="en-US" altLang="en-US" sz="3200" dirty="0">
                <a:latin typeface="Calibri" panose="020F0502020204030204" pitchFamily="34" charset="0"/>
              </a:rPr>
              <a:t>Allah has power over all things.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704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مَّآ أَفَآءَ ٱللَّـهُ عَلَىٰ رَسُولِهِۦ مِنْ أَهْلِ ٱلْقُرَىٰ فَلِلَّـهِ وَلِلرَّسُولِ وَلِذِى ٱلْقُرْبَىٰ وَٱلْيَتَـٰمَىٰ وَٱلْمَسَـٰكِينِ وَٱبْنِ ٱلسَّبِيلِ كَىْ لَا يَكُونَ دُولَةًۢ بَيْنَ ٱلْأَغْنِيَآءِ مِنكُمْ ۚ وَمَآ ءَاتَىٰكُمُ ٱلرَّسُولُ فَخُذُوهُ وَمَا نَهَىٰكُمْ عَنْهُ فَٱنتَهُوا۟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spoils that Allah gave to His </a:t>
            </a:r>
            <a:r>
              <a:rPr lang="en-US" altLang="en-US" sz="3200" dirty="0" smtClean="0">
                <a:latin typeface="Calibri" panose="020F0502020204030204" pitchFamily="34" charset="0"/>
              </a:rPr>
              <a:t>Apostle from </a:t>
            </a:r>
            <a:r>
              <a:rPr lang="en-US" altLang="en-US" sz="3200" dirty="0">
                <a:latin typeface="Calibri" panose="020F0502020204030204" pitchFamily="34" charset="0"/>
              </a:rPr>
              <a:t>the people of the </a:t>
            </a:r>
            <a:r>
              <a:rPr lang="en-US" altLang="en-US" sz="3200" dirty="0" smtClean="0">
                <a:latin typeface="Calibri" panose="020F0502020204030204" pitchFamily="34" charset="0"/>
              </a:rPr>
              <a:t>townships, are </a:t>
            </a:r>
            <a:r>
              <a:rPr lang="en-US" altLang="en-US" sz="3200" dirty="0">
                <a:latin typeface="Calibri" panose="020F0502020204030204" pitchFamily="34" charset="0"/>
              </a:rPr>
              <a:t>for Allah and the </a:t>
            </a:r>
            <a:r>
              <a:rPr lang="en-US" altLang="en-US" sz="3200" dirty="0" smtClean="0">
                <a:latin typeface="Calibri" panose="020F0502020204030204" pitchFamily="34" charset="0"/>
              </a:rPr>
              <a:t>Apostle, the relatives </a:t>
            </a:r>
            <a:r>
              <a:rPr lang="en-US" altLang="en-US" sz="3200" dirty="0">
                <a:latin typeface="Calibri" panose="020F0502020204030204" pitchFamily="34" charset="0"/>
              </a:rPr>
              <a:t>and the </a:t>
            </a:r>
            <a:r>
              <a:rPr lang="en-US" altLang="en-US" sz="3200" dirty="0" smtClean="0">
                <a:latin typeface="Calibri" panose="020F0502020204030204" pitchFamily="34" charset="0"/>
              </a:rPr>
              <a:t>orphans, the </a:t>
            </a:r>
            <a:r>
              <a:rPr lang="en-US" altLang="en-US" sz="3200" dirty="0">
                <a:latin typeface="Calibri" panose="020F0502020204030204" pitchFamily="34" charset="0"/>
              </a:rPr>
              <a:t>needy and the </a:t>
            </a:r>
            <a:r>
              <a:rPr lang="en-US" altLang="en-US" sz="3200" dirty="0" err="1" smtClean="0">
                <a:latin typeface="Calibri" panose="020F0502020204030204" pitchFamily="34" charset="0"/>
              </a:rPr>
              <a:t>traveller</a:t>
            </a:r>
            <a:r>
              <a:rPr lang="en-US" altLang="en-US" sz="3200" dirty="0" smtClean="0">
                <a:latin typeface="Calibri" panose="020F0502020204030204" pitchFamily="34" charset="0"/>
              </a:rPr>
              <a:t>, so that they </a:t>
            </a:r>
            <a:r>
              <a:rPr lang="en-US" altLang="en-US" sz="3200" dirty="0">
                <a:latin typeface="Calibri" panose="020F0502020204030204" pitchFamily="34" charset="0"/>
              </a:rPr>
              <a:t>do not circulate among the rich among </a:t>
            </a:r>
            <a:r>
              <a:rPr lang="en-US" altLang="en-US" sz="3200" dirty="0" smtClean="0">
                <a:latin typeface="Calibri" panose="020F0502020204030204" pitchFamily="34" charset="0"/>
              </a:rPr>
              <a:t>you. Take </a:t>
            </a:r>
            <a:r>
              <a:rPr lang="en-US" altLang="en-US" sz="3200" dirty="0">
                <a:latin typeface="Calibri" panose="020F0502020204030204" pitchFamily="34" charset="0"/>
              </a:rPr>
              <a:t>whatever the Apostle gives </a:t>
            </a:r>
            <a:r>
              <a:rPr lang="en-US" altLang="en-US" sz="3200" dirty="0" smtClean="0">
                <a:latin typeface="Calibri" panose="020F0502020204030204" pitchFamily="34" charset="0"/>
              </a:rPr>
              <a:t>you, and </a:t>
            </a:r>
            <a:r>
              <a:rPr lang="en-US" altLang="en-US" sz="3200" dirty="0">
                <a:latin typeface="Calibri" panose="020F0502020204030204" pitchFamily="34" charset="0"/>
              </a:rPr>
              <a:t>relinquish whatever he forbids </a:t>
            </a:r>
            <a:r>
              <a:rPr lang="en-US" altLang="en-US" sz="3200" dirty="0" smtClean="0">
                <a:latin typeface="Calibri" panose="020F0502020204030204" pitchFamily="34" charset="0"/>
              </a:rPr>
              <a:t>you,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33883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وَٱتَّقُوا۟ </a:t>
            </a:r>
            <a:r>
              <a:rPr lang="ar-SA" altLang="en-US" sz="7200" dirty="0">
                <a:latin typeface="Arabic Typesetting" panose="03020402040406030203" pitchFamily="66" charset="-78"/>
                <a:cs typeface="Arabic Typesetting" panose="03020402040406030203" pitchFamily="66" charset="-78"/>
              </a:rPr>
              <a:t>ٱللَّـهَ ۖ إِنَّ ٱللَّـهَ شَدِيدُ ٱلْعِقَابِ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be wary of </a:t>
            </a:r>
            <a:r>
              <a:rPr lang="en-US" altLang="en-US" sz="3200" dirty="0" smtClean="0">
                <a:latin typeface="Calibri" panose="020F0502020204030204" pitchFamily="34" charset="0"/>
              </a:rPr>
              <a:t>Allah. Indeed </a:t>
            </a:r>
            <a:r>
              <a:rPr lang="en-US" altLang="en-US" sz="3200" dirty="0">
                <a:latin typeface="Calibri" panose="020F0502020204030204" pitchFamily="34" charset="0"/>
              </a:rPr>
              <a:t>Allah is severe in retribution.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51510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لِلْفُقَرَآءِ ٱلْمُهَـٰجِرِينَ ٱلَّذِينَ أُخْرِجُوا۟ مِن دِيَـٰرِهِمْ وَأَمْوَٰلِهِمْ يَبْتَغُونَ فَضْلًا مِّنَ ٱللَّـهِ وَرِضْوَٰنًا وَيَنصُرُونَ ٱللَّـهَ وَرَسُولَهُۥٓ ۚ أُو۟لَـٰٓئِكَ هُمُ ٱلصَّـٰدِقُونَ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are also] for the poor </a:t>
            </a:r>
            <a:r>
              <a:rPr lang="en-US" altLang="en-US" sz="3200" dirty="0" smtClean="0">
                <a:latin typeface="Calibri" panose="020F0502020204030204" pitchFamily="34" charset="0"/>
              </a:rPr>
              <a:t>Emigrants who </a:t>
            </a:r>
            <a:r>
              <a:rPr lang="en-US" altLang="en-US" sz="3200" dirty="0">
                <a:latin typeface="Calibri" panose="020F0502020204030204" pitchFamily="34" charset="0"/>
              </a:rPr>
              <a:t>have been expelled from their </a:t>
            </a:r>
            <a:r>
              <a:rPr lang="en-US" altLang="en-US" sz="3200" dirty="0" smtClean="0">
                <a:latin typeface="Calibri" panose="020F0502020204030204" pitchFamily="34" charset="0"/>
              </a:rPr>
              <a:t>homes and </a:t>
            </a:r>
            <a:r>
              <a:rPr lang="en-US" altLang="en-US" sz="3200" dirty="0">
                <a:latin typeface="Calibri" panose="020F0502020204030204" pitchFamily="34" charset="0"/>
              </a:rPr>
              <a:t>[wrested of] their </a:t>
            </a:r>
            <a:r>
              <a:rPr lang="en-US" altLang="en-US" sz="3200" dirty="0" smtClean="0">
                <a:latin typeface="Calibri" panose="020F0502020204030204" pitchFamily="34" charset="0"/>
              </a:rPr>
              <a:t>possessions, who </a:t>
            </a:r>
            <a:r>
              <a:rPr lang="en-US" altLang="en-US" sz="3200" dirty="0">
                <a:latin typeface="Calibri" panose="020F0502020204030204" pitchFamily="34" charset="0"/>
              </a:rPr>
              <a:t>seek grace from Allah and [His] </a:t>
            </a:r>
            <a:r>
              <a:rPr lang="en-US" altLang="en-US" sz="3200" dirty="0" smtClean="0">
                <a:latin typeface="Calibri" panose="020F0502020204030204" pitchFamily="34" charset="0"/>
              </a:rPr>
              <a:t>pleasure and </a:t>
            </a:r>
            <a:r>
              <a:rPr lang="en-US" altLang="en-US" sz="3200" dirty="0">
                <a:latin typeface="Calibri" panose="020F0502020204030204" pitchFamily="34" charset="0"/>
              </a:rPr>
              <a:t>help Allah and His </a:t>
            </a:r>
            <a:r>
              <a:rPr lang="en-US" altLang="en-US" sz="3200" dirty="0" smtClean="0">
                <a:latin typeface="Calibri" panose="020F0502020204030204" pitchFamily="34" charset="0"/>
              </a:rPr>
              <a:t>Apostle. It </a:t>
            </a:r>
            <a:r>
              <a:rPr lang="en-US" altLang="en-US" sz="3200" dirty="0">
                <a:latin typeface="Calibri" panose="020F0502020204030204" pitchFamily="34" charset="0"/>
              </a:rPr>
              <a:t>is they who are the truthful</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68087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تَبَوَّءُو ٱلدَّارَ وَٱلْإِيمَـٰنَ مِن قَبْلِهِمْ يُحِبُّونَ مَنْ هَاجَرَ إِلَيْهِمْ وَلَا يَجِدُونَ فِى صُدُورِهِمْ حَاجَةً مِّمَّآ أُوتُوا۟ وَيُؤْثِرُونَ عَلَىٰٓ أَنفُسِهِمْ وَلَوْ كَانَ بِهِمْ خَصَاصَةٌ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are as well] for those who were settled in the </a:t>
            </a:r>
            <a:r>
              <a:rPr lang="en-US" altLang="en-US" sz="3200" dirty="0" smtClean="0">
                <a:latin typeface="Calibri" panose="020F0502020204030204" pitchFamily="34" charset="0"/>
              </a:rPr>
              <a:t>land and </a:t>
            </a:r>
            <a:r>
              <a:rPr lang="en-US" altLang="en-US" sz="3200" dirty="0">
                <a:latin typeface="Calibri" panose="020F0502020204030204" pitchFamily="34" charset="0"/>
              </a:rPr>
              <a:t>[abided] in faith before </a:t>
            </a:r>
            <a:r>
              <a:rPr lang="en-US" altLang="en-US" sz="3200" dirty="0" smtClean="0">
                <a:latin typeface="Calibri" panose="020F0502020204030204" pitchFamily="34" charset="0"/>
              </a:rPr>
              <a:t>them, who </a:t>
            </a:r>
            <a:r>
              <a:rPr lang="en-US" altLang="en-US" sz="3200" dirty="0">
                <a:latin typeface="Calibri" panose="020F0502020204030204" pitchFamily="34" charset="0"/>
              </a:rPr>
              <a:t>love those who migrate toward </a:t>
            </a:r>
            <a:r>
              <a:rPr lang="en-US" altLang="en-US" sz="3200" dirty="0" smtClean="0">
                <a:latin typeface="Calibri" panose="020F0502020204030204" pitchFamily="34" charset="0"/>
              </a:rPr>
              <a:t>them, and </a:t>
            </a:r>
            <a:r>
              <a:rPr lang="en-US" altLang="en-US" sz="3200" dirty="0">
                <a:latin typeface="Calibri" panose="020F0502020204030204" pitchFamily="34" charset="0"/>
              </a:rPr>
              <a:t>do not find in their breasts any </a:t>
            </a:r>
            <a:r>
              <a:rPr lang="en-US" altLang="en-US" sz="3200" dirty="0" smtClean="0">
                <a:latin typeface="Calibri" panose="020F0502020204030204" pitchFamily="34" charset="0"/>
              </a:rPr>
              <a:t>need for </a:t>
            </a:r>
            <a:r>
              <a:rPr lang="en-US" altLang="en-US" sz="3200" dirty="0">
                <a:latin typeface="Calibri" panose="020F0502020204030204" pitchFamily="34" charset="0"/>
              </a:rPr>
              <a:t>that which is given to </a:t>
            </a:r>
            <a:r>
              <a:rPr lang="en-US" altLang="en-US" sz="3200" dirty="0" smtClean="0">
                <a:latin typeface="Calibri" panose="020F0502020204030204" pitchFamily="34" charset="0"/>
              </a:rPr>
              <a:t>them, but </a:t>
            </a:r>
            <a:r>
              <a:rPr lang="en-US" altLang="en-US" sz="3200" dirty="0">
                <a:latin typeface="Calibri" panose="020F0502020204030204" pitchFamily="34" charset="0"/>
              </a:rPr>
              <a:t>prefer [the Immigrants] to </a:t>
            </a:r>
            <a:r>
              <a:rPr lang="en-US" altLang="en-US" sz="3200" dirty="0" smtClean="0">
                <a:latin typeface="Calibri" panose="020F0502020204030204" pitchFamily="34" charset="0"/>
              </a:rPr>
              <a:t>themselves, though </a:t>
            </a:r>
            <a:r>
              <a:rPr lang="en-US" altLang="en-US" sz="3200" dirty="0">
                <a:latin typeface="Calibri" panose="020F0502020204030204" pitchFamily="34" charset="0"/>
              </a:rPr>
              <a:t>poverty be their own </a:t>
            </a:r>
            <a:r>
              <a:rPr lang="en-US" altLang="en-US" sz="3200" dirty="0" smtClean="0">
                <a:latin typeface="Calibri" panose="020F0502020204030204" pitchFamily="34" charset="0"/>
              </a:rPr>
              <a:t>lot.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86645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وَمَن </a:t>
            </a:r>
            <a:r>
              <a:rPr lang="ar-SA" altLang="en-US" sz="7200" dirty="0">
                <a:latin typeface="Arabic Typesetting" panose="03020402040406030203" pitchFamily="66" charset="-78"/>
                <a:cs typeface="Arabic Typesetting" panose="03020402040406030203" pitchFamily="66" charset="-78"/>
              </a:rPr>
              <a:t>يُوقَ شُحَّ نَفْسِهِۦ فَأُو۟لَـٰٓئِكَ هُمُ ٱلْمُفْلِحُونَ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those who are saved from their own </a:t>
            </a:r>
            <a:r>
              <a:rPr lang="en-US" altLang="en-US" sz="3200" dirty="0" smtClean="0">
                <a:latin typeface="Calibri" panose="020F0502020204030204" pitchFamily="34" charset="0"/>
              </a:rPr>
              <a:t>greed —it </a:t>
            </a:r>
            <a:r>
              <a:rPr lang="en-US" altLang="en-US" sz="3200" dirty="0">
                <a:latin typeface="Calibri" panose="020F0502020204030204" pitchFamily="34" charset="0"/>
              </a:rPr>
              <a:t>is they who are the felicitous.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0002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وَٱلَّذِينَ جَآءُو مِنۢ بَعْدِهِمْ يَقُولُونَ رَبَّنَا ٱغْفِرْ لَنَا وَلِإِخْوَٰنِنَا ٱلَّذِينَ سَبَقُونَا بِٱلْإِيمَـٰنِ وَلَا تَجْعَلْ فِى قُلُوبِنَا غِلًّا لِّلَّذِينَ ءَامَنُوا۟ رَبَّنَآ إِنَّكَ رَءُوفٌ رَّحِيمٌ ﴿١٠﴾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[also for] those who came in after </a:t>
            </a:r>
            <a:r>
              <a:rPr lang="en-US" altLang="en-US" sz="3200" dirty="0" smtClean="0">
                <a:latin typeface="Calibri" panose="020F0502020204030204" pitchFamily="34" charset="0"/>
              </a:rPr>
              <a:t>them, who </a:t>
            </a:r>
            <a:r>
              <a:rPr lang="en-US" altLang="en-US" sz="3200" dirty="0">
                <a:latin typeface="Calibri" panose="020F0502020204030204" pitchFamily="34" charset="0"/>
              </a:rPr>
              <a:t>say, ‘Our </a:t>
            </a:r>
            <a:r>
              <a:rPr lang="en-US" altLang="en-US" sz="3200" dirty="0" smtClean="0">
                <a:latin typeface="Calibri" panose="020F0502020204030204" pitchFamily="34" charset="0"/>
              </a:rPr>
              <a:t>Lord, forgive </a:t>
            </a:r>
            <a:r>
              <a:rPr lang="en-US" altLang="en-US" sz="3200" dirty="0">
                <a:latin typeface="Calibri" panose="020F0502020204030204" pitchFamily="34" charset="0"/>
              </a:rPr>
              <a:t>us and our </a:t>
            </a:r>
            <a:r>
              <a:rPr lang="en-US" altLang="en-US" sz="3200" dirty="0" smtClean="0">
                <a:latin typeface="Calibri" panose="020F0502020204030204" pitchFamily="34" charset="0"/>
              </a:rPr>
              <a:t>brethren who </a:t>
            </a:r>
            <a:r>
              <a:rPr lang="en-US" altLang="en-US" sz="3200" dirty="0">
                <a:latin typeface="Calibri" panose="020F0502020204030204" pitchFamily="34" charset="0"/>
              </a:rPr>
              <a:t>were our forerunners in the </a:t>
            </a:r>
            <a:r>
              <a:rPr lang="en-US" altLang="en-US" sz="3200" dirty="0" smtClean="0">
                <a:latin typeface="Calibri" panose="020F0502020204030204" pitchFamily="34" charset="0"/>
              </a:rPr>
              <a:t>faith, and </a:t>
            </a:r>
            <a:r>
              <a:rPr lang="en-US" altLang="en-US" sz="3200" dirty="0">
                <a:latin typeface="Calibri" panose="020F0502020204030204" pitchFamily="34" charset="0"/>
              </a:rPr>
              <a:t>do not put any </a:t>
            </a:r>
            <a:r>
              <a:rPr lang="en-US" altLang="en-US" sz="3200" dirty="0" err="1">
                <a:latin typeface="Calibri" panose="020F0502020204030204" pitchFamily="34" charset="0"/>
              </a:rPr>
              <a:t>rancour</a:t>
            </a:r>
            <a:r>
              <a:rPr lang="en-US" altLang="en-US" sz="3200" dirty="0">
                <a:latin typeface="Calibri" panose="020F0502020204030204" pitchFamily="34" charset="0"/>
              </a:rPr>
              <a:t> in our </a:t>
            </a:r>
            <a:r>
              <a:rPr lang="en-US" altLang="en-US" sz="3200" dirty="0" smtClean="0">
                <a:latin typeface="Calibri" panose="020F0502020204030204" pitchFamily="34" charset="0"/>
              </a:rPr>
              <a:t>hearts toward </a:t>
            </a:r>
            <a:r>
              <a:rPr lang="en-US" altLang="en-US" sz="3200" dirty="0">
                <a:latin typeface="Calibri" panose="020F0502020204030204" pitchFamily="34" charset="0"/>
              </a:rPr>
              <a:t>the </a:t>
            </a:r>
            <a:r>
              <a:rPr lang="en-US" altLang="en-US" sz="3200" dirty="0" smtClean="0">
                <a:latin typeface="Calibri" panose="020F0502020204030204" pitchFamily="34" charset="0"/>
              </a:rPr>
              <a:t>faithful. Our </a:t>
            </a:r>
            <a:r>
              <a:rPr lang="en-US" altLang="en-US" sz="3200" dirty="0">
                <a:latin typeface="Calibri" panose="020F0502020204030204" pitchFamily="34" charset="0"/>
              </a:rPr>
              <a:t>Lord, You are indeed most kind and 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480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تَرَ إِلَى ٱلَّذِينَ نَافَقُوا۟ يَقُولُونَ لِإِخْوَٰنِهِمُ ٱلَّذِينَ كَفَرُوا۟ مِنْ أَهْلِ ٱلْكِتَـٰبِ لَئِنْ أُخْرِجْتُمْ لَنَخْرُجَنَّ مَعَكُمْ وَلَا نُطِيعُ فِيكُمْ أَحَدًا أَبَدًا وَإِن قُوتِلْتُمْ لَنَنصُرَنَّكُمْ وَٱللَّـهُ يَشْهَدُ إِنَّهُمْ لَكَـٰذِبُونَ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regarded the </a:t>
            </a:r>
            <a:r>
              <a:rPr lang="en-US" altLang="en-US" sz="3200" dirty="0" smtClean="0">
                <a:latin typeface="Calibri" panose="020F0502020204030204" pitchFamily="34" charset="0"/>
              </a:rPr>
              <a:t>hypocrites who </a:t>
            </a:r>
            <a:r>
              <a:rPr lang="en-US" altLang="en-US" sz="3200" dirty="0">
                <a:latin typeface="Calibri" panose="020F0502020204030204" pitchFamily="34" charset="0"/>
              </a:rPr>
              <a:t>say to their </a:t>
            </a:r>
            <a:r>
              <a:rPr lang="en-US" altLang="en-US" sz="3200" dirty="0" smtClean="0">
                <a:latin typeface="Calibri" panose="020F0502020204030204" pitchFamily="34" charset="0"/>
              </a:rPr>
              <a:t>brethren, the </a:t>
            </a:r>
            <a:r>
              <a:rPr lang="en-US" altLang="en-US" sz="3200" dirty="0">
                <a:latin typeface="Calibri" panose="020F0502020204030204" pitchFamily="34" charset="0"/>
              </a:rPr>
              <a:t>faithless from among the People of the Book</a:t>
            </a:r>
            <a:r>
              <a:rPr lang="en-US" altLang="en-US" sz="3200" dirty="0" smtClean="0">
                <a:latin typeface="Calibri" panose="020F0502020204030204" pitchFamily="34" charset="0"/>
              </a:rPr>
              <a:t>: ‘</a:t>
            </a:r>
            <a:r>
              <a:rPr lang="en-US" altLang="en-US" sz="3200" dirty="0">
                <a:latin typeface="Calibri" panose="020F0502020204030204" pitchFamily="34" charset="0"/>
              </a:rPr>
              <a:t>If you are </a:t>
            </a:r>
            <a:r>
              <a:rPr lang="en-US" altLang="en-US" sz="3200" dirty="0" smtClean="0">
                <a:latin typeface="Calibri" panose="020F0502020204030204" pitchFamily="34" charset="0"/>
              </a:rPr>
              <a:t>expelled, we </a:t>
            </a:r>
            <a:r>
              <a:rPr lang="en-US" altLang="en-US" sz="3200" dirty="0">
                <a:latin typeface="Calibri" panose="020F0502020204030204" pitchFamily="34" charset="0"/>
              </a:rPr>
              <a:t>will surely go out with </a:t>
            </a:r>
            <a:r>
              <a:rPr lang="en-US" altLang="en-US" sz="3200" dirty="0" smtClean="0">
                <a:latin typeface="Calibri" panose="020F0502020204030204" pitchFamily="34" charset="0"/>
              </a:rPr>
              <a:t>you, and </a:t>
            </a:r>
            <a:r>
              <a:rPr lang="en-US" altLang="en-US" sz="3200" dirty="0">
                <a:latin typeface="Calibri" panose="020F0502020204030204" pitchFamily="34" charset="0"/>
              </a:rPr>
              <a:t>we will never obey anyone against </a:t>
            </a:r>
            <a:r>
              <a:rPr lang="en-US" altLang="en-US" sz="3200" dirty="0" smtClean="0">
                <a:latin typeface="Calibri" panose="020F0502020204030204" pitchFamily="34" charset="0"/>
              </a:rPr>
              <a:t>you, and </a:t>
            </a:r>
            <a:r>
              <a:rPr lang="en-US" altLang="en-US" sz="3200" dirty="0">
                <a:latin typeface="Calibri" panose="020F0502020204030204" pitchFamily="34" charset="0"/>
              </a:rPr>
              <a:t>if you are fought </a:t>
            </a:r>
            <a:r>
              <a:rPr lang="en-US" altLang="en-US" sz="3200" dirty="0" smtClean="0">
                <a:latin typeface="Calibri" panose="020F0502020204030204" pitchFamily="34" charset="0"/>
              </a:rPr>
              <a:t>against we </a:t>
            </a:r>
            <a:r>
              <a:rPr lang="en-US" altLang="en-US" sz="3200" dirty="0">
                <a:latin typeface="Calibri" panose="020F0502020204030204" pitchFamily="34" charset="0"/>
              </a:rPr>
              <a:t>will surely help you</a:t>
            </a:r>
            <a:r>
              <a:rPr lang="en-US" altLang="en-US" sz="3200" dirty="0" smtClean="0">
                <a:latin typeface="Calibri" panose="020F0502020204030204" pitchFamily="34" charset="0"/>
              </a:rPr>
              <a:t>,’ and </a:t>
            </a:r>
            <a:r>
              <a:rPr lang="en-US" altLang="en-US" sz="3200" dirty="0">
                <a:latin typeface="Calibri" panose="020F0502020204030204" pitchFamily="34" charset="0"/>
              </a:rPr>
              <a:t>Allah bears witness that they are indeed liars.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54725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91879"/>
            <a:ext cx="12192000" cy="6709529"/>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59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Ḥashr</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300" dirty="0" smtClean="0">
                <a:solidFill>
                  <a:srgbClr val="FFFF00"/>
                </a:solidFill>
              </a:rPr>
              <a:t>The </a:t>
            </a:r>
            <a:r>
              <a:rPr lang="en-US" altLang="en-US" sz="2300" dirty="0">
                <a:solidFill>
                  <a:srgbClr val="FFFF00"/>
                </a:solidFill>
              </a:rPr>
              <a:t>surah that mentions The Banishment, God’s expulsion, of the clan of </a:t>
            </a:r>
            <a:r>
              <a:rPr lang="en-US" altLang="en-US" sz="2300" dirty="0" err="1">
                <a:solidFill>
                  <a:srgbClr val="FFFF00"/>
                </a:solidFill>
              </a:rPr>
              <a:t>Banū</a:t>
            </a:r>
            <a:r>
              <a:rPr lang="en-US" altLang="en-US" sz="2300" dirty="0">
                <a:solidFill>
                  <a:srgbClr val="FFFF00"/>
                </a:solidFill>
              </a:rPr>
              <a:t> al-</a:t>
            </a:r>
            <a:r>
              <a:rPr lang="en-US" altLang="en-US" sz="2300" dirty="0" err="1">
                <a:solidFill>
                  <a:srgbClr val="FFFF00"/>
                </a:solidFill>
              </a:rPr>
              <a:t>Naḍīr</a:t>
            </a:r>
            <a:r>
              <a:rPr lang="en-US" altLang="en-US" sz="2300" dirty="0">
                <a:solidFill>
                  <a:srgbClr val="FFFF00"/>
                </a:solidFill>
              </a:rPr>
              <a:t> from their prodigious fortress-settlement near Medina, in the mustering it calls the first of its kind: for they had betrayed their covenant of mutual </a:t>
            </a:r>
            <a:r>
              <a:rPr lang="en-US" altLang="en-US" sz="2300" dirty="0" err="1">
                <a:solidFill>
                  <a:srgbClr val="FFFF00"/>
                </a:solidFill>
              </a:rPr>
              <a:t>defence</a:t>
            </a:r>
            <a:r>
              <a:rPr lang="en-US" altLang="en-US" sz="2300" dirty="0">
                <a:solidFill>
                  <a:srgbClr val="FFFF00"/>
                </a:solidFill>
              </a:rPr>
              <a:t> by aiding idolaters against monotheistic believers. It takes its name from the “banishment” or “gathering of forces” (</a:t>
            </a:r>
            <a:r>
              <a:rPr lang="en-US" altLang="en-US" sz="2300" dirty="0" err="1">
                <a:solidFill>
                  <a:srgbClr val="FFFF00"/>
                </a:solidFill>
              </a:rPr>
              <a:t>ḥashr</a:t>
            </a:r>
            <a:r>
              <a:rPr lang="en-US" altLang="en-US" sz="2300" dirty="0">
                <a:solidFill>
                  <a:srgbClr val="FFFF00"/>
                </a:solidFill>
              </a:rPr>
              <a:t>) of the Jewish tribe from Medina, which is mentioned in . The </a:t>
            </a:r>
            <a:r>
              <a:rPr lang="en-US" altLang="en-US" sz="2300" dirty="0" err="1">
                <a:solidFill>
                  <a:srgbClr val="FFFF00"/>
                </a:solidFill>
              </a:rPr>
              <a:t>Banū</a:t>
            </a:r>
            <a:r>
              <a:rPr lang="en-US" altLang="en-US" sz="2300" dirty="0">
                <a:solidFill>
                  <a:srgbClr val="FFFF00"/>
                </a:solidFill>
              </a:rPr>
              <a:t> al-</a:t>
            </a:r>
            <a:r>
              <a:rPr lang="en-US" altLang="en-US" sz="2300" dirty="0" err="1">
                <a:solidFill>
                  <a:srgbClr val="FFFF00"/>
                </a:solidFill>
              </a:rPr>
              <a:t>Naḍīr</a:t>
            </a:r>
            <a:r>
              <a:rPr lang="en-US" altLang="en-US" sz="2300" dirty="0">
                <a:solidFill>
                  <a:srgbClr val="FFFF00"/>
                </a:solidFill>
              </a:rPr>
              <a:t>, who originally agreed with the Prophet that they would fight neither for nor against him, yet, after the Meccan defeat of the Muslims in the Battle of </a:t>
            </a:r>
            <a:r>
              <a:rPr lang="en-US" altLang="en-US" sz="2300" dirty="0" err="1">
                <a:solidFill>
                  <a:srgbClr val="FFFF00"/>
                </a:solidFill>
              </a:rPr>
              <a:t>Uḥud</a:t>
            </a:r>
            <a:r>
              <a:rPr lang="en-US" altLang="en-US" sz="2300" dirty="0">
                <a:solidFill>
                  <a:srgbClr val="FFFF00"/>
                </a:solidFill>
              </a:rPr>
              <a:t> (year 3/625), made an alliance with the Meccans. They also tried to kill the Prophet while he was in their area. He asked them to leave and they agreed, but Ibn </a:t>
            </a:r>
            <a:r>
              <a:rPr lang="en-US" altLang="en-US" sz="2300" dirty="0" err="1">
                <a:solidFill>
                  <a:srgbClr val="FFFF00"/>
                </a:solidFill>
              </a:rPr>
              <a:t>Ubayy</a:t>
            </a:r>
            <a:r>
              <a:rPr lang="en-US" altLang="en-US" sz="2300" dirty="0">
                <a:solidFill>
                  <a:srgbClr val="FFFF00"/>
                </a:solidFill>
              </a:rPr>
              <a:t>, the head of the “hypocrites” of Medina, promised them that, if they fought the Muslims, he and his camp would fight with </a:t>
            </a:r>
            <a:r>
              <a:rPr lang="en-US" altLang="en-US" sz="2300" dirty="0" smtClean="0">
                <a:solidFill>
                  <a:srgbClr val="FFFF00"/>
                </a:solidFill>
              </a:rPr>
              <a:t>them, </a:t>
            </a:r>
            <a:r>
              <a:rPr lang="en-US" altLang="en-US" sz="2300" dirty="0">
                <a:solidFill>
                  <a:srgbClr val="FFFF00"/>
                </a:solidFill>
              </a:rPr>
              <a:t>and, if they had to leave Medina, he and his camp would leave with them. Because the </a:t>
            </a:r>
            <a:r>
              <a:rPr lang="en-US" altLang="en-US" sz="2300" dirty="0" err="1">
                <a:solidFill>
                  <a:srgbClr val="FFFF00"/>
                </a:solidFill>
              </a:rPr>
              <a:t>Banū</a:t>
            </a:r>
            <a:r>
              <a:rPr lang="en-US" altLang="en-US" sz="2300" dirty="0">
                <a:solidFill>
                  <a:srgbClr val="FFFF00"/>
                </a:solidFill>
              </a:rPr>
              <a:t> al-</a:t>
            </a:r>
            <a:r>
              <a:rPr lang="en-US" altLang="en-US" sz="2300" dirty="0" err="1">
                <a:solidFill>
                  <a:srgbClr val="FFFF00"/>
                </a:solidFill>
              </a:rPr>
              <a:t>Naḍīr</a:t>
            </a:r>
            <a:r>
              <a:rPr lang="en-US" altLang="en-US" sz="2300" dirty="0">
                <a:solidFill>
                  <a:srgbClr val="FFFF00"/>
                </a:solidFill>
              </a:rPr>
              <a:t> had repeatedly broken their agreements, the Muslims besieged them in Medina (in year 4/626), Ibn </a:t>
            </a:r>
            <a:r>
              <a:rPr lang="en-US" altLang="en-US" sz="2300" dirty="0" err="1">
                <a:solidFill>
                  <a:srgbClr val="FFFF00"/>
                </a:solidFill>
              </a:rPr>
              <a:t>Ubayy</a:t>
            </a:r>
            <a:r>
              <a:rPr lang="en-US" altLang="en-US" sz="2300" dirty="0">
                <a:solidFill>
                  <a:srgbClr val="FFFF00"/>
                </a:solidFill>
              </a:rPr>
              <a:t> did not keep his promise, and the </a:t>
            </a:r>
            <a:r>
              <a:rPr lang="en-US" altLang="en-US" sz="2300" dirty="0" err="1">
                <a:solidFill>
                  <a:srgbClr val="FFFF00"/>
                </a:solidFill>
              </a:rPr>
              <a:t>Banū</a:t>
            </a:r>
            <a:r>
              <a:rPr lang="en-US" altLang="en-US" sz="2300" dirty="0">
                <a:solidFill>
                  <a:srgbClr val="FFFF00"/>
                </a:solidFill>
              </a:rPr>
              <a:t> al-</a:t>
            </a:r>
            <a:r>
              <a:rPr lang="en-US" altLang="en-US" sz="2300" dirty="0" err="1">
                <a:solidFill>
                  <a:srgbClr val="FFFF00"/>
                </a:solidFill>
              </a:rPr>
              <a:t>Naḍīr</a:t>
            </a:r>
            <a:r>
              <a:rPr lang="en-US" altLang="en-US" sz="2300" dirty="0">
                <a:solidFill>
                  <a:srgbClr val="FFFF00"/>
                </a:solidFill>
              </a:rPr>
              <a:t> agreed to leave, some going to Syria and some to </a:t>
            </a:r>
            <a:r>
              <a:rPr lang="en-US" altLang="en-US" sz="2300" dirty="0" err="1">
                <a:solidFill>
                  <a:srgbClr val="FFFF00"/>
                </a:solidFill>
              </a:rPr>
              <a:t>Khaybar</a:t>
            </a:r>
            <a:r>
              <a:rPr lang="en-US" altLang="en-US" sz="2300" dirty="0">
                <a:solidFill>
                  <a:srgbClr val="FFFF00"/>
                </a:solidFill>
              </a:rPr>
              <a:t>. In this surah, God stresses that any gains were His doing and so should be distributed in accordance with His </a:t>
            </a:r>
            <a:r>
              <a:rPr lang="en-US" altLang="en-US" sz="2300" dirty="0" smtClean="0">
                <a:solidFill>
                  <a:srgbClr val="FFFF00"/>
                </a:solidFill>
              </a:rPr>
              <a:t>instructions. </a:t>
            </a:r>
          </a:p>
          <a:p>
            <a:pPr algn="ctr">
              <a:spcBef>
                <a:spcPct val="0"/>
              </a:spcBef>
              <a:buFontTx/>
              <a:buNone/>
            </a:pPr>
            <a:endParaRPr lang="en-US" altLang="en-US" sz="23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لَئِنْ أُخْرِجُوا۟ لَا يَخْرُجُونَ مَعَهُمْ وَلَئِن قُوتِلُوا۟ لَا يَنصُرُونَهُمْ وَلَئِن نَّصَرُوهُمْ لَيُوَلُّنَّ ٱلْأَدْبَـٰرَ ثُمَّ لَا يُنصَرُونَ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Surely, if they were </a:t>
            </a:r>
            <a:r>
              <a:rPr lang="en-US" altLang="en-US" sz="3200" dirty="0" smtClean="0">
                <a:latin typeface="Calibri" panose="020F0502020204030204" pitchFamily="34" charset="0"/>
              </a:rPr>
              <a:t>expelled they </a:t>
            </a:r>
            <a:r>
              <a:rPr lang="en-US" altLang="en-US" sz="3200" dirty="0">
                <a:latin typeface="Calibri" panose="020F0502020204030204" pitchFamily="34" charset="0"/>
              </a:rPr>
              <a:t>would not go out with </a:t>
            </a:r>
            <a:r>
              <a:rPr lang="en-US" altLang="en-US" sz="3200" dirty="0" smtClean="0">
                <a:latin typeface="Calibri" panose="020F0502020204030204" pitchFamily="34" charset="0"/>
              </a:rPr>
              <a:t>them, and </a:t>
            </a:r>
            <a:r>
              <a:rPr lang="en-US" altLang="en-US" sz="3200" dirty="0">
                <a:latin typeface="Calibri" panose="020F0502020204030204" pitchFamily="34" charset="0"/>
              </a:rPr>
              <a:t>if they were fought </a:t>
            </a:r>
            <a:r>
              <a:rPr lang="en-US" altLang="en-US" sz="3200" dirty="0" smtClean="0">
                <a:latin typeface="Calibri" panose="020F0502020204030204" pitchFamily="34" charset="0"/>
              </a:rPr>
              <a:t>against they </a:t>
            </a:r>
            <a:r>
              <a:rPr lang="en-US" altLang="en-US" sz="3200" dirty="0">
                <a:latin typeface="Calibri" panose="020F0502020204030204" pitchFamily="34" charset="0"/>
              </a:rPr>
              <a:t>would not help </a:t>
            </a:r>
            <a:r>
              <a:rPr lang="en-US" altLang="en-US" sz="3200" dirty="0" smtClean="0">
                <a:latin typeface="Calibri" panose="020F0502020204030204" pitchFamily="34" charset="0"/>
              </a:rPr>
              <a:t>them, and </a:t>
            </a:r>
            <a:r>
              <a:rPr lang="en-US" altLang="en-US" sz="3200" dirty="0">
                <a:latin typeface="Calibri" panose="020F0502020204030204" pitchFamily="34" charset="0"/>
              </a:rPr>
              <a:t>were they to help </a:t>
            </a:r>
            <a:r>
              <a:rPr lang="en-US" altLang="en-US" sz="3200" dirty="0" smtClean="0">
                <a:latin typeface="Calibri" panose="020F0502020204030204" pitchFamily="34" charset="0"/>
              </a:rPr>
              <a:t>them they </a:t>
            </a:r>
            <a:r>
              <a:rPr lang="en-US" altLang="en-US" sz="3200" dirty="0">
                <a:latin typeface="Calibri" panose="020F0502020204030204" pitchFamily="34" charset="0"/>
              </a:rPr>
              <a:t>would surely turn their backs [to </a:t>
            </a:r>
            <a:r>
              <a:rPr lang="en-US" altLang="en-US" sz="3200" dirty="0" smtClean="0">
                <a:latin typeface="Calibri" panose="020F0502020204030204" pitchFamily="34" charset="0"/>
              </a:rPr>
              <a:t>flee]and then </a:t>
            </a:r>
            <a:r>
              <a:rPr lang="en-US" altLang="en-US" sz="3200" dirty="0">
                <a:latin typeface="Calibri" panose="020F0502020204030204" pitchFamily="34" charset="0"/>
              </a:rPr>
              <a:t>they would not be helped.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0724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لَأَنتُمْ أَشَدُّ رَهْبَةً فِى صُدُورِهِم مِّنَ ٱللَّـهِ ۚ ذَٰلِكَ بِأَنَّهُمْ قَوْمٌ لَّا يَفْقَهُونَ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they have a greater awe of you in their </a:t>
            </a:r>
            <a:r>
              <a:rPr lang="en-US" altLang="en-US" sz="3200" dirty="0" smtClean="0">
                <a:latin typeface="Calibri" panose="020F0502020204030204" pitchFamily="34" charset="0"/>
              </a:rPr>
              <a:t>hearts than </a:t>
            </a:r>
            <a:r>
              <a:rPr lang="en-US" altLang="en-US" sz="3200" dirty="0">
                <a:latin typeface="Calibri" panose="020F0502020204030204" pitchFamily="34" charset="0"/>
              </a:rPr>
              <a:t>of </a:t>
            </a:r>
            <a:r>
              <a:rPr lang="en-US" altLang="en-US" sz="3200" dirty="0" smtClean="0">
                <a:latin typeface="Calibri" panose="020F0502020204030204" pitchFamily="34" charset="0"/>
              </a:rPr>
              <a:t>Allah. That </a:t>
            </a:r>
            <a:r>
              <a:rPr lang="en-US" altLang="en-US" sz="3200" dirty="0">
                <a:latin typeface="Calibri" panose="020F0502020204030204" pitchFamily="34" charset="0"/>
              </a:rPr>
              <a:t>is because they are a lot who do not understand.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12033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يُقَـٰتِلُونَكُمْ جَمِيعًا إِلَّا فِى قُرًى مُّحَصَّنَةٍ أَوْ مِن وَرَآءِ جُدُرٍۭ ۚ بَأْسُهُم بَيْنَهُمْ شَدِيدٌ ۚ تَحْسَبُهُمْ جَمِيعًا وَقُلُوبُهُمْ شَتَّىٰ ۚ ذَٰلِكَ بِأَنَّهُمْ قَوْمٌ لَّا يَعْقِلُونَ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not fight against you in a </a:t>
            </a:r>
            <a:r>
              <a:rPr lang="en-US" altLang="en-US" sz="3200" dirty="0" smtClean="0">
                <a:latin typeface="Calibri" panose="020F0502020204030204" pitchFamily="34" charset="0"/>
              </a:rPr>
              <a:t>body except </a:t>
            </a:r>
            <a:r>
              <a:rPr lang="en-US" altLang="en-US" sz="3200" dirty="0">
                <a:latin typeface="Calibri" panose="020F0502020204030204" pitchFamily="34" charset="0"/>
              </a:rPr>
              <a:t>in fortified </a:t>
            </a:r>
            <a:r>
              <a:rPr lang="en-US" altLang="en-US" sz="3200" dirty="0" smtClean="0">
                <a:latin typeface="Calibri" panose="020F0502020204030204" pitchFamily="34" charset="0"/>
              </a:rPr>
              <a:t>townships or </a:t>
            </a:r>
            <a:r>
              <a:rPr lang="en-US" altLang="en-US" sz="3200" dirty="0">
                <a:latin typeface="Calibri" panose="020F0502020204030204" pitchFamily="34" charset="0"/>
              </a:rPr>
              <a:t>from behind </a:t>
            </a:r>
            <a:r>
              <a:rPr lang="en-US" altLang="en-US" sz="3200" dirty="0" smtClean="0">
                <a:latin typeface="Calibri" panose="020F0502020204030204" pitchFamily="34" charset="0"/>
              </a:rPr>
              <a:t>walls. Their </a:t>
            </a:r>
            <a:r>
              <a:rPr lang="en-US" altLang="en-US" sz="3200" dirty="0">
                <a:latin typeface="Calibri" panose="020F0502020204030204" pitchFamily="34" charset="0"/>
              </a:rPr>
              <a:t>might is great among </a:t>
            </a:r>
            <a:r>
              <a:rPr lang="en-US" altLang="en-US" sz="3200" dirty="0" smtClean="0">
                <a:latin typeface="Calibri" panose="020F0502020204030204" pitchFamily="34" charset="0"/>
              </a:rPr>
              <a:t>themselves. You </a:t>
            </a:r>
            <a:r>
              <a:rPr lang="en-US" altLang="en-US" sz="3200" dirty="0">
                <a:latin typeface="Calibri" panose="020F0502020204030204" pitchFamily="34" charset="0"/>
              </a:rPr>
              <a:t>suppose them to be a </a:t>
            </a:r>
            <a:r>
              <a:rPr lang="en-US" altLang="en-US" sz="3200" dirty="0" smtClean="0">
                <a:latin typeface="Calibri" panose="020F0502020204030204" pitchFamily="34" charset="0"/>
              </a:rPr>
              <a:t>body, but </a:t>
            </a:r>
            <a:r>
              <a:rPr lang="en-US" altLang="en-US" sz="3200" dirty="0">
                <a:latin typeface="Calibri" panose="020F0502020204030204" pitchFamily="34" charset="0"/>
              </a:rPr>
              <a:t>their hearts are </a:t>
            </a:r>
            <a:r>
              <a:rPr lang="en-US" altLang="en-US" sz="3200" dirty="0" smtClean="0">
                <a:latin typeface="Calibri" panose="020F0502020204030204" pitchFamily="34" charset="0"/>
              </a:rPr>
              <a:t>disunited. That </a:t>
            </a:r>
            <a:r>
              <a:rPr lang="en-US" altLang="en-US" sz="3200" dirty="0">
                <a:latin typeface="Calibri" panose="020F0502020204030204" pitchFamily="34" charset="0"/>
              </a:rPr>
              <a:t>is </a:t>
            </a:r>
            <a:r>
              <a:rPr lang="en-US" altLang="en-US" sz="3200" dirty="0" smtClean="0">
                <a:latin typeface="Calibri" panose="020F0502020204030204" pitchFamily="34" charset="0"/>
              </a:rPr>
              <a:t>because they </a:t>
            </a:r>
            <a:r>
              <a:rPr lang="en-US" altLang="en-US" sz="3200" dirty="0">
                <a:latin typeface="Calibri" panose="020F0502020204030204" pitchFamily="34" charset="0"/>
              </a:rPr>
              <a:t>are a lot who do not apply reason,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23924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كَمَثَلِ ٱلَّذِينَ مِن قَبْلِهِمْ قَرِيبًا ۖ ذَاقُوا۟ وَبَالَ أَمْرِهِمْ وَلَهُمْ عَذَابٌ أَلِيمٌ ﴿١٥﴾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like those who, recently before them,</a:t>
            </a:r>
          </a:p>
          <a:p>
            <a:pPr>
              <a:lnSpc>
                <a:spcPct val="90000"/>
              </a:lnSpc>
            </a:pPr>
            <a:r>
              <a:rPr lang="en-US" altLang="en-US" sz="3200" dirty="0">
                <a:latin typeface="Calibri" panose="020F0502020204030204" pitchFamily="34" charset="0"/>
              </a:rPr>
              <a:t>tasted the evil consequences of their conduct,</a:t>
            </a:r>
          </a:p>
          <a:p>
            <a:pPr>
              <a:lnSpc>
                <a:spcPct val="90000"/>
              </a:lnSpc>
            </a:pPr>
            <a:r>
              <a:rPr lang="en-US" altLang="en-US" sz="3200" dirty="0">
                <a:latin typeface="Calibri" panose="020F0502020204030204" pitchFamily="34" charset="0"/>
              </a:rPr>
              <a:t>and there is a painful punishment for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42056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كَمَثَلِ ٱلشَّيْطَـٰنِ إِذْ قَالَ لِلْإِنسَـٰنِ ٱكْفُرْ فَلَمَّا كَفَرَ قَالَ إِنِّى بَرِىٓءٌ مِّنكَ إِنِّىٓ أَخَافُ ٱللَّـهَ رَبَّ ٱلْعَـٰلَمِينَ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[Or] like </a:t>
            </a:r>
            <a:r>
              <a:rPr lang="en-US" altLang="en-US" sz="3200" dirty="0" smtClean="0">
                <a:latin typeface="Calibri" panose="020F0502020204030204" pitchFamily="34" charset="0"/>
              </a:rPr>
              <a:t>Satan, when </a:t>
            </a:r>
            <a:r>
              <a:rPr lang="en-US" altLang="en-US" sz="3200" dirty="0">
                <a:latin typeface="Calibri" panose="020F0502020204030204" pitchFamily="34" charset="0"/>
              </a:rPr>
              <a:t>he prompts man to renounce </a:t>
            </a:r>
            <a:r>
              <a:rPr lang="en-US" altLang="en-US" sz="3200" dirty="0" smtClean="0">
                <a:latin typeface="Calibri" panose="020F0502020204030204" pitchFamily="34" charset="0"/>
              </a:rPr>
              <a:t>faith, then</a:t>
            </a:r>
            <a:r>
              <a:rPr lang="en-US" altLang="en-US" sz="3200" dirty="0">
                <a:latin typeface="Calibri" panose="020F0502020204030204" pitchFamily="34" charset="0"/>
              </a:rPr>
              <a:t>, when he renounces </a:t>
            </a:r>
            <a:r>
              <a:rPr lang="en-US" altLang="en-US" sz="3200" dirty="0" smtClean="0">
                <a:latin typeface="Calibri" panose="020F0502020204030204" pitchFamily="34" charset="0"/>
              </a:rPr>
              <a:t>faith, he </a:t>
            </a:r>
            <a:r>
              <a:rPr lang="en-US" altLang="en-US" sz="3200" dirty="0">
                <a:latin typeface="Calibri" panose="020F0502020204030204" pitchFamily="34" charset="0"/>
              </a:rPr>
              <a:t>says, ‘Indeed I am absolved of </a:t>
            </a:r>
            <a:r>
              <a:rPr lang="en-US" altLang="en-US" sz="3200" dirty="0" smtClean="0">
                <a:latin typeface="Calibri" panose="020F0502020204030204" pitchFamily="34" charset="0"/>
              </a:rPr>
              <a:t>you. Indeed </a:t>
            </a:r>
            <a:r>
              <a:rPr lang="en-US" altLang="en-US" sz="3200" dirty="0">
                <a:latin typeface="Calibri" panose="020F0502020204030204" pitchFamily="34" charset="0"/>
              </a:rPr>
              <a:t>I fear </a:t>
            </a:r>
            <a:r>
              <a:rPr lang="en-US" altLang="en-US" sz="3200" dirty="0" smtClean="0">
                <a:latin typeface="Calibri" panose="020F0502020204030204" pitchFamily="34" charset="0"/>
              </a:rPr>
              <a:t>Allah, the </a:t>
            </a:r>
            <a:r>
              <a:rPr lang="en-US" altLang="en-US" sz="3200" dirty="0">
                <a:latin typeface="Calibri" panose="020F0502020204030204" pitchFamily="34" charset="0"/>
              </a:rPr>
              <a:t>Lord of all the worlds.’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6651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فَكَانَ عَـٰقِبَتَهُمَآ أَنَّهُمَا فِى ٱلنَّارِ خَـٰلِدَيْنِ فِيهَا ۚ وَذَٰلِكَ جَزَٰٓؤُا۟ ٱلظَّـٰلِمِينَ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 fate of both is that they will be in the </a:t>
            </a:r>
            <a:r>
              <a:rPr lang="en-US" altLang="en-US" sz="3200" dirty="0" smtClean="0">
                <a:latin typeface="Calibri" panose="020F0502020204030204" pitchFamily="34" charset="0"/>
              </a:rPr>
              <a:t>Fire, to </a:t>
            </a:r>
            <a:r>
              <a:rPr lang="en-US" altLang="en-US" sz="3200" dirty="0">
                <a:latin typeface="Calibri" panose="020F0502020204030204" pitchFamily="34" charset="0"/>
              </a:rPr>
              <a:t>remain in it [forever</a:t>
            </a:r>
            <a:r>
              <a:rPr lang="en-US" altLang="en-US" sz="3200" dirty="0" smtClean="0">
                <a:latin typeface="Calibri" panose="020F0502020204030204" pitchFamily="34" charset="0"/>
              </a:rPr>
              <a:t>]. Such </a:t>
            </a:r>
            <a:r>
              <a:rPr lang="en-US" altLang="en-US" sz="3200" dirty="0">
                <a:latin typeface="Calibri" panose="020F0502020204030204" pitchFamily="34" charset="0"/>
              </a:rPr>
              <a:t>is the requital of the wrongdoers.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78517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يَـٰٓأَيُّهَا </a:t>
            </a:r>
            <a:r>
              <a:rPr lang="ar-SA" altLang="en-US" sz="7200" dirty="0">
                <a:latin typeface="Arabic Typesetting" panose="03020402040406030203" pitchFamily="66" charset="-78"/>
                <a:cs typeface="Arabic Typesetting" panose="03020402040406030203" pitchFamily="66" charset="-78"/>
              </a:rPr>
              <a:t>ٱلَّذِينَ ءَامَنُوا۟ ٱتَّقُوا۟ ٱللَّـهَ وَلْتَنظُرْ نَفْسٌ مَّا قَدَّمَتْ لِغَدٍ ۖ وَٱتَّقُوا۟ ٱللَّـهَ ۚ إِنَّ ٱللَّـهَ خَبِيرٌۢ بِمَا تَعْمَلُونَ ﴿١٨</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a:t>
            </a:r>
            <a:r>
              <a:rPr lang="en-US" altLang="en-US" sz="3200" dirty="0" smtClean="0">
                <a:latin typeface="Calibri" panose="020F0502020204030204" pitchFamily="34" charset="0"/>
              </a:rPr>
              <a:t>faith! Be </a:t>
            </a:r>
            <a:r>
              <a:rPr lang="en-US" altLang="en-US" sz="3200" dirty="0">
                <a:latin typeface="Calibri" panose="020F0502020204030204" pitchFamily="34" charset="0"/>
              </a:rPr>
              <a:t>wary of </a:t>
            </a:r>
            <a:r>
              <a:rPr lang="en-US" altLang="en-US" sz="3200" dirty="0" smtClean="0">
                <a:latin typeface="Calibri" panose="020F0502020204030204" pitchFamily="34" charset="0"/>
              </a:rPr>
              <a:t>Allah, and </a:t>
            </a:r>
            <a:r>
              <a:rPr lang="en-US" altLang="en-US" sz="3200" dirty="0">
                <a:latin typeface="Calibri" panose="020F0502020204030204" pitchFamily="34" charset="0"/>
              </a:rPr>
              <a:t>let every soul consider what it sends </a:t>
            </a:r>
            <a:r>
              <a:rPr lang="en-US" altLang="en-US" sz="3200" dirty="0" smtClean="0">
                <a:latin typeface="Calibri" panose="020F0502020204030204" pitchFamily="34" charset="0"/>
              </a:rPr>
              <a:t>ahead for tomorrow, and </a:t>
            </a:r>
            <a:r>
              <a:rPr lang="en-US" altLang="en-US" sz="3200" dirty="0">
                <a:latin typeface="Calibri" panose="020F0502020204030204" pitchFamily="34" charset="0"/>
              </a:rPr>
              <a:t>be wary of </a:t>
            </a:r>
            <a:r>
              <a:rPr lang="en-US" altLang="en-US" sz="3200" dirty="0" smtClean="0">
                <a:latin typeface="Calibri" panose="020F0502020204030204" pitchFamily="34" charset="0"/>
              </a:rPr>
              <a:t>Allah.              Allah </a:t>
            </a:r>
            <a:r>
              <a:rPr lang="en-US" altLang="en-US" sz="3200" dirty="0">
                <a:latin typeface="Calibri" panose="020F0502020204030204" pitchFamily="34" charset="0"/>
              </a:rPr>
              <a:t>is indeed well aware of what you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91204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تَكُونُوا۟ كَٱلَّذِينَ نَسُوا۟ ٱللَّـهَ فَأَنسَىٰهُمْ أَنفُسَهُمْ ۚ أُو۟لَـٰٓئِكَ هُمُ ٱلْفَـٰسِقُونَ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do not be like those who forget </a:t>
            </a:r>
            <a:r>
              <a:rPr lang="en-US" altLang="en-US" sz="3200" dirty="0" smtClean="0">
                <a:latin typeface="Calibri" panose="020F0502020204030204" pitchFamily="34" charset="0"/>
              </a:rPr>
              <a:t>Allah, so </a:t>
            </a:r>
            <a:r>
              <a:rPr lang="en-US" altLang="en-US" sz="3200" dirty="0">
                <a:latin typeface="Calibri" panose="020F0502020204030204" pitchFamily="34" charset="0"/>
              </a:rPr>
              <a:t>He makes them forget their own </a:t>
            </a:r>
            <a:r>
              <a:rPr lang="en-US" altLang="en-US" sz="3200" dirty="0" smtClean="0">
                <a:latin typeface="Calibri" panose="020F0502020204030204" pitchFamily="34" charset="0"/>
              </a:rPr>
              <a:t>souls. It </a:t>
            </a:r>
            <a:r>
              <a:rPr lang="en-US" altLang="en-US" sz="3200" dirty="0">
                <a:latin typeface="Calibri" panose="020F0502020204030204" pitchFamily="34" charset="0"/>
              </a:rPr>
              <a:t>is they who are the transgressors.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20802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لَا يَسْتَوِىٓ أَصْحَـٰبُ ٱلنَّارِ وَأَصْحَـٰبُ ٱلْجَنَّةِ ۚ أَصْحَـٰبُ ٱلْجَنَّةِ هُمُ ٱلْفَآئِزُونَ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Not equal are the inmates of the </a:t>
            </a:r>
            <a:r>
              <a:rPr lang="en-US" altLang="en-US" sz="3200" dirty="0" smtClean="0">
                <a:latin typeface="Calibri" panose="020F0502020204030204" pitchFamily="34" charset="0"/>
              </a:rPr>
              <a:t>Fire and </a:t>
            </a:r>
            <a:r>
              <a:rPr lang="en-US" altLang="en-US" sz="3200" dirty="0">
                <a:latin typeface="Calibri" panose="020F0502020204030204" pitchFamily="34" charset="0"/>
              </a:rPr>
              <a:t>the inhabitants of </a:t>
            </a:r>
            <a:r>
              <a:rPr lang="en-US" altLang="en-US" sz="3200" dirty="0" smtClean="0">
                <a:latin typeface="Calibri" panose="020F0502020204030204" pitchFamily="34" charset="0"/>
              </a:rPr>
              <a:t>paradise. It </a:t>
            </a:r>
            <a:r>
              <a:rPr lang="en-US" altLang="en-US" sz="3200" dirty="0">
                <a:latin typeface="Calibri" panose="020F0502020204030204" pitchFamily="34" charset="0"/>
              </a:rPr>
              <a:t>is the inhabitants of </a:t>
            </a:r>
            <a:r>
              <a:rPr lang="en-US" altLang="en-US" sz="3200" dirty="0" smtClean="0">
                <a:latin typeface="Calibri" panose="020F0502020204030204" pitchFamily="34" charset="0"/>
              </a:rPr>
              <a:t>paradise who </a:t>
            </a:r>
            <a:r>
              <a:rPr lang="en-US" altLang="en-US" sz="3200" dirty="0">
                <a:latin typeface="Calibri" panose="020F0502020204030204" pitchFamily="34" charset="0"/>
              </a:rPr>
              <a:t>are the successful ones.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871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لَوْ </a:t>
            </a:r>
            <a:r>
              <a:rPr lang="ar-SA" altLang="en-US" sz="7200" dirty="0">
                <a:latin typeface="Arabic Typesetting" panose="03020402040406030203" pitchFamily="66" charset="-78"/>
                <a:cs typeface="Arabic Typesetting" panose="03020402040406030203" pitchFamily="66" charset="-78"/>
              </a:rPr>
              <a:t>أَنزَلْنَا هَـٰذَا ٱلْقُرْءَانَ عَلَىٰ جَبَلٍ لَّرَأَيْتَهُۥ خَـٰشِعًا مُّتَصَدِّعًا مِّنْ خَشْيَةِ ٱللَّـهِ ۚ وَتِلْكَ ٱلْأَمْثَـٰلُ نَضْرِبُهَا لِلنَّاسِ لَعَلَّهُمْ يَتَفَكَّرُونَ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We sent down this </a:t>
            </a:r>
            <a:r>
              <a:rPr lang="en-US" altLang="en-US" sz="3200" dirty="0" err="1" smtClean="0">
                <a:latin typeface="Calibri" panose="020F0502020204030204" pitchFamily="34" charset="0"/>
              </a:rPr>
              <a:t>Qurʾān</a:t>
            </a:r>
            <a:r>
              <a:rPr lang="en-US" altLang="en-US" sz="3200" dirty="0" smtClean="0">
                <a:latin typeface="Calibri" panose="020F0502020204030204" pitchFamily="34" charset="0"/>
              </a:rPr>
              <a:t> upon </a:t>
            </a:r>
            <a:r>
              <a:rPr lang="en-US" altLang="en-US" sz="3200" dirty="0">
                <a:latin typeface="Calibri" panose="020F0502020204030204" pitchFamily="34" charset="0"/>
              </a:rPr>
              <a:t>a </a:t>
            </a:r>
            <a:r>
              <a:rPr lang="en-US" altLang="en-US" sz="3200" dirty="0" smtClean="0">
                <a:latin typeface="Calibri" panose="020F0502020204030204" pitchFamily="34" charset="0"/>
              </a:rPr>
              <a:t>mountain, you </a:t>
            </a:r>
            <a:r>
              <a:rPr lang="en-US" altLang="en-US" sz="3200" dirty="0">
                <a:latin typeface="Calibri" panose="020F0502020204030204" pitchFamily="34" charset="0"/>
              </a:rPr>
              <a:t>would have surely seen it </a:t>
            </a:r>
            <a:r>
              <a:rPr lang="en-US" altLang="en-US" sz="3200" dirty="0" smtClean="0">
                <a:latin typeface="Calibri" panose="020F0502020204030204" pitchFamily="34" charset="0"/>
              </a:rPr>
              <a:t>humbled [and</a:t>
            </a:r>
            <a:r>
              <a:rPr lang="en-US" altLang="en-US" sz="3200" dirty="0">
                <a:latin typeface="Calibri" panose="020F0502020204030204" pitchFamily="34" charset="0"/>
              </a:rPr>
              <a:t>] go to pieces with the fear of </a:t>
            </a:r>
            <a:r>
              <a:rPr lang="en-US" altLang="en-US" sz="3200" dirty="0" smtClean="0">
                <a:latin typeface="Calibri" panose="020F0502020204030204" pitchFamily="34" charset="0"/>
              </a:rPr>
              <a:t>Allah.       We </a:t>
            </a:r>
            <a:r>
              <a:rPr lang="en-US" altLang="en-US" sz="3200" dirty="0">
                <a:latin typeface="Calibri" panose="020F0502020204030204" pitchFamily="34" charset="0"/>
              </a:rPr>
              <a:t>draw such comparisons for </a:t>
            </a:r>
            <a:r>
              <a:rPr lang="en-US" altLang="en-US" sz="3200" dirty="0" smtClean="0">
                <a:latin typeface="Calibri" panose="020F0502020204030204" pitchFamily="34" charset="0"/>
              </a:rPr>
              <a:t>mankind, so </a:t>
            </a:r>
            <a:r>
              <a:rPr lang="en-US" altLang="en-US" sz="3200" dirty="0">
                <a:latin typeface="Calibri" panose="020F0502020204030204" pitchFamily="34" charset="0"/>
              </a:rPr>
              <a:t>that they may reflect.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32075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04664"/>
            <a:ext cx="12192000" cy="6355586"/>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59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Ḥashr</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None/>
            </a:pPr>
            <a:r>
              <a:rPr lang="en-US" altLang="en-US" sz="2300" dirty="0">
                <a:solidFill>
                  <a:srgbClr val="FFFF00"/>
                </a:solidFill>
              </a:rPr>
              <a:t>The end of the surah, consequently, emphasizes obedience and awe towards God.</a:t>
            </a:r>
          </a:p>
          <a:p>
            <a:pPr algn="ctr">
              <a:spcBef>
                <a:spcPct val="0"/>
              </a:spcBef>
              <a:buNone/>
            </a:pPr>
            <a:r>
              <a:rPr lang="en-US" altLang="en-US" sz="2300" dirty="0" smtClean="0">
                <a:solidFill>
                  <a:srgbClr val="FFFF00"/>
                </a:solidFill>
              </a:rPr>
              <a:t>The </a:t>
            </a:r>
            <a:r>
              <a:rPr lang="en-US" altLang="en-US" sz="2300" dirty="0">
                <a:solidFill>
                  <a:srgbClr val="FFFF00"/>
                </a:solidFill>
              </a:rPr>
              <a:t>surah is also known as: Confrontation, Exile, The Fathering, The Gathering, The Gathering (of Forces), The Mustering.</a:t>
            </a:r>
          </a:p>
          <a:p>
            <a:pPr algn="ctr">
              <a:spcBef>
                <a:spcPct val="0"/>
              </a:spcBef>
              <a:buFontTx/>
              <a:buNone/>
            </a:pPr>
            <a:r>
              <a:rPr lang="en-US" altLang="en-US" sz="2300" dirty="0" smtClean="0">
                <a:solidFill>
                  <a:srgbClr val="FFFF00"/>
                </a:solidFill>
              </a:rPr>
              <a:t>This </a:t>
            </a:r>
            <a:r>
              <a:rPr lang="en-US" altLang="en-US" sz="2300" dirty="0">
                <a:solidFill>
                  <a:srgbClr val="FFFF00"/>
                </a:solidFill>
              </a:rPr>
              <a:t>is ‘</a:t>
            </a:r>
            <a:r>
              <a:rPr lang="en-US" altLang="en-US" sz="2300" dirty="0" err="1">
                <a:solidFill>
                  <a:srgbClr val="FFFF00"/>
                </a:solidFill>
              </a:rPr>
              <a:t>madani</a:t>
            </a:r>
            <a:r>
              <a:rPr lang="en-US" altLang="en-US" sz="2300" dirty="0">
                <a:solidFill>
                  <a:srgbClr val="FFFF00"/>
                </a:solidFill>
              </a:rPr>
              <a:t>’ </a:t>
            </a:r>
            <a:r>
              <a:rPr lang="en-US" altLang="en-US" sz="2300" dirty="0" smtClean="0">
                <a:solidFill>
                  <a:srgbClr val="FFFF00"/>
                </a:solidFill>
              </a:rPr>
              <a:t>surah. </a:t>
            </a:r>
            <a:r>
              <a:rPr lang="en-US" altLang="en-US" sz="2300" dirty="0">
                <a:solidFill>
                  <a:srgbClr val="FFFF00"/>
                </a:solidFill>
              </a:rPr>
              <a:t>It is narrated that whoever recites this surah will be sent salutations from Jannah, Jahannam, the angels, the Heavens, the Earth, the trees, the birds, the sun and the moon and these will pray for the forgiveness of his sins. When he dies, he will die a martyr. If a person recites both surah </a:t>
            </a:r>
            <a:r>
              <a:rPr lang="en-US" altLang="en-US" sz="2300" dirty="0" err="1">
                <a:solidFill>
                  <a:srgbClr val="FFFF00"/>
                </a:solidFill>
              </a:rPr>
              <a:t>ar</a:t>
            </a:r>
            <a:r>
              <a:rPr lang="en-US" altLang="en-US" sz="2300" dirty="0">
                <a:solidFill>
                  <a:srgbClr val="FFFF00"/>
                </a:solidFill>
              </a:rPr>
              <a:t>-Rahman and surah al-</a:t>
            </a:r>
            <a:r>
              <a:rPr lang="en-US" altLang="en-US" sz="2300" dirty="0" err="1">
                <a:solidFill>
                  <a:srgbClr val="FFFF00"/>
                </a:solidFill>
              </a:rPr>
              <a:t>Hashr</a:t>
            </a:r>
            <a:r>
              <a:rPr lang="en-US" altLang="en-US" sz="2300" dirty="0">
                <a:solidFill>
                  <a:srgbClr val="FFFF00"/>
                </a:solidFill>
              </a:rPr>
              <a:t> then one angel will be assigned to protect him at all times.</a:t>
            </a:r>
          </a:p>
          <a:p>
            <a:pPr algn="ctr">
              <a:spcBef>
                <a:spcPct val="0"/>
              </a:spcBef>
              <a:buFontTx/>
              <a:buNone/>
            </a:pPr>
            <a:r>
              <a:rPr lang="en-US" altLang="en-US" sz="2300" dirty="0">
                <a:solidFill>
                  <a:srgbClr val="FFFF00"/>
                </a:solidFill>
              </a:rPr>
              <a:t>	If a four-</a:t>
            </a:r>
            <a:r>
              <a:rPr lang="en-US" altLang="en-US" sz="2300" dirty="0" err="1">
                <a:solidFill>
                  <a:srgbClr val="FFFF00"/>
                </a:solidFill>
              </a:rPr>
              <a:t>rak’ah</a:t>
            </a:r>
            <a:r>
              <a:rPr lang="en-US" altLang="en-US" sz="2300" dirty="0">
                <a:solidFill>
                  <a:srgbClr val="FFFF00"/>
                </a:solidFill>
              </a:rPr>
              <a:t> prayer is recited where after surah al-</a:t>
            </a:r>
            <a:r>
              <a:rPr lang="en-US" altLang="en-US" sz="2300" dirty="0" err="1">
                <a:solidFill>
                  <a:srgbClr val="FFFF00"/>
                </a:solidFill>
              </a:rPr>
              <a:t>Hamd</a:t>
            </a:r>
            <a:r>
              <a:rPr lang="en-US" altLang="en-US" sz="2300" dirty="0">
                <a:solidFill>
                  <a:srgbClr val="FFFF00"/>
                </a:solidFill>
              </a:rPr>
              <a:t> surah al-</a:t>
            </a:r>
            <a:r>
              <a:rPr lang="en-US" altLang="en-US" sz="2300" dirty="0" err="1">
                <a:solidFill>
                  <a:srgbClr val="FFFF00"/>
                </a:solidFill>
              </a:rPr>
              <a:t>Hashr</a:t>
            </a:r>
            <a:r>
              <a:rPr lang="en-US" altLang="en-US" sz="2300" dirty="0">
                <a:solidFill>
                  <a:srgbClr val="FFFF00"/>
                </a:solidFill>
              </a:rPr>
              <a:t> is recited, then whatever important work one goes to do will be successful (with the condition that it is not a sin). Drinking water in which this surah has been dissolved is good for memory and concentration. If this surah is recited for forty consecutive days without missing a day, it will make even the hardest task become an easy </a:t>
            </a:r>
            <a:r>
              <a:rPr lang="en-US" altLang="en-US" sz="2300" dirty="0" smtClean="0">
                <a:solidFill>
                  <a:srgbClr val="FFFF00"/>
                </a:solidFill>
              </a:rPr>
              <a:t>one.</a:t>
            </a:r>
          </a:p>
          <a:p>
            <a:pPr algn="ctr">
              <a:spcBef>
                <a:spcPct val="0"/>
              </a:spcBef>
              <a:buFontTx/>
              <a:buNone/>
            </a:pPr>
            <a:endParaRPr lang="en-US" altLang="en-US" sz="2300" dirty="0" smtClean="0">
              <a:solidFill>
                <a:srgbClr val="FFFF00"/>
              </a:solidFill>
            </a:endParaRPr>
          </a:p>
          <a:p>
            <a:pPr algn="ctr">
              <a:spcBef>
                <a:spcPct val="0"/>
              </a:spcBef>
              <a:buFontTx/>
              <a:buNone/>
            </a:pPr>
            <a:endParaRPr lang="en-US" altLang="en-US" sz="2300" dirty="0">
              <a:solidFill>
                <a:srgbClr val="FFFF00"/>
              </a:solidFill>
            </a:endParaRPr>
          </a:p>
          <a:p>
            <a:pPr algn="ctr">
              <a:spcBef>
                <a:spcPct val="0"/>
              </a:spcBef>
              <a:buFontTx/>
              <a:buNone/>
            </a:pPr>
            <a:endParaRPr lang="en-US" altLang="en-US" sz="23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16276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هُوَ ٱللَّـهُ ٱلَّذِى لَآ إِلَـٰهَ إِلَّا هُوَ ۖ عَـٰلِمُ ٱلْغَيْبِ وَٱلشَّهَـٰدَةِ ۖ هُوَ ٱلرَّحْمَـٰنُ ٱلرَّحِيمُ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is Allah—there is no god except </a:t>
            </a:r>
            <a:r>
              <a:rPr lang="en-US" altLang="en-US" sz="3200" dirty="0" smtClean="0">
                <a:latin typeface="Calibri" panose="020F0502020204030204" pitchFamily="34" charset="0"/>
              </a:rPr>
              <a:t>Him— Knower </a:t>
            </a:r>
            <a:r>
              <a:rPr lang="en-US" altLang="en-US" sz="3200" dirty="0">
                <a:latin typeface="Calibri" panose="020F0502020204030204" pitchFamily="34" charset="0"/>
              </a:rPr>
              <a:t>of the sensible and the Unseen,</a:t>
            </a:r>
          </a:p>
          <a:p>
            <a:pPr>
              <a:lnSpc>
                <a:spcPct val="90000"/>
              </a:lnSpc>
            </a:pPr>
            <a:r>
              <a:rPr lang="en-US" altLang="en-US" sz="3200" dirty="0">
                <a:latin typeface="Calibri" panose="020F0502020204030204" pitchFamily="34" charset="0"/>
              </a:rPr>
              <a:t>He is the All-beneficent, the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421882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هُوَ </a:t>
            </a:r>
            <a:r>
              <a:rPr lang="ar-SA" altLang="en-US" sz="7200" dirty="0">
                <a:latin typeface="Arabic Typesetting" panose="03020402040406030203" pitchFamily="66" charset="-78"/>
                <a:cs typeface="Arabic Typesetting" panose="03020402040406030203" pitchFamily="66" charset="-78"/>
              </a:rPr>
              <a:t>ٱللَّـهُ ٱلَّذِى لَآ إِلَـٰهَ إِلَّا هُوَ ٱلْمَلِكُ ٱلْقُدُّوسُ ٱلسَّلَـٰمُ ٱلْمُؤْمِنُ ٱلْمُهَيْمِنُ ٱلْعَزِيزُ ٱلْجَبَّارُ ٱلْمُتَكَبِّرُ ۚ سُبْحَـٰنَ ٱللَّـهِ عَمَّا يُشْرِكُونَ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is Allah—there is no god except </a:t>
            </a:r>
            <a:r>
              <a:rPr lang="en-US" altLang="en-US" sz="3200" dirty="0" smtClean="0">
                <a:latin typeface="Calibri" panose="020F0502020204030204" pitchFamily="34" charset="0"/>
              </a:rPr>
              <a:t>Him— the </a:t>
            </a:r>
            <a:r>
              <a:rPr lang="en-US" altLang="en-US" sz="3200" dirty="0">
                <a:latin typeface="Calibri" panose="020F0502020204030204" pitchFamily="34" charset="0"/>
              </a:rPr>
              <a:t>Sovereign, the </a:t>
            </a:r>
            <a:r>
              <a:rPr lang="en-US" altLang="en-US" sz="3200" dirty="0" smtClean="0">
                <a:latin typeface="Calibri" panose="020F0502020204030204" pitchFamily="34" charset="0"/>
              </a:rPr>
              <a:t>All-holy, the </a:t>
            </a:r>
            <a:r>
              <a:rPr lang="en-US" altLang="en-US" sz="3200" dirty="0">
                <a:latin typeface="Calibri" panose="020F0502020204030204" pitchFamily="34" charset="0"/>
              </a:rPr>
              <a:t>All-benign</a:t>
            </a:r>
            <a:r>
              <a:rPr lang="en-US" altLang="en-US" sz="3200" dirty="0" smtClean="0">
                <a:latin typeface="Calibri" panose="020F0502020204030204" pitchFamily="34" charset="0"/>
              </a:rPr>
              <a:t>, </a:t>
            </a:r>
            <a:r>
              <a:rPr lang="en-US" altLang="en-US" sz="3200" dirty="0">
                <a:latin typeface="Calibri" panose="020F0502020204030204" pitchFamily="34" charset="0"/>
              </a:rPr>
              <a:t>the Securer, the </a:t>
            </a:r>
            <a:r>
              <a:rPr lang="en-US" altLang="en-US" sz="3200" dirty="0" smtClean="0">
                <a:latin typeface="Calibri" panose="020F0502020204030204" pitchFamily="34" charset="0"/>
              </a:rPr>
              <a:t>All-conserver, the </a:t>
            </a:r>
            <a:r>
              <a:rPr lang="en-US" altLang="en-US" sz="3200" dirty="0">
                <a:latin typeface="Calibri" panose="020F0502020204030204" pitchFamily="34" charset="0"/>
              </a:rPr>
              <a:t>All-mighty, the </a:t>
            </a:r>
            <a:r>
              <a:rPr lang="en-US" altLang="en-US" sz="3200" dirty="0" smtClean="0">
                <a:latin typeface="Calibri" panose="020F0502020204030204" pitchFamily="34" charset="0"/>
              </a:rPr>
              <a:t>All-compeller, the All-magnanimous. Clear </a:t>
            </a:r>
            <a:r>
              <a:rPr lang="en-US" altLang="en-US" sz="3200" dirty="0">
                <a:latin typeface="Calibri" panose="020F0502020204030204" pitchFamily="34" charset="0"/>
              </a:rPr>
              <a:t>is </a:t>
            </a:r>
            <a:r>
              <a:rPr lang="en-US" altLang="en-US" sz="3200" dirty="0" smtClean="0">
                <a:latin typeface="Calibri" panose="020F0502020204030204" pitchFamily="34" charset="0"/>
              </a:rPr>
              <a:t>Allah of </a:t>
            </a:r>
            <a:r>
              <a:rPr lang="en-US" altLang="en-US" sz="3200" dirty="0">
                <a:latin typeface="Calibri" panose="020F0502020204030204" pitchFamily="34" charset="0"/>
              </a:rPr>
              <a:t>any partners that they may ascribe [to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681006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هُوَ ٱللَّـهُ ٱلْخَـٰلِقُ ٱلْبَارِئُ ٱلْمُصَوِّرُ ۖ لَهُ ٱلْأَسْمَآءُ ٱلْحُسْنَىٰ ۚ يُسَبِّحُ لَهُۥ مَا فِى ٱلسَّمَـٰوَٰتِ وَٱلْأَرْضِ ۖ وَهُوَ ٱلْعَزِيزُ ٱلْحَكِيمُ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is Allah, the </a:t>
            </a:r>
            <a:r>
              <a:rPr lang="en-US" altLang="en-US" sz="3200" dirty="0" smtClean="0">
                <a:latin typeface="Calibri" panose="020F0502020204030204" pitchFamily="34" charset="0"/>
              </a:rPr>
              <a:t>Creator, the </a:t>
            </a:r>
            <a:r>
              <a:rPr lang="en-US" altLang="en-US" sz="3200" dirty="0">
                <a:latin typeface="Calibri" panose="020F0502020204030204" pitchFamily="34" charset="0"/>
              </a:rPr>
              <a:t>Maker, the </a:t>
            </a:r>
            <a:r>
              <a:rPr lang="en-US" altLang="en-US" sz="3200" dirty="0" smtClean="0">
                <a:latin typeface="Calibri" panose="020F0502020204030204" pitchFamily="34" charset="0"/>
              </a:rPr>
              <a:t>Former.                                      To </a:t>
            </a:r>
            <a:r>
              <a:rPr lang="en-US" altLang="en-US" sz="3200" dirty="0">
                <a:latin typeface="Calibri" panose="020F0502020204030204" pitchFamily="34" charset="0"/>
              </a:rPr>
              <a:t>Him belong the Best </a:t>
            </a:r>
            <a:r>
              <a:rPr lang="en-US" altLang="en-US" sz="3200" dirty="0" smtClean="0">
                <a:latin typeface="Calibri" panose="020F0502020204030204" pitchFamily="34" charset="0"/>
              </a:rPr>
              <a:t>Names. Whatever </a:t>
            </a:r>
            <a:r>
              <a:rPr lang="en-US" altLang="en-US" sz="3200" dirty="0">
                <a:latin typeface="Calibri" panose="020F0502020204030204" pitchFamily="34" charset="0"/>
              </a:rPr>
              <a:t>there is in the heavens glorifies </a:t>
            </a:r>
            <a:r>
              <a:rPr lang="en-US" altLang="en-US" sz="3200" dirty="0" smtClean="0">
                <a:latin typeface="Calibri" panose="020F0502020204030204" pitchFamily="34" charset="0"/>
              </a:rPr>
              <a:t>Him and </a:t>
            </a:r>
            <a:r>
              <a:rPr lang="en-US" altLang="en-US" sz="3200" dirty="0">
                <a:latin typeface="Calibri" panose="020F0502020204030204" pitchFamily="34" charset="0"/>
              </a:rPr>
              <a:t>[whatever there is in] the </a:t>
            </a:r>
            <a:r>
              <a:rPr lang="en-US" altLang="en-US" sz="3200" dirty="0" smtClean="0">
                <a:latin typeface="Calibri" panose="020F0502020204030204" pitchFamily="34" charset="0"/>
              </a:rPr>
              <a:t>earth,                                and </a:t>
            </a:r>
            <a:r>
              <a:rPr lang="en-US" altLang="en-US" sz="3200" dirty="0">
                <a:latin typeface="Calibri" panose="020F0502020204030204" pitchFamily="34" charset="0"/>
              </a:rPr>
              <a:t>He is the All-mighty, the All-wise.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059652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9699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سَبَّحَ لِلَّـهِ مَا فِى ٱلسَّمَـٰوَٰتِ وَمَا فِى ٱلْأَرْضِ ۖ وَهُوَ ٱلْعَزِيزُ ٱلْحَكِيمُ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Whatever there is in the heavens glorifies Allah</a:t>
            </a:r>
          </a:p>
          <a:p>
            <a:pPr>
              <a:lnSpc>
                <a:spcPct val="90000"/>
              </a:lnSpc>
            </a:pPr>
            <a:r>
              <a:rPr lang="en-US" altLang="en-US" sz="3200" dirty="0">
                <a:latin typeface="Calibri" panose="020F0502020204030204" pitchFamily="34" charset="0"/>
              </a:rPr>
              <a:t>and whatever there is in the earth,</a:t>
            </a:r>
          </a:p>
          <a:p>
            <a:pPr>
              <a:lnSpc>
                <a:spcPct val="90000"/>
              </a:lnSpc>
            </a:pPr>
            <a:r>
              <a:rPr lang="en-US" altLang="en-US" sz="3200" dirty="0">
                <a:latin typeface="Calibri" panose="020F0502020204030204" pitchFamily="34" charset="0"/>
              </a:rPr>
              <a:t>and He is the All-mighty, the All-wise.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4323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هُوَ ٱلَّذِىٓ أَخْرَجَ ٱلَّذِينَ كَفَرُوا۟ مِنْ أَهْلِ ٱلْكِتَـٰبِ مِن دِيَـٰرِهِمْ لِأَوَّلِ ٱلْحَشْرِ ۚ مَا ظَنَنتُمْ أَن يَخْرُجُوا۟ ۖ وَظَنُّوٓا۟ أَنَّهُم مَّانِعَتُهُمْ حُصُونُهُم مِّنَ ٱللَّـهِ فَأَتَىٰهُمُ ٱللَّـهُ مِنْ حَيْثُ لَمْ يَحْتَسِبُوا۟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expelled the </a:t>
            </a:r>
            <a:r>
              <a:rPr lang="en-US" altLang="en-US" sz="3200" dirty="0" smtClean="0">
                <a:latin typeface="Calibri" panose="020F0502020204030204" pitchFamily="34" charset="0"/>
              </a:rPr>
              <a:t>faithless belonging </a:t>
            </a:r>
            <a:r>
              <a:rPr lang="en-US" altLang="en-US" sz="3200" dirty="0">
                <a:latin typeface="Calibri" panose="020F0502020204030204" pitchFamily="34" charset="0"/>
              </a:rPr>
              <a:t>to the People of the </a:t>
            </a:r>
            <a:r>
              <a:rPr lang="en-US" altLang="en-US" sz="3200" dirty="0" smtClean="0">
                <a:latin typeface="Calibri" panose="020F0502020204030204" pitchFamily="34" charset="0"/>
              </a:rPr>
              <a:t>Book from </a:t>
            </a:r>
            <a:r>
              <a:rPr lang="en-US" altLang="en-US" sz="3200" dirty="0">
                <a:latin typeface="Calibri" panose="020F0502020204030204" pitchFamily="34" charset="0"/>
              </a:rPr>
              <a:t>their </a:t>
            </a:r>
            <a:r>
              <a:rPr lang="en-US" altLang="en-US" sz="3200" dirty="0" smtClean="0">
                <a:latin typeface="Calibri" panose="020F0502020204030204" pitchFamily="34" charset="0"/>
              </a:rPr>
              <a:t>homes at </a:t>
            </a:r>
            <a:r>
              <a:rPr lang="en-US" altLang="en-US" sz="3200" dirty="0">
                <a:latin typeface="Calibri" panose="020F0502020204030204" pitchFamily="34" charset="0"/>
              </a:rPr>
              <a:t>the outset of [their] </a:t>
            </a:r>
            <a:r>
              <a:rPr lang="en-US" altLang="en-US" sz="3200" dirty="0" err="1">
                <a:latin typeface="Calibri" panose="020F0502020204030204" pitchFamily="34" charset="0"/>
              </a:rPr>
              <a:t>en</a:t>
            </a:r>
            <a:r>
              <a:rPr lang="en-US" altLang="en-US" sz="3200" dirty="0">
                <a:latin typeface="Calibri" panose="020F0502020204030204" pitchFamily="34" charset="0"/>
              </a:rPr>
              <a:t> masse </a:t>
            </a:r>
            <a:r>
              <a:rPr lang="en-US" altLang="en-US" sz="3200" dirty="0" smtClean="0">
                <a:latin typeface="Calibri" panose="020F0502020204030204" pitchFamily="34" charset="0"/>
              </a:rPr>
              <a:t>banishment. You </a:t>
            </a:r>
            <a:r>
              <a:rPr lang="en-US" altLang="en-US" sz="3200" dirty="0">
                <a:latin typeface="Calibri" panose="020F0502020204030204" pitchFamily="34" charset="0"/>
              </a:rPr>
              <a:t>did not think that they would go </a:t>
            </a:r>
            <a:r>
              <a:rPr lang="en-US" altLang="en-US" sz="3200" dirty="0" smtClean="0">
                <a:latin typeface="Calibri" panose="020F0502020204030204" pitchFamily="34" charset="0"/>
              </a:rPr>
              <a:t>out, and </a:t>
            </a:r>
            <a:r>
              <a:rPr lang="en-US" altLang="en-US" sz="3200" dirty="0">
                <a:latin typeface="Calibri" panose="020F0502020204030204" pitchFamily="34" charset="0"/>
              </a:rPr>
              <a:t>they thought their fortresses would protect </a:t>
            </a:r>
            <a:r>
              <a:rPr lang="en-US" altLang="en-US" sz="3200" dirty="0" smtClean="0">
                <a:latin typeface="Calibri" panose="020F0502020204030204" pitchFamily="34" charset="0"/>
              </a:rPr>
              <a:t>them from Allah. But </a:t>
            </a:r>
            <a:r>
              <a:rPr lang="en-US" altLang="en-US" sz="3200" dirty="0">
                <a:latin typeface="Calibri" panose="020F0502020204030204" pitchFamily="34" charset="0"/>
              </a:rPr>
              <a:t>Allah came at </a:t>
            </a:r>
            <a:r>
              <a:rPr lang="en-US" altLang="en-US" sz="3200" dirty="0" smtClean="0">
                <a:latin typeface="Calibri" panose="020F0502020204030204" pitchFamily="34" charset="0"/>
              </a:rPr>
              <a:t>them from </a:t>
            </a:r>
            <a:r>
              <a:rPr lang="en-US" altLang="en-US" sz="3200" dirty="0">
                <a:latin typeface="Calibri" panose="020F0502020204030204" pitchFamily="34" charset="0"/>
              </a:rPr>
              <a:t>whence they did not </a:t>
            </a:r>
            <a:r>
              <a:rPr lang="en-US" altLang="en-US" sz="3200" dirty="0" smtClean="0">
                <a:latin typeface="Calibri" panose="020F0502020204030204" pitchFamily="34" charset="0"/>
              </a:rPr>
              <a:t>reckon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8736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وَقَذَفَ </a:t>
            </a:r>
            <a:r>
              <a:rPr lang="ar-SA" altLang="en-US" sz="7200" dirty="0">
                <a:latin typeface="Arabic Typesetting" panose="03020402040406030203" pitchFamily="66" charset="-78"/>
                <a:cs typeface="Arabic Typesetting" panose="03020402040406030203" pitchFamily="66" charset="-78"/>
              </a:rPr>
              <a:t>فِى قُلُوبِهِمُ ٱلرُّعْبَ ۚ يُخْرِبُونَ بُيُوتَهُم بِأَيْدِيهِمْ وَأَيْدِى ٱلْمُؤْمِنِينَ فَٱعْتَبِرُوا۟ يَـٰٓأُو۟لِى ٱلْأَبْصَـٰرِ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He cast terror into their </a:t>
            </a:r>
            <a:r>
              <a:rPr lang="en-US" altLang="en-US" sz="3200" dirty="0" smtClean="0">
                <a:latin typeface="Calibri" panose="020F0502020204030204" pitchFamily="34" charset="0"/>
              </a:rPr>
              <a:t>hearts. They </a:t>
            </a:r>
            <a:r>
              <a:rPr lang="en-US" altLang="en-US" sz="3200" dirty="0">
                <a:latin typeface="Calibri" panose="020F0502020204030204" pitchFamily="34" charset="0"/>
              </a:rPr>
              <a:t>demolish their houses with their own </a:t>
            </a:r>
            <a:r>
              <a:rPr lang="en-US" altLang="en-US" sz="3200" dirty="0" smtClean="0">
                <a:latin typeface="Calibri" panose="020F0502020204030204" pitchFamily="34" charset="0"/>
              </a:rPr>
              <a:t>hands and </a:t>
            </a:r>
            <a:r>
              <a:rPr lang="en-US" altLang="en-US" sz="3200" dirty="0">
                <a:latin typeface="Calibri" panose="020F0502020204030204" pitchFamily="34" charset="0"/>
              </a:rPr>
              <a:t>the hands of the </a:t>
            </a:r>
            <a:r>
              <a:rPr lang="en-US" altLang="en-US" sz="3200" dirty="0" smtClean="0">
                <a:latin typeface="Calibri" panose="020F0502020204030204" pitchFamily="34" charset="0"/>
              </a:rPr>
              <a:t>faithful. So </a:t>
            </a:r>
            <a:r>
              <a:rPr lang="en-US" altLang="en-US" sz="3200" dirty="0">
                <a:latin typeface="Calibri" panose="020F0502020204030204" pitchFamily="34" charset="0"/>
              </a:rPr>
              <a:t>take lesson, O you who have insight!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11614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وَلَوْلَآ أَن كَتَبَ ٱللَّـهُ عَلَيْهِمُ ٱلْجَلَآءَ لَعَذَّبَهُمْ فِى ٱلدُّنْيَا ۖ وَلَهُمْ فِى ٱلْـَٔاخِرَةِ عَذَابُ ٱلنَّارِ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Allah had not ordained banishment for them,</a:t>
            </a:r>
          </a:p>
          <a:p>
            <a:pPr>
              <a:lnSpc>
                <a:spcPct val="90000"/>
              </a:lnSpc>
            </a:pPr>
            <a:r>
              <a:rPr lang="en-US" altLang="en-US" sz="3200" dirty="0">
                <a:latin typeface="Calibri" panose="020F0502020204030204" pitchFamily="34" charset="0"/>
              </a:rPr>
              <a:t>He would have surely punished them in this world,</a:t>
            </a:r>
          </a:p>
          <a:p>
            <a:pPr>
              <a:lnSpc>
                <a:spcPct val="90000"/>
              </a:lnSpc>
            </a:pPr>
            <a:r>
              <a:rPr lang="en-US" altLang="en-US" sz="3200" dirty="0">
                <a:latin typeface="Calibri" panose="020F0502020204030204" pitchFamily="34" charset="0"/>
              </a:rPr>
              <a:t>and in the Hereafter there is for </a:t>
            </a:r>
            <a:r>
              <a:rPr lang="en-US" altLang="en-US" sz="3200" dirty="0" smtClean="0">
                <a:latin typeface="Calibri" panose="020F0502020204030204" pitchFamily="34" charset="0"/>
              </a:rPr>
              <a:t>them the </a:t>
            </a:r>
            <a:r>
              <a:rPr lang="en-US" altLang="en-US" sz="3200" dirty="0">
                <a:latin typeface="Calibri" panose="020F0502020204030204" pitchFamily="34" charset="0"/>
              </a:rPr>
              <a:t>punishment of the Fire.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Ḥashr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17270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10955</TotalTime>
  <Words>2371</Words>
  <Application>Microsoft Office PowerPoint</Application>
  <PresentationFormat>Widescreen</PresentationFormat>
  <Paragraphs>122</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PowerPoint Presentation</vt:lpstr>
      <vt:lpstr>اَللَّهُمَّ صَلِّ عَلَى مُحَمَّدٍ وَ آلِ مُحَمَّد</vt:lpstr>
      <vt:lpstr>بِسْمِ اللهِ الرَّحْمنِ الرَّحِيمِ</vt:lpstr>
      <vt:lpstr>سَبَّحَ لِلَّـهِ مَا فِى ٱلسَّمَـٰوَٰتِ وَمَا فِى ٱلْأَرْضِ ۖ وَهُوَ ٱلْعَزِيزُ ٱلْحَكِيمُ ﴿١﴾</vt:lpstr>
      <vt:lpstr>هُوَ ٱلَّذِىٓ أَخْرَجَ ٱلَّذِينَ كَفَرُوا۟ مِنْ أَهْلِ ٱلْكِتَـٰبِ مِن دِيَـٰرِهِمْ لِأَوَّلِ ٱلْحَشْرِ ۚ مَا ظَنَنتُمْ أَن يَخْرُجُوا۟ ۖ وَظَنُّوٓا۟ أَنَّهُم مَّانِعَتُهُمْ حُصُونُهُم مِّنَ ٱللَّـهِ فَأَتَىٰهُمُ ٱللَّـهُ مِنْ حَيْثُ لَمْ يَحْتَسِبُوا۟ ۖ</vt:lpstr>
      <vt:lpstr>وَقَذَفَ فِى قُلُوبِهِمُ ٱلرُّعْبَ ۚ يُخْرِبُونَ بُيُوتَهُم بِأَيْدِيهِمْ وَأَيْدِى ٱلْمُؤْمِنِينَ فَٱعْتَبِرُوا۟ يَـٰٓأُو۟لِى ٱلْأَبْصَـٰرِ ﴿٢﴾</vt:lpstr>
      <vt:lpstr>وَلَوْلَآ أَن كَتَبَ ٱللَّـهُ عَلَيْهِمُ ٱلْجَلَآءَ لَعَذَّبَهُمْ فِى ٱلدُّنْيَا ۖ وَلَهُمْ فِى ٱلْـَٔاخِرَةِ عَذَابُ ٱلنَّارِ ﴿٣﴾</vt:lpstr>
      <vt:lpstr>ذَٰلِكَ بِأَنَّهُمْ شَآقُّوا۟ ٱللَّـهَ وَرَسُولَهُۥ ۖ وَمَن يُشَآقِّ ٱللَّـهَ فَإِنَّ ٱللَّـهَ شَدِيدُ ٱلْعِقَابِ ﴿٤﴾</vt:lpstr>
      <vt:lpstr> مَا قَطَعْتُم مِّن لِّينَةٍ أَوْ تَرَكْتُمُوهَا قَآئِمَةً عَلَىٰٓ أُصُولِهَا فَبِإِذْنِ ٱللَّـهِ وَلِيُخْزِىَ ٱلْفَـٰسِقِينَ ﴿٥﴾</vt:lpstr>
      <vt:lpstr> وَمَآ أَفَآءَ ٱللَّـهُ عَلَىٰ رَسُولِهِۦ مِنْهُمْ فَمَآ أَوْجَفْتُمْ عَلَيْهِ مِنْ خَيْلٍ وَلَا رِكَابٍ وَلَـٰكِنَّ ٱللَّـهَ يُسَلِّطُ رُسُلَهُۥ عَلَىٰ مَن يَشَآءُ ۚ وَٱللَّـهُ عَلَىٰ كُلِّ شَىْءٍ قَدِيرٌ ﴿٦﴾</vt:lpstr>
      <vt:lpstr> مَّآ أَفَآءَ ٱللَّـهُ عَلَىٰ رَسُولِهِۦ مِنْ أَهْلِ ٱلْقُرَىٰ فَلِلَّـهِ وَلِلرَّسُولِ وَلِذِى ٱلْقُرْبَىٰ وَٱلْيَتَـٰمَىٰ وَٱلْمَسَـٰكِينِ وَٱبْنِ ٱلسَّبِيلِ كَىْ لَا يَكُونَ دُولَةًۢ بَيْنَ ٱلْأَغْنِيَآءِ مِنكُمْ ۚ وَمَآ ءَاتَىٰكُمُ ٱلرَّسُولُ فَخُذُوهُ وَمَا نَهَىٰكُمْ عَنْهُ فَٱنتَهُوا۟ ۚ</vt:lpstr>
      <vt:lpstr>وَٱتَّقُوا۟ ٱللَّـهَ ۖ إِنَّ ٱللَّـهَ شَدِيدُ ٱلْعِقَابِ ﴿٧﴾</vt:lpstr>
      <vt:lpstr> لِلْفُقَرَآءِ ٱلْمُهَـٰجِرِينَ ٱلَّذِينَ أُخْرِجُوا۟ مِن دِيَـٰرِهِمْ وَأَمْوَٰلِهِمْ يَبْتَغُونَ فَضْلًا مِّنَ ٱللَّـهِ وَرِضْوَٰنًا وَيَنصُرُونَ ٱللَّـهَ وَرَسُولَهُۥٓ ۚ أُو۟لَـٰٓئِكَ هُمُ ٱلصَّـٰدِقُونَ ﴿٨﴾</vt:lpstr>
      <vt:lpstr> وَٱلَّذِينَ تَبَوَّءُو ٱلدَّارَ وَٱلْإِيمَـٰنَ مِن قَبْلِهِمْ يُحِبُّونَ مَنْ هَاجَرَ إِلَيْهِمْ وَلَا يَجِدُونَ فِى صُدُورِهِمْ حَاجَةً مِّمَّآ أُوتُوا۟ وَيُؤْثِرُونَ عَلَىٰٓ أَنفُسِهِمْ وَلَوْ كَانَ بِهِمْ خَصَاصَةٌ ۚ</vt:lpstr>
      <vt:lpstr>وَمَن يُوقَ شُحَّ نَفْسِهِۦ فَأُو۟لَـٰٓئِكَ هُمُ ٱلْمُفْلِحُونَ ﴿٩﴾</vt:lpstr>
      <vt:lpstr>وَٱلَّذِينَ جَآءُو مِنۢ بَعْدِهِمْ يَقُولُونَ رَبَّنَا ٱغْفِرْ لَنَا وَلِإِخْوَٰنِنَا ٱلَّذِينَ سَبَقُونَا بِٱلْإِيمَـٰنِ وَلَا تَجْعَلْ فِى قُلُوبِنَا غِلًّا لِّلَّذِينَ ءَامَنُوا۟ رَبَّنَآ إِنَّكَ رَءُوفٌ رَّحِيمٌ ﴿١٠﴾ </vt:lpstr>
      <vt:lpstr> أَلَمْ تَرَ إِلَى ٱلَّذِينَ نَافَقُوا۟ يَقُولُونَ لِإِخْوَٰنِهِمُ ٱلَّذِينَ كَفَرُوا۟ مِنْ أَهْلِ ٱلْكِتَـٰبِ لَئِنْ أُخْرِجْتُمْ لَنَخْرُجَنَّ مَعَكُمْ وَلَا نُطِيعُ فِيكُمْ أَحَدًا أَبَدًا وَإِن قُوتِلْتُمْ لَنَنصُرَنَّكُمْ وَٱللَّـهُ يَشْهَدُ إِنَّهُمْ لَكَـٰذِبُونَ ﴿١١﴾</vt:lpstr>
      <vt:lpstr> لَئِنْ أُخْرِجُوا۟ لَا يَخْرُجُونَ مَعَهُمْ وَلَئِن قُوتِلُوا۟ لَا يَنصُرُونَهُمْ وَلَئِن نَّصَرُوهُمْ لَيُوَلُّنَّ ٱلْأَدْبَـٰرَ ثُمَّ لَا يُنصَرُونَ ﴿١٢﴾</vt:lpstr>
      <vt:lpstr> لَأَنتُمْ أَشَدُّ رَهْبَةً فِى صُدُورِهِم مِّنَ ٱللَّـهِ ۚ ذَٰلِكَ بِأَنَّهُمْ قَوْمٌ لَّا يَفْقَهُونَ ﴿١٣﴾</vt:lpstr>
      <vt:lpstr> لَا يُقَـٰتِلُونَكُمْ جَمِيعًا إِلَّا فِى قُرًى مُّحَصَّنَةٍ أَوْ مِن وَرَآءِ جُدُرٍۭ ۚ بَأْسُهُم بَيْنَهُمْ شَدِيدٌ ۚ تَحْسَبُهُمْ جَمِيعًا وَقُلُوبُهُمْ شَتَّىٰ ۚ ذَٰلِكَ بِأَنَّهُمْ قَوْمٌ لَّا يَعْقِلُونَ ﴿١٤﴾</vt:lpstr>
      <vt:lpstr> كَمَثَلِ ٱلَّذِينَ مِن قَبْلِهِمْ قَرِيبًا ۖ ذَاقُوا۟ وَبَالَ أَمْرِهِمْ وَلَهُمْ عَذَابٌ أَلِيمٌ ﴿١٥﴾ </vt:lpstr>
      <vt:lpstr>كَمَثَلِ ٱلشَّيْطَـٰنِ إِذْ قَالَ لِلْإِنسَـٰنِ ٱكْفُرْ فَلَمَّا كَفَرَ قَالَ إِنِّى بَرِىٓءٌ مِّنكَ إِنِّىٓ أَخَافُ ٱللَّـهَ رَبَّ ٱلْعَـٰلَمِينَ ﴿١٦﴾</vt:lpstr>
      <vt:lpstr>فَكَانَ عَـٰقِبَتَهُمَآ أَنَّهُمَا فِى ٱلنَّارِ خَـٰلِدَيْنِ فِيهَا ۚ وَذَٰلِكَ جَزَٰٓؤُا۟ ٱلظَّـٰلِمِينَ ﴿١٧﴾</vt:lpstr>
      <vt:lpstr>يَـٰٓأَيُّهَا ٱلَّذِينَ ءَامَنُوا۟ ٱتَّقُوا۟ ٱللَّـهَ وَلْتَنظُرْ نَفْسٌ مَّا قَدَّمَتْ لِغَدٍ ۖ وَٱتَّقُوا۟ ٱللَّـهَ ۚ إِنَّ ٱللَّـهَ خَبِيرٌۢ بِمَا تَعْمَلُونَ ﴿١٨﴾</vt:lpstr>
      <vt:lpstr> وَلَا تَكُونُوا۟ كَٱلَّذِينَ نَسُوا۟ ٱللَّـهَ فَأَنسَىٰهُمْ أَنفُسَهُمْ ۚ أُو۟لَـٰٓئِكَ هُمُ ٱلْفَـٰسِقُونَ ﴿١٩﴾</vt:lpstr>
      <vt:lpstr>لَا يَسْتَوِىٓ أَصْحَـٰبُ ٱلنَّارِ وَأَصْحَـٰبُ ٱلْجَنَّةِ ۚ أَصْحَـٰبُ ٱلْجَنَّةِ هُمُ ٱلْفَآئِزُونَ ﴿٢٠﴾</vt:lpstr>
      <vt:lpstr>لَوْ أَنزَلْنَا هَـٰذَا ٱلْقُرْءَانَ عَلَىٰ جَبَلٍ لَّرَأَيْتَهُۥ خَـٰشِعًا مُّتَصَدِّعًا مِّنْ خَشْيَةِ ٱللَّـهِ ۚ وَتِلْكَ ٱلْأَمْثَـٰلُ نَضْرِبُهَا لِلنَّاسِ لَعَلَّهُمْ يَتَفَكَّرُونَ ﴿٢١﴾</vt:lpstr>
      <vt:lpstr> هُوَ ٱللَّـهُ ٱلَّذِى لَآ إِلَـٰهَ إِلَّا هُوَ ۖ عَـٰلِمُ ٱلْغَيْبِ وَٱلشَّهَـٰدَةِ ۖ هُوَ ٱلرَّحْمَـٰنُ ٱلرَّحِيمُ ﴿٢٢﴾</vt:lpstr>
      <vt:lpstr>هُوَ ٱللَّـهُ ٱلَّذِى لَآ إِلَـٰهَ إِلَّا هُوَ ٱلْمَلِكُ ٱلْقُدُّوسُ ٱلسَّلَـٰمُ ٱلْمُؤْمِنُ ٱلْمُهَيْمِنُ ٱلْعَزِيزُ ٱلْجَبَّارُ ٱلْمُتَكَبِّرُ ۚ سُبْحَـٰنَ ٱللَّـهِ عَمَّا يُشْرِكُونَ ﴿٢٣﴾</vt:lpstr>
      <vt:lpstr> هُوَ ٱللَّـهُ ٱلْخَـٰلِقُ ٱلْبَارِئُ ٱلْمُصَوِّرُ ۖ لَهُ ٱلْأَسْمَآءُ ٱلْحُسْنَىٰ ۚ يُسَبِّحُ لَهُۥ مَا فِى ٱلسَّمَـٰوَٰتِ وَٱلْأَرْضِ ۖ وَهُوَ ٱلْعَزِيزُ ٱلْحَكِيمُ ﴿٢٤﴾</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841</cp:revision>
  <dcterms:created xsi:type="dcterms:W3CDTF">2005-07-27T05:58:58Z</dcterms:created>
  <dcterms:modified xsi:type="dcterms:W3CDTF">2020-05-19T23:49:57Z</dcterms:modified>
</cp:coreProperties>
</file>