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54" r:id="rId2"/>
    <p:sldId id="355" r:id="rId3"/>
    <p:sldId id="1128" r:id="rId4"/>
    <p:sldId id="766" r:id="rId5"/>
    <p:sldId id="1129" r:id="rId6"/>
    <p:sldId id="1130" r:id="rId7"/>
    <p:sldId id="1131" r:id="rId8"/>
    <p:sldId id="1133" r:id="rId9"/>
    <p:sldId id="1134" r:id="rId10"/>
    <p:sldId id="1135" r:id="rId11"/>
    <p:sldId id="1136" r:id="rId12"/>
    <p:sldId id="1152" r:id="rId13"/>
    <p:sldId id="1137" r:id="rId14"/>
    <p:sldId id="1153" r:id="rId15"/>
    <p:sldId id="1138" r:id="rId16"/>
    <p:sldId id="1139" r:id="rId17"/>
    <p:sldId id="1140" r:id="rId18"/>
    <p:sldId id="1154" r:id="rId19"/>
    <p:sldId id="1141" r:id="rId20"/>
    <p:sldId id="1142" r:id="rId21"/>
    <p:sldId id="1143" r:id="rId22"/>
    <p:sldId id="1144" r:id="rId23"/>
    <p:sldId id="1145" r:id="rId24"/>
    <p:sldId id="1146" r:id="rId25"/>
    <p:sldId id="1147" r:id="rId26"/>
    <p:sldId id="1148" r:id="rId27"/>
    <p:sldId id="1149" r:id="rId28"/>
    <p:sldId id="1150" r:id="rId29"/>
    <p:sldId id="1151" r:id="rId30"/>
    <p:sldId id="1155" r:id="rId31"/>
    <p:sldId id="352" r:id="rId32"/>
    <p:sldId id="353" r:id="rId3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المجادلة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Mujādilah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pleader)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58</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22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يَبْعَثُهُمُ ٱللَّـهُ جَمِيعًا فَيُنَبِّئُهُم بِمَا عَمِلُوٓا۟ ۚ أَحْصَىٰهُ ٱللَّـهُ وَنَسُوهُ ۚ وَٱللَّـهُ عَلَىٰ كُلِّ شَىْءٍ شَهِيدٌ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Allah will raise them all </a:t>
            </a:r>
            <a:r>
              <a:rPr lang="en-US" altLang="en-US" sz="3200" dirty="0" smtClean="0">
                <a:latin typeface="Calibri" panose="020F0502020204030204" pitchFamily="34" charset="0"/>
              </a:rPr>
              <a:t>together, He </a:t>
            </a:r>
            <a:r>
              <a:rPr lang="en-US" altLang="en-US" sz="3200" dirty="0">
                <a:latin typeface="Calibri" panose="020F0502020204030204" pitchFamily="34" charset="0"/>
              </a:rPr>
              <a:t>will inform them about what they have </a:t>
            </a:r>
            <a:r>
              <a:rPr lang="en-US" altLang="en-US" sz="3200" dirty="0" smtClean="0">
                <a:latin typeface="Calibri" panose="020F0502020204030204" pitchFamily="34" charset="0"/>
              </a:rPr>
              <a:t>done. Allah </a:t>
            </a:r>
            <a:r>
              <a:rPr lang="en-US" altLang="en-US" sz="3200" dirty="0">
                <a:latin typeface="Calibri" panose="020F0502020204030204" pitchFamily="34" charset="0"/>
              </a:rPr>
              <a:t>has kept account of it, while they forgot </a:t>
            </a:r>
            <a:r>
              <a:rPr lang="en-US" altLang="en-US" sz="3200" dirty="0" smtClean="0">
                <a:latin typeface="Calibri" panose="020F0502020204030204" pitchFamily="34" charset="0"/>
              </a:rPr>
              <a:t>it, and </a:t>
            </a:r>
            <a:r>
              <a:rPr lang="en-US" altLang="en-US" sz="3200" dirty="0">
                <a:latin typeface="Calibri" panose="020F0502020204030204" pitchFamily="34" charset="0"/>
              </a:rPr>
              <a:t>Allah is witness to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9863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 ٱللَّـهَ يَعْلَمُ مَا فِى ٱلسَّمَـٰوَٰتِ وَمَا فِى ٱلْأَرْضِ ۖ مَا يَكُونُ مِن نَّجْوَىٰ ثَلَـٰثَةٍ إِلَّا هُوَ رَابِعُهُمْ وَلَا خَمْسَةٍ إِلَّا هُوَ سَادِسُهُمْ وَلَآ أَدْنَىٰ مِن ذَٰلِكَ وَلَآ أَكْثَرَ إِلَّا هُوَ مَعَهُمْ أَيْنَ مَا كَانُوا۟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a:t>
            </a:r>
            <a:r>
              <a:rPr lang="en-US" altLang="en-US" sz="3200" dirty="0" smtClean="0">
                <a:latin typeface="Calibri" panose="020F0502020204030204" pitchFamily="34" charset="0"/>
              </a:rPr>
              <a:t>knows whatever </a:t>
            </a:r>
            <a:r>
              <a:rPr lang="en-US" altLang="en-US" sz="3200" dirty="0">
                <a:latin typeface="Calibri" panose="020F0502020204030204" pitchFamily="34" charset="0"/>
              </a:rPr>
              <a:t>there is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whatever there is in the </a:t>
            </a:r>
            <a:r>
              <a:rPr lang="en-US" altLang="en-US" sz="3200" dirty="0" smtClean="0">
                <a:latin typeface="Calibri" panose="020F0502020204030204" pitchFamily="34" charset="0"/>
              </a:rPr>
              <a:t>earth? There </a:t>
            </a:r>
            <a:r>
              <a:rPr lang="en-US" altLang="en-US" sz="3200" dirty="0">
                <a:latin typeface="Calibri" panose="020F0502020204030204" pitchFamily="34" charset="0"/>
              </a:rPr>
              <a:t>is no secret talk among </a:t>
            </a:r>
            <a:r>
              <a:rPr lang="en-US" altLang="en-US" sz="3200" dirty="0" smtClean="0">
                <a:latin typeface="Calibri" panose="020F0502020204030204" pitchFamily="34" charset="0"/>
              </a:rPr>
              <a:t>three, but </a:t>
            </a:r>
            <a:r>
              <a:rPr lang="en-US" altLang="en-US" sz="3200" dirty="0">
                <a:latin typeface="Calibri" panose="020F0502020204030204" pitchFamily="34" charset="0"/>
              </a:rPr>
              <a:t>He is their fourth [companion</a:t>
            </a:r>
            <a:r>
              <a:rPr lang="en-US" altLang="en-US" sz="3200" dirty="0" smtClean="0">
                <a:latin typeface="Calibri" panose="020F0502020204030204" pitchFamily="34" charset="0"/>
              </a:rPr>
              <a:t>], nor </a:t>
            </a:r>
            <a:r>
              <a:rPr lang="en-US" altLang="en-US" sz="3200" dirty="0">
                <a:latin typeface="Calibri" panose="020F0502020204030204" pitchFamily="34" charset="0"/>
              </a:rPr>
              <a:t>among five but He is their </a:t>
            </a:r>
            <a:r>
              <a:rPr lang="en-US" altLang="en-US" sz="3200" dirty="0" smtClean="0">
                <a:latin typeface="Calibri" panose="020F0502020204030204" pitchFamily="34" charset="0"/>
              </a:rPr>
              <a:t>sixth, nor </a:t>
            </a:r>
            <a:r>
              <a:rPr lang="en-US" altLang="en-US" sz="3200" dirty="0">
                <a:latin typeface="Calibri" panose="020F0502020204030204" pitchFamily="34" charset="0"/>
              </a:rPr>
              <a:t>less than that, nor </a:t>
            </a:r>
            <a:r>
              <a:rPr lang="en-US" altLang="en-US" sz="3200" dirty="0" smtClean="0">
                <a:latin typeface="Calibri" panose="020F0502020204030204" pitchFamily="34" charset="0"/>
              </a:rPr>
              <a:t>more, but </a:t>
            </a:r>
            <a:r>
              <a:rPr lang="en-US" altLang="en-US" sz="3200" dirty="0">
                <a:latin typeface="Calibri" panose="020F0502020204030204" pitchFamily="34" charset="0"/>
              </a:rPr>
              <a:t>He is with </a:t>
            </a:r>
            <a:r>
              <a:rPr lang="en-US" altLang="en-US" sz="3200" dirty="0" smtClean="0">
                <a:latin typeface="Calibri" panose="020F0502020204030204" pitchFamily="34" charset="0"/>
              </a:rPr>
              <a:t>them wherever </a:t>
            </a:r>
            <a:r>
              <a:rPr lang="en-US" altLang="en-US" sz="3200" dirty="0">
                <a:latin typeface="Calibri" panose="020F0502020204030204" pitchFamily="34" charset="0"/>
              </a:rPr>
              <a:t>they may </a:t>
            </a:r>
            <a:r>
              <a:rPr lang="en-US" altLang="en-US" sz="3200" dirty="0" smtClean="0">
                <a:latin typeface="Calibri" panose="020F0502020204030204" pitchFamily="34" charset="0"/>
              </a:rPr>
              <a:t>be.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665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ثُمَّ </a:t>
            </a:r>
            <a:r>
              <a:rPr lang="ar-SA" altLang="en-US" sz="7200" dirty="0">
                <a:latin typeface="Arabic Typesetting" panose="03020402040406030203" pitchFamily="66" charset="-78"/>
                <a:cs typeface="Arabic Typesetting" panose="03020402040406030203" pitchFamily="66" charset="-78"/>
              </a:rPr>
              <a:t>يُنَبِّئُهُم بِمَا عَمِلُوا۟ يَوْمَ ٱلْقِيَـٰمَةِ ۚ إِنَّ ٱللَّـهَ بِكُلِّ شَىْءٍ عَلِيمٌ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 </a:t>
            </a:r>
            <a:r>
              <a:rPr lang="en-US" altLang="en-US" sz="3200" dirty="0">
                <a:latin typeface="Calibri" panose="020F0502020204030204" pitchFamily="34" charset="0"/>
              </a:rPr>
              <a:t>He will inform them about what they have </a:t>
            </a:r>
            <a:r>
              <a:rPr lang="en-US" altLang="en-US" sz="3200" dirty="0" smtClean="0">
                <a:latin typeface="Calibri" panose="020F0502020204030204" pitchFamily="34" charset="0"/>
              </a:rPr>
              <a:t>done on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Indeed </a:t>
            </a:r>
            <a:r>
              <a:rPr lang="en-US" altLang="en-US" sz="3200" dirty="0">
                <a:latin typeface="Calibri" panose="020F0502020204030204" pitchFamily="34" charset="0"/>
              </a:rPr>
              <a:t>Allah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190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ٱلَّذِينَ نُهُوا۟ عَنِ ٱلنَّجْوَىٰ ثُمَّ يَعُودُونَ لِمَا نُهُوا۟ عَنْهُ وَيَتَنَـٰجَوْنَ بِٱلْإِثْمِ وَٱلْعُدْوَٰنِ وَمَعْصِيَتِ ٱلرَّسُولِ وَإِذَا جَآءُوكَ حَيَّوْكَ بِمَا لَمْ يُحَيِّكَ بِهِ </a:t>
            </a:r>
            <a:r>
              <a:rPr lang="ar-SA" altLang="en-US" sz="7200" dirty="0" smtClean="0">
                <a:latin typeface="Arabic Typesetting" panose="03020402040406030203" pitchFamily="66" charset="-78"/>
                <a:cs typeface="Arabic Typesetting" panose="03020402040406030203" pitchFamily="66" charset="-78"/>
              </a:rPr>
              <a:t>ٱللَّـهُ</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a:t>
            </a:r>
            <a:r>
              <a:rPr lang="en-US" altLang="en-US" sz="3200" dirty="0" smtClean="0">
                <a:latin typeface="Calibri" panose="020F0502020204030204" pitchFamily="34" charset="0"/>
              </a:rPr>
              <a:t>those who </a:t>
            </a:r>
            <a:r>
              <a:rPr lang="en-US" altLang="en-US" sz="3200" dirty="0">
                <a:latin typeface="Calibri" panose="020F0502020204030204" pitchFamily="34" charset="0"/>
              </a:rPr>
              <a:t>were forbidden from secret </a:t>
            </a:r>
            <a:r>
              <a:rPr lang="en-US" altLang="en-US" sz="3200" dirty="0" smtClean="0">
                <a:latin typeface="Calibri" panose="020F0502020204030204" pitchFamily="34" charset="0"/>
              </a:rPr>
              <a:t>talks but </a:t>
            </a:r>
            <a:r>
              <a:rPr lang="en-US" altLang="en-US" sz="3200" dirty="0">
                <a:latin typeface="Calibri" panose="020F0502020204030204" pitchFamily="34" charset="0"/>
              </a:rPr>
              <a:t>again </a:t>
            </a:r>
            <a:r>
              <a:rPr lang="en-US" altLang="en-US" sz="3200" dirty="0" smtClean="0">
                <a:latin typeface="Calibri" panose="020F0502020204030204" pitchFamily="34" charset="0"/>
              </a:rPr>
              <a:t>resumed what </a:t>
            </a:r>
            <a:r>
              <a:rPr lang="en-US" altLang="en-US" sz="3200" dirty="0">
                <a:latin typeface="Calibri" panose="020F0502020204030204" pitchFamily="34" charset="0"/>
              </a:rPr>
              <a:t>they had been forbidden </a:t>
            </a:r>
            <a:r>
              <a:rPr lang="en-US" altLang="en-US" sz="3200" dirty="0" smtClean="0">
                <a:latin typeface="Calibri" panose="020F0502020204030204" pitchFamily="34" charset="0"/>
              </a:rPr>
              <a:t>from, and </a:t>
            </a:r>
            <a:r>
              <a:rPr lang="en-US" altLang="en-US" sz="3200" dirty="0">
                <a:latin typeface="Calibri" panose="020F0502020204030204" pitchFamily="34" charset="0"/>
              </a:rPr>
              <a:t>hold secret </a:t>
            </a:r>
            <a:r>
              <a:rPr lang="en-US" altLang="en-US" sz="3200" dirty="0" smtClean="0">
                <a:latin typeface="Calibri" panose="020F0502020204030204" pitchFamily="34" charset="0"/>
              </a:rPr>
              <a:t>talks [imbued</a:t>
            </a:r>
            <a:r>
              <a:rPr lang="en-US" altLang="en-US" sz="3200" dirty="0">
                <a:latin typeface="Calibri" panose="020F0502020204030204" pitchFamily="34" charset="0"/>
              </a:rPr>
              <a:t>] with sin and </a:t>
            </a:r>
            <a:r>
              <a:rPr lang="en-US" altLang="en-US" sz="3200" dirty="0" smtClean="0">
                <a:latin typeface="Calibri" panose="020F0502020204030204" pitchFamily="34" charset="0"/>
              </a:rPr>
              <a:t>transgression and </a:t>
            </a:r>
            <a:r>
              <a:rPr lang="en-US" altLang="en-US" sz="3200" dirty="0">
                <a:latin typeface="Calibri" panose="020F0502020204030204" pitchFamily="34" charset="0"/>
              </a:rPr>
              <a:t>disobedience to the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when </a:t>
            </a:r>
            <a:r>
              <a:rPr lang="en-US" altLang="en-US" sz="3200" dirty="0" smtClean="0">
                <a:latin typeface="Calibri" panose="020F0502020204030204" pitchFamily="34" charset="0"/>
              </a:rPr>
              <a:t>they </a:t>
            </a:r>
            <a:r>
              <a:rPr lang="en-US" altLang="en-US" sz="3200" dirty="0">
                <a:latin typeface="Calibri" panose="020F0502020204030204" pitchFamily="34" charset="0"/>
              </a:rPr>
              <a:t>come to </a:t>
            </a:r>
            <a:r>
              <a:rPr lang="en-US" altLang="en-US" sz="3200" dirty="0" smtClean="0">
                <a:latin typeface="Calibri" panose="020F0502020204030204" pitchFamily="34" charset="0"/>
              </a:rPr>
              <a:t>you they </a:t>
            </a:r>
            <a:r>
              <a:rPr lang="en-US" altLang="en-US" sz="3200" dirty="0">
                <a:latin typeface="Calibri" panose="020F0502020204030204" pitchFamily="34" charset="0"/>
              </a:rPr>
              <a:t>greet you with </a:t>
            </a:r>
            <a:r>
              <a:rPr lang="en-US" altLang="en-US" sz="3200" dirty="0" smtClean="0">
                <a:latin typeface="Calibri" panose="020F0502020204030204" pitchFamily="34" charset="0"/>
              </a:rPr>
              <a:t>that with </a:t>
            </a:r>
            <a:r>
              <a:rPr lang="en-US" altLang="en-US" sz="3200" dirty="0">
                <a:latin typeface="Calibri" panose="020F0502020204030204" pitchFamily="34" charset="0"/>
              </a:rPr>
              <a:t>which Allah never greeted </a:t>
            </a:r>
            <a:r>
              <a:rPr lang="en-US" altLang="en-US" sz="3200" dirty="0" smtClean="0">
                <a:latin typeface="Calibri" panose="020F0502020204030204" pitchFamily="34" charset="0"/>
              </a:rPr>
              <a:t>you,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602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وَيَقُولُونَ </a:t>
            </a:r>
            <a:r>
              <a:rPr lang="ar-SA" altLang="en-US" sz="7200" dirty="0">
                <a:latin typeface="Arabic Typesetting" panose="03020402040406030203" pitchFamily="66" charset="-78"/>
                <a:cs typeface="Arabic Typesetting" panose="03020402040406030203" pitchFamily="66" charset="-78"/>
              </a:rPr>
              <a:t>فِىٓ أَنفُسِهِمْ لَوْلَا يُعَذِّبُنَا ٱللَّـهُ بِمَا نَقُولُ ۚ حَسْبُهُمْ جَهَنَّمُ يَصْلَوْنَهَا ۖ فَبِئْسَ ٱلْمَصِيرُ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they say to </a:t>
            </a:r>
            <a:r>
              <a:rPr lang="en-US" altLang="en-US" sz="3200" dirty="0" smtClean="0">
                <a:latin typeface="Calibri" panose="020F0502020204030204" pitchFamily="34" charset="0"/>
              </a:rPr>
              <a:t>themselves, ‘Why </a:t>
            </a:r>
            <a:r>
              <a:rPr lang="en-US" altLang="en-US" sz="3200" dirty="0">
                <a:latin typeface="Calibri" panose="020F0502020204030204" pitchFamily="34" charset="0"/>
              </a:rPr>
              <a:t>does not Allah punish us for what we say</a:t>
            </a:r>
            <a:r>
              <a:rPr lang="en-US" altLang="en-US" sz="3200" dirty="0" smtClean="0">
                <a:latin typeface="Calibri" panose="020F0502020204030204" pitchFamily="34" charset="0"/>
              </a:rPr>
              <a:t>?!’ Let </a:t>
            </a:r>
            <a:r>
              <a:rPr lang="en-US" altLang="en-US" sz="3200" dirty="0">
                <a:latin typeface="Calibri" panose="020F0502020204030204" pitchFamily="34" charset="0"/>
              </a:rPr>
              <a:t>hell suffice them: they shall enter </a:t>
            </a:r>
            <a:r>
              <a:rPr lang="en-US" altLang="en-US" sz="3200" dirty="0" smtClean="0">
                <a:latin typeface="Calibri" panose="020F0502020204030204" pitchFamily="34" charset="0"/>
              </a:rPr>
              <a:t>it; and </a:t>
            </a:r>
            <a:r>
              <a:rPr lang="en-US" altLang="en-US" sz="3200" dirty="0">
                <a:latin typeface="Calibri" panose="020F0502020204030204" pitchFamily="34" charset="0"/>
              </a:rPr>
              <a:t>it is 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320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إِذَا تَنَـٰجَيْتُمْ فَلَا تَتَنَـٰجَوْا۟ بِٱلْإِثْمِ وَٱلْعُدْوَٰنِ وَمَعْصِيَتِ ٱلرَّسُولِ وَتَنَـٰجَوْا۟ بِٱلْبِرِّ وَٱلتَّقْوَىٰ ۖ وَٱتَّقُوا۟ ٱللَّـهَ ٱلَّذِىٓ إِلَيْهِ تُحْشَرُونَ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When </a:t>
            </a:r>
            <a:r>
              <a:rPr lang="en-US" altLang="en-US" sz="3200" dirty="0">
                <a:latin typeface="Calibri" panose="020F0502020204030204" pitchFamily="34" charset="0"/>
              </a:rPr>
              <a:t>you talk </a:t>
            </a:r>
            <a:r>
              <a:rPr lang="en-US" altLang="en-US" sz="3200" dirty="0" smtClean="0">
                <a:latin typeface="Calibri" panose="020F0502020204030204" pitchFamily="34" charset="0"/>
              </a:rPr>
              <a:t>secretly, do </a:t>
            </a:r>
            <a:r>
              <a:rPr lang="en-US" altLang="en-US" sz="3200" dirty="0">
                <a:latin typeface="Calibri" panose="020F0502020204030204" pitchFamily="34" charset="0"/>
              </a:rPr>
              <a:t>not hold secret </a:t>
            </a:r>
            <a:r>
              <a:rPr lang="en-US" altLang="en-US" sz="3200" dirty="0" smtClean="0">
                <a:latin typeface="Calibri" panose="020F0502020204030204" pitchFamily="34" charset="0"/>
              </a:rPr>
              <a:t>talks [imbued</a:t>
            </a:r>
            <a:r>
              <a:rPr lang="en-US" altLang="en-US" sz="3200" dirty="0">
                <a:latin typeface="Calibri" panose="020F0502020204030204" pitchFamily="34" charset="0"/>
              </a:rPr>
              <a:t>] with sin and </a:t>
            </a:r>
            <a:r>
              <a:rPr lang="en-US" altLang="en-US" sz="3200" dirty="0" smtClean="0">
                <a:latin typeface="Calibri" panose="020F0502020204030204" pitchFamily="34" charset="0"/>
              </a:rPr>
              <a:t>aggression and </a:t>
            </a:r>
            <a:r>
              <a:rPr lang="en-US" altLang="en-US" sz="3200" dirty="0">
                <a:latin typeface="Calibri" panose="020F0502020204030204" pitchFamily="34" charset="0"/>
              </a:rPr>
              <a:t>disobedience to the </a:t>
            </a:r>
            <a:r>
              <a:rPr lang="en-US" altLang="en-US" sz="3200" dirty="0" smtClean="0">
                <a:latin typeface="Calibri" panose="020F0502020204030204" pitchFamily="34" charset="0"/>
              </a:rPr>
              <a:t>Apostle, but </a:t>
            </a:r>
            <a:r>
              <a:rPr lang="en-US" altLang="en-US" sz="3200" dirty="0">
                <a:latin typeface="Calibri" panose="020F0502020204030204" pitchFamily="34" charset="0"/>
              </a:rPr>
              <a:t>talk secretly in [a spirit of] </a:t>
            </a:r>
            <a:r>
              <a:rPr lang="en-US" altLang="en-US" sz="3200" dirty="0" smtClean="0">
                <a:latin typeface="Calibri" panose="020F0502020204030204" pitchFamily="34" charset="0"/>
              </a:rPr>
              <a:t>piety and </a:t>
            </a:r>
            <a:r>
              <a:rPr lang="en-US" altLang="en-US" sz="3200" dirty="0" err="1" smtClean="0">
                <a:latin typeface="Calibri" panose="020F0502020204030204" pitchFamily="34" charset="0"/>
              </a:rPr>
              <a:t>Godfearing</a:t>
            </a:r>
            <a:r>
              <a:rPr lang="en-US" altLang="en-US" sz="3200" dirty="0" smtClean="0">
                <a:latin typeface="Calibri" panose="020F0502020204030204" pitchFamily="34" charset="0"/>
              </a:rPr>
              <a:t>, 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toward </a:t>
            </a:r>
            <a:r>
              <a:rPr lang="en-US" altLang="en-US" sz="3200" dirty="0">
                <a:latin typeface="Calibri" panose="020F0502020204030204" pitchFamily="34" charset="0"/>
              </a:rPr>
              <a:t>whom you will be mustered.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285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ٱلنَّجْوَىٰ مِنَ ٱلشَّيْطَـٰنِ لِيَحْزُنَ ٱلَّذِينَ ءَامَنُوا۟ وَلَيْسَ بِضَآرِّهِمْ شَيْـًٔا إِلَّا بِإِذْنِ ٱللَّـهِ ۚ وَعَلَى ٱللَّـهِ فَلْيَتَوَكَّلِ ٱلْمُؤْمِنُونَ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[malicious] secret talks are from </a:t>
            </a:r>
            <a:r>
              <a:rPr lang="en-US" altLang="en-US" sz="3200" dirty="0" smtClean="0">
                <a:latin typeface="Calibri" panose="020F0502020204030204" pitchFamily="34" charset="0"/>
              </a:rPr>
              <a:t>Satan, that </a:t>
            </a:r>
            <a:r>
              <a:rPr lang="en-US" altLang="en-US" sz="3200" dirty="0">
                <a:latin typeface="Calibri" panose="020F0502020204030204" pitchFamily="34" charset="0"/>
              </a:rPr>
              <a:t>he may upset the </a:t>
            </a:r>
            <a:r>
              <a:rPr lang="en-US" altLang="en-US" sz="3200" dirty="0" smtClean="0">
                <a:latin typeface="Calibri" panose="020F0502020204030204" pitchFamily="34" charset="0"/>
              </a:rPr>
              <a:t>faithful, but </a:t>
            </a:r>
            <a:r>
              <a:rPr lang="en-US" altLang="en-US" sz="3200" dirty="0">
                <a:latin typeface="Calibri" panose="020F0502020204030204" pitchFamily="34" charset="0"/>
              </a:rPr>
              <a:t>he cannot harm them in any </a:t>
            </a:r>
            <a:r>
              <a:rPr lang="en-US" altLang="en-US" sz="3200" dirty="0" smtClean="0">
                <a:latin typeface="Calibri" panose="020F0502020204030204" pitchFamily="34" charset="0"/>
              </a:rPr>
              <a:t>way except </a:t>
            </a:r>
            <a:r>
              <a:rPr lang="en-US" altLang="en-US" sz="3200" dirty="0">
                <a:latin typeface="Calibri" panose="020F0502020204030204" pitchFamily="34" charset="0"/>
              </a:rPr>
              <a:t>by Allah’s </a:t>
            </a:r>
            <a:r>
              <a:rPr lang="en-US" altLang="en-US" sz="3200" dirty="0" smtClean="0">
                <a:latin typeface="Calibri" panose="020F0502020204030204" pitchFamily="34" charset="0"/>
              </a:rPr>
              <a:t>leave, and </a:t>
            </a:r>
            <a:r>
              <a:rPr lang="en-US" altLang="en-US" sz="3200" dirty="0">
                <a:latin typeface="Calibri" panose="020F0502020204030204" pitchFamily="34" charset="0"/>
              </a:rPr>
              <a:t>in Allah let all the faithful put their trust.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3532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إِذَا قِيلَ لَكُمْ تَفَسَّحُوا۟ فِى ٱلْمَجَـٰلِسِ فَٱفْسَحُوا۟ يَفْسَحِ ٱللَّـهُ لَكُمْ ۖ وَإِذَا قِيلَ ٱنشُزُوا۟ فَٱنشُزُوا۟ يَرْفَعِ ٱللَّـهُ ٱلَّذِينَ ءَامَنُوا۟ مِنكُمْ وَٱلَّذِينَ أُوتُوا۟ ٱلْعِلْمَ دَرَجَـٰتٍ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When </a:t>
            </a:r>
            <a:r>
              <a:rPr lang="en-US" altLang="en-US" sz="3200" dirty="0">
                <a:latin typeface="Calibri" panose="020F0502020204030204" pitchFamily="34" charset="0"/>
              </a:rPr>
              <a:t>you are told, ‘Make room,’ in </a:t>
            </a:r>
            <a:r>
              <a:rPr lang="en-US" altLang="en-US" sz="3200" dirty="0" smtClean="0">
                <a:latin typeface="Calibri" panose="020F0502020204030204" pitchFamily="34" charset="0"/>
              </a:rPr>
              <a:t>sittings, then </a:t>
            </a:r>
            <a:r>
              <a:rPr lang="en-US" altLang="en-US" sz="3200" dirty="0">
                <a:latin typeface="Calibri" panose="020F0502020204030204" pitchFamily="34" charset="0"/>
              </a:rPr>
              <a:t>do make </a:t>
            </a:r>
            <a:r>
              <a:rPr lang="en-US" altLang="en-US" sz="3200" dirty="0" smtClean="0">
                <a:latin typeface="Calibri" panose="020F0502020204030204" pitchFamily="34" charset="0"/>
              </a:rPr>
              <a:t>room; Allah </a:t>
            </a:r>
            <a:r>
              <a:rPr lang="en-US" altLang="en-US" sz="3200" dirty="0">
                <a:latin typeface="Calibri" panose="020F0502020204030204" pitchFamily="34" charset="0"/>
              </a:rPr>
              <a:t>will make room for </a:t>
            </a:r>
            <a:r>
              <a:rPr lang="en-US" altLang="en-US" sz="3200" dirty="0" smtClean="0">
                <a:latin typeface="Calibri" panose="020F0502020204030204" pitchFamily="34" charset="0"/>
              </a:rPr>
              <a:t>you. And </a:t>
            </a:r>
            <a:r>
              <a:rPr lang="en-US" altLang="en-US" sz="3200" dirty="0">
                <a:latin typeface="Calibri" panose="020F0502020204030204" pitchFamily="34" charset="0"/>
              </a:rPr>
              <a:t>when you are told, ‘Rise up</a:t>
            </a:r>
            <a:r>
              <a:rPr lang="en-US" altLang="en-US" sz="3200" dirty="0" smtClean="0">
                <a:latin typeface="Calibri" panose="020F0502020204030204" pitchFamily="34" charset="0"/>
              </a:rPr>
              <a:t>!’ Do </a:t>
            </a:r>
            <a:r>
              <a:rPr lang="en-US" altLang="en-US" sz="3200" dirty="0">
                <a:latin typeface="Calibri" panose="020F0502020204030204" pitchFamily="34" charset="0"/>
              </a:rPr>
              <a:t>rise </a:t>
            </a:r>
            <a:r>
              <a:rPr lang="en-US" altLang="en-US" sz="3200" dirty="0" smtClean="0">
                <a:latin typeface="Calibri" panose="020F0502020204030204" pitchFamily="34" charset="0"/>
              </a:rPr>
              <a:t>up. Allah </a:t>
            </a:r>
            <a:r>
              <a:rPr lang="en-US" altLang="en-US" sz="3200" dirty="0">
                <a:latin typeface="Calibri" panose="020F0502020204030204" pitchFamily="34" charset="0"/>
              </a:rPr>
              <a:t>will raise those of you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those who have been given </a:t>
            </a:r>
            <a:r>
              <a:rPr lang="en-US" altLang="en-US" sz="3200" dirty="0" smtClean="0">
                <a:latin typeface="Calibri" panose="020F0502020204030204" pitchFamily="34" charset="0"/>
              </a:rPr>
              <a:t>knowledge in rank,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9414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وَٱللَّـهُ </a:t>
            </a:r>
            <a:r>
              <a:rPr lang="ar-SA" altLang="en-US" sz="7200" dirty="0">
                <a:latin typeface="Arabic Typesetting" panose="03020402040406030203" pitchFamily="66" charset="-78"/>
                <a:cs typeface="Arabic Typesetting" panose="03020402040406030203" pitchFamily="66" charset="-78"/>
              </a:rPr>
              <a:t>بِمَا تَعْمَلُونَ خَبِيرٌ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9234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إِذَا نَـٰجَيْتُمُ ٱلرَّسُولَ فَقَدِّمُوا۟ بَيْنَ يَدَىْ نَجْوَىٰكُمْ صَدَقَةً ۚ ذَٰلِكَ خَيْرٌ لَّكُمْ وَأَطْهَرُ ۚ فَإِن لَّمْ تَجِدُوا۟ فَإِنَّ ٱللَّـهَ غَفُورٌ رَّحِيمٌ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When </a:t>
            </a:r>
            <a:r>
              <a:rPr lang="en-US" altLang="en-US" sz="3200" dirty="0">
                <a:latin typeface="Calibri" panose="020F0502020204030204" pitchFamily="34" charset="0"/>
              </a:rPr>
              <a:t>you talk secretly to the </a:t>
            </a:r>
            <a:r>
              <a:rPr lang="en-US" altLang="en-US" sz="3200" dirty="0" smtClean="0">
                <a:latin typeface="Calibri" panose="020F0502020204030204" pitchFamily="34" charset="0"/>
              </a:rPr>
              <a:t>Apostle, offer </a:t>
            </a:r>
            <a:r>
              <a:rPr lang="en-US" altLang="en-US" sz="3200" dirty="0">
                <a:latin typeface="Calibri" panose="020F0502020204030204" pitchFamily="34" charset="0"/>
              </a:rPr>
              <a:t>a charity before your secret </a:t>
            </a:r>
            <a:r>
              <a:rPr lang="en-US" altLang="en-US" sz="3200" dirty="0" smtClean="0">
                <a:latin typeface="Calibri" panose="020F0502020204030204" pitchFamily="34" charset="0"/>
              </a:rPr>
              <a:t>talk. That </a:t>
            </a:r>
            <a:r>
              <a:rPr lang="en-US" altLang="en-US" sz="3200" dirty="0">
                <a:latin typeface="Calibri" panose="020F0502020204030204" pitchFamily="34" charset="0"/>
              </a:rPr>
              <a:t>is better for you and </a:t>
            </a:r>
            <a:r>
              <a:rPr lang="en-US" altLang="en-US" sz="3200" dirty="0" smtClean="0">
                <a:latin typeface="Calibri" panose="020F0502020204030204" pitchFamily="34" charset="0"/>
              </a:rPr>
              <a:t>purer.       But </a:t>
            </a:r>
            <a:r>
              <a:rPr lang="en-US" altLang="en-US" sz="3200" dirty="0">
                <a:latin typeface="Calibri" panose="020F0502020204030204" pitchFamily="34" charset="0"/>
              </a:rPr>
              <a:t>if you cannot afford [to make the offering</a:t>
            </a:r>
            <a:r>
              <a:rPr lang="en-US" altLang="en-US" sz="3200" dirty="0" smtClean="0">
                <a:latin typeface="Calibri" panose="020F0502020204030204" pitchFamily="34" charset="0"/>
              </a:rPr>
              <a:t>],                                              then </a:t>
            </a:r>
            <a:r>
              <a:rPr lang="en-US" altLang="en-US" sz="3200" dirty="0">
                <a:latin typeface="Calibri" panose="020F0502020204030204" pitchFamily="34" charset="0"/>
              </a:rPr>
              <a:t>Allah is indeed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884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40776"/>
            <a:ext cx="12192000" cy="683264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58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Mujādilah</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100" dirty="0">
                <a:solidFill>
                  <a:srgbClr val="FFFF00"/>
                </a:solidFill>
              </a:rPr>
              <a:t>»The surah that mentions the complaint of </a:t>
            </a:r>
            <a:r>
              <a:rPr lang="en-US" altLang="en-US" sz="2100" dirty="0" err="1">
                <a:solidFill>
                  <a:srgbClr val="FFFF00"/>
                </a:solidFill>
              </a:rPr>
              <a:t>Khawlah</a:t>
            </a:r>
            <a:r>
              <a:rPr lang="en-US" altLang="en-US" sz="2100" dirty="0">
                <a:solidFill>
                  <a:srgbClr val="FFFF00"/>
                </a:solidFill>
              </a:rPr>
              <a:t> </a:t>
            </a:r>
            <a:r>
              <a:rPr lang="en-US" altLang="en-US" sz="2100" dirty="0" err="1">
                <a:solidFill>
                  <a:srgbClr val="FFFF00"/>
                </a:solidFill>
              </a:rPr>
              <a:t>bint</a:t>
            </a:r>
            <a:r>
              <a:rPr lang="en-US" altLang="en-US" sz="2100" dirty="0">
                <a:solidFill>
                  <a:srgbClr val="FFFF00"/>
                </a:solidFill>
              </a:rPr>
              <a:t> </a:t>
            </a:r>
            <a:r>
              <a:rPr lang="en-US" altLang="en-US" sz="2100" dirty="0" err="1">
                <a:solidFill>
                  <a:srgbClr val="FFFF00"/>
                </a:solidFill>
              </a:rPr>
              <a:t>Thaʿlabah</a:t>
            </a:r>
            <a:r>
              <a:rPr lang="en-US" altLang="en-US" sz="2100" dirty="0">
                <a:solidFill>
                  <a:srgbClr val="FFFF00"/>
                </a:solidFill>
              </a:rPr>
              <a:t> to the Prophet as The Pleader for dignity of women against the abominable practice whereby husbands estranged their wives from intimacy on false pretext. It takes its name from the phrase “pleads with you” (</a:t>
            </a:r>
            <a:r>
              <a:rPr lang="en-US" altLang="en-US" sz="2100" dirty="0" err="1">
                <a:solidFill>
                  <a:srgbClr val="FFFF00"/>
                </a:solidFill>
              </a:rPr>
              <a:t>tujādiluka</a:t>
            </a:r>
            <a:r>
              <a:rPr lang="en-US" altLang="en-US" sz="2100" dirty="0">
                <a:solidFill>
                  <a:srgbClr val="FFFF00"/>
                </a:solidFill>
              </a:rPr>
              <a:t>) mentioned in . The surah disallows a specific pagan divorce practice. It goes on to state that those who oppose God and His messenger, who secretly ally themselves with Satan, who lie in their oaths and make intrigues against the Prophet, will be defeated and suffer humiliation both in this world and in the </a:t>
            </a:r>
            <a:r>
              <a:rPr lang="en-US" altLang="en-US" sz="2100" dirty="0" smtClean="0">
                <a:solidFill>
                  <a:srgbClr val="FFFF00"/>
                </a:solidFill>
              </a:rPr>
              <a:t>next, </a:t>
            </a:r>
            <a:r>
              <a:rPr lang="en-US" altLang="en-US" sz="2100" dirty="0">
                <a:solidFill>
                  <a:srgbClr val="FFFF00"/>
                </a:solidFill>
              </a:rPr>
              <a:t>while those on God’s side will </a:t>
            </a:r>
            <a:r>
              <a:rPr lang="en-US" altLang="en-US" sz="2100" dirty="0" smtClean="0">
                <a:solidFill>
                  <a:srgbClr val="FFFF00"/>
                </a:solidFill>
              </a:rPr>
              <a:t>triumph.</a:t>
            </a:r>
          </a:p>
          <a:p>
            <a:pPr algn="ctr">
              <a:spcBef>
                <a:spcPct val="0"/>
              </a:spcBef>
              <a:buFontTx/>
              <a:buNone/>
            </a:pPr>
            <a:r>
              <a:rPr lang="en-US" altLang="en-US" sz="2100" dirty="0">
                <a:solidFill>
                  <a:srgbClr val="FFFF00"/>
                </a:solidFill>
              </a:rPr>
              <a:t>The surah is also known as: She Who Argued, She Who Pleaded, The Disputant, The Dispute, The Disputer, The Disputing Woman, The Pleading Woman, The Woman Who Pleads.</a:t>
            </a:r>
          </a:p>
          <a:p>
            <a:pPr algn="ctr">
              <a:spcBef>
                <a:spcPct val="0"/>
              </a:spcBef>
              <a:buFontTx/>
              <a:buNone/>
            </a:pPr>
            <a:r>
              <a:rPr lang="en-US" altLang="en-US" sz="2100" dirty="0" smtClean="0">
                <a:solidFill>
                  <a:srgbClr val="FFFF00"/>
                </a:solidFill>
              </a:rPr>
              <a:t>This surah revealed </a:t>
            </a:r>
            <a:r>
              <a:rPr lang="en-US" altLang="en-US" sz="2100" dirty="0">
                <a:solidFill>
                  <a:srgbClr val="FFFF00"/>
                </a:solidFill>
              </a:rPr>
              <a:t>in Madinah. The Holy Prophet </a:t>
            </a:r>
            <a:r>
              <a:rPr lang="en-US" altLang="en-US" sz="2100" dirty="0" smtClean="0">
                <a:solidFill>
                  <a:srgbClr val="FFFF00"/>
                </a:solidFill>
              </a:rPr>
              <a:t>(S) </a:t>
            </a:r>
            <a:r>
              <a:rPr lang="en-US" altLang="en-US" sz="2100" dirty="0">
                <a:solidFill>
                  <a:srgbClr val="FFFF00"/>
                </a:solidFill>
              </a:rPr>
              <a:t>said that the one who recites this surah will be from among the thankful servants of Allah (s.w.t.) on the Day of Judgement. If surah al-</a:t>
            </a:r>
            <a:r>
              <a:rPr lang="en-US" altLang="en-US" sz="2100" dirty="0" err="1">
                <a:solidFill>
                  <a:srgbClr val="FFFF00"/>
                </a:solidFill>
              </a:rPr>
              <a:t>Mujadilah</a:t>
            </a:r>
            <a:r>
              <a:rPr lang="en-US" altLang="en-US" sz="2100" dirty="0">
                <a:solidFill>
                  <a:srgbClr val="FFFF00"/>
                </a:solidFill>
              </a:rPr>
              <a:t> is recited near a sick person, or worn by the sick person as a talisman, he will be cured of his illness. If recited on anything that has been buried in the ground, it will remain protected until the person himself  removes it.</a:t>
            </a:r>
          </a:p>
          <a:p>
            <a:pPr algn="ctr">
              <a:spcBef>
                <a:spcPct val="0"/>
              </a:spcBef>
              <a:buFontTx/>
              <a:buNone/>
            </a:pPr>
            <a:r>
              <a:rPr lang="en-US" altLang="en-US" sz="2100" dirty="0">
                <a:solidFill>
                  <a:srgbClr val="FFFF00"/>
                </a:solidFill>
              </a:rPr>
              <a:t>	Reciting this surah brings a feeling of ease to a restless person. Constant recitation also protects one from thieves.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said that recitation of this surah keeps one safe from the evil designs of Jinn and men. If recited on dust or sand and then thrown towards the enemy, he is easily overcome</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ءَأَشْفَقْتُمْ أَن تُقَدِّمُوا۟ بَيْنَ يَدَىْ نَجْوَىٰكُمْ صَدَقَـٰتٍ ۚ فَإِذْ لَمْ تَفْعَلُوا۟ وَتَابَ ٱللَّـهُ عَلَيْكُمْ فَأَقِيمُوا۟ ٱلصَّلَوٰةَ وَءَاتُوا۟ ٱلزَّكَوٰةَ وَأَطِيعُوا۟ ٱللَّـهَ وَرَسُولَهُۥ ۚ وَٱللَّـهُ خَبِيرٌۢ بِمَا تَعْمَلُونَ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you apprehensive of </a:t>
            </a:r>
            <a:r>
              <a:rPr lang="en-US" altLang="en-US" sz="3200" dirty="0" smtClean="0">
                <a:latin typeface="Calibri" panose="020F0502020204030204" pitchFamily="34" charset="0"/>
              </a:rPr>
              <a:t>offering charities </a:t>
            </a:r>
            <a:r>
              <a:rPr lang="en-US" altLang="en-US" sz="3200" dirty="0">
                <a:latin typeface="Calibri" panose="020F0502020204030204" pitchFamily="34" charset="0"/>
              </a:rPr>
              <a:t>before your secret </a:t>
            </a:r>
            <a:r>
              <a:rPr lang="en-US" altLang="en-US" sz="3200" dirty="0" smtClean="0">
                <a:latin typeface="Calibri" panose="020F0502020204030204" pitchFamily="34" charset="0"/>
              </a:rPr>
              <a:t>talks? So</a:t>
            </a:r>
            <a:r>
              <a:rPr lang="en-US" altLang="en-US" sz="3200" dirty="0">
                <a:latin typeface="Calibri" panose="020F0502020204030204" pitchFamily="34" charset="0"/>
              </a:rPr>
              <a:t>, as you did not do </a:t>
            </a:r>
            <a:r>
              <a:rPr lang="en-US" altLang="en-US" sz="3200" dirty="0" smtClean="0">
                <a:latin typeface="Calibri" panose="020F0502020204030204" pitchFamily="34" charset="0"/>
              </a:rPr>
              <a:t>it, and </a:t>
            </a:r>
            <a:r>
              <a:rPr lang="en-US" altLang="en-US" sz="3200" dirty="0">
                <a:latin typeface="Calibri" panose="020F0502020204030204" pitchFamily="34" charset="0"/>
              </a:rPr>
              <a:t>Allah was clement to </a:t>
            </a:r>
            <a:r>
              <a:rPr lang="en-US" altLang="en-US" sz="3200" dirty="0" smtClean="0">
                <a:latin typeface="Calibri" panose="020F0502020204030204" pitchFamily="34" charset="0"/>
              </a:rPr>
              <a:t>you, maintain </a:t>
            </a:r>
            <a:r>
              <a:rPr lang="en-US" altLang="en-US" sz="3200" dirty="0">
                <a:latin typeface="Calibri" panose="020F0502020204030204" pitchFamily="34" charset="0"/>
              </a:rPr>
              <a:t>the prayer and pay the </a:t>
            </a:r>
            <a:r>
              <a:rPr lang="en-US" altLang="en-US" sz="3200" i="1" dirty="0" err="1" smtClean="0">
                <a:latin typeface="Calibri" panose="020F0502020204030204" pitchFamily="34" charset="0"/>
              </a:rPr>
              <a:t>zakāt</a:t>
            </a:r>
            <a:r>
              <a:rPr lang="en-US" altLang="en-US" sz="3200" dirty="0" smtClean="0">
                <a:latin typeface="Calibri" panose="020F0502020204030204" pitchFamily="34" charset="0"/>
              </a:rPr>
              <a:t>, and </a:t>
            </a:r>
            <a:r>
              <a:rPr lang="en-US" altLang="en-US" sz="3200" dirty="0">
                <a:latin typeface="Calibri" panose="020F0502020204030204" pitchFamily="34" charset="0"/>
              </a:rPr>
              <a:t>obey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940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ٱلَّذِينَ تَوَلَّوْا۟ قَوْمًا غَضِبَ ٱللَّـهُ عَلَيْهِم مَّا هُم مِّنكُمْ وَلَا مِنْهُمْ وَيَحْلِفُونَ عَلَى ٱلْكَذِبِ وَهُمْ يَعْلَمُونَ ﴿١٤</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a:t>
            </a:r>
            <a:r>
              <a:rPr lang="en-US" altLang="en-US" sz="3200" dirty="0" smtClean="0">
                <a:latin typeface="Calibri" panose="020F0502020204030204" pitchFamily="34" charset="0"/>
              </a:rPr>
              <a:t>regarded those </a:t>
            </a:r>
            <a:r>
              <a:rPr lang="en-US" altLang="en-US" sz="3200" dirty="0">
                <a:latin typeface="Calibri" panose="020F0502020204030204" pitchFamily="34" charset="0"/>
              </a:rPr>
              <a:t>who befriend a </a:t>
            </a:r>
            <a:r>
              <a:rPr lang="en-US" altLang="en-US" sz="3200" dirty="0" smtClean="0">
                <a:latin typeface="Calibri" panose="020F0502020204030204" pitchFamily="34" charset="0"/>
              </a:rPr>
              <a:t>people at </a:t>
            </a:r>
            <a:r>
              <a:rPr lang="en-US" altLang="en-US" sz="3200" dirty="0">
                <a:latin typeface="Calibri" panose="020F0502020204030204" pitchFamily="34" charset="0"/>
              </a:rPr>
              <a:t>whom Allah is </a:t>
            </a:r>
            <a:r>
              <a:rPr lang="en-US" altLang="en-US" sz="3200" dirty="0" smtClean="0">
                <a:latin typeface="Calibri" panose="020F0502020204030204" pitchFamily="34" charset="0"/>
              </a:rPr>
              <a:t>wrathful? They </a:t>
            </a:r>
            <a:r>
              <a:rPr lang="en-US" altLang="en-US" sz="3200" dirty="0">
                <a:latin typeface="Calibri" panose="020F0502020204030204" pitchFamily="34" charset="0"/>
              </a:rPr>
              <a:t>neither belong to you, nor to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they swear false oaths [that they are with </a:t>
            </a:r>
            <a:r>
              <a:rPr lang="en-US" altLang="en-US" sz="3200" dirty="0" smtClean="0">
                <a:latin typeface="Calibri" panose="020F0502020204030204" pitchFamily="34" charset="0"/>
              </a:rPr>
              <a:t>you] and </a:t>
            </a:r>
            <a:r>
              <a:rPr lang="en-US" altLang="en-US" sz="3200" dirty="0">
                <a:latin typeface="Calibri" panose="020F0502020204030204" pitchFamily="34" charset="0"/>
              </a:rPr>
              <a:t>they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906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أَعَدَّ ٱللَّـهُ لَهُمْ عَذَابًا شَدِيدًا ۖ إِنَّهُمْ سَآءَ مَا كَانُوا۟ يَعْمَلُونَ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prepared a severe punishment for them.</a:t>
            </a:r>
          </a:p>
          <a:p>
            <a:pPr>
              <a:lnSpc>
                <a:spcPct val="90000"/>
              </a:lnSpc>
            </a:pPr>
            <a:r>
              <a:rPr lang="en-US" altLang="en-US" sz="3200" dirty="0">
                <a:latin typeface="Calibri" panose="020F0502020204030204" pitchFamily="34" charset="0"/>
              </a:rPr>
              <a:t>Evil indeed is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4900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ٱتَّخَذُوٓا۟ أَيْمَـٰنَهُمْ جُنَّةً فَصَدُّوا۟ عَن سَبِيلِ ٱللَّـهِ فَلَهُمْ عَذَابٌ مُّهِينٌ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make a shield of their oaths</a:t>
            </a:r>
          </a:p>
          <a:p>
            <a:pPr>
              <a:lnSpc>
                <a:spcPct val="90000"/>
              </a:lnSpc>
            </a:pPr>
            <a:r>
              <a:rPr lang="en-US" altLang="en-US" sz="3200" dirty="0">
                <a:latin typeface="Calibri" panose="020F0502020204030204" pitchFamily="34" charset="0"/>
              </a:rPr>
              <a:t>and bar [people] from the way of Allah;</a:t>
            </a:r>
          </a:p>
          <a:p>
            <a:pPr>
              <a:lnSpc>
                <a:spcPct val="90000"/>
              </a:lnSpc>
            </a:pPr>
            <a:r>
              <a:rPr lang="en-US" altLang="en-US" sz="3200" dirty="0">
                <a:latin typeface="Calibri" panose="020F0502020204030204" pitchFamily="34" charset="0"/>
              </a:rPr>
              <a:t>so there is a humiliating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914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 تُغْنِىَ عَنْهُمْ أَمْوَٰلُهُمْ وَلَآ أَوْلَـٰدُهُم مِّنَ ٱللَّـهِ شَيْـًٔا ۚ أُو۟لَـٰٓئِكَ أَصْحَـٰبُ ٱلنَّارِ ۖ هُمْ فِيهَا خَـٰلِدُونَ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possessions and children will not avail </a:t>
            </a:r>
            <a:r>
              <a:rPr lang="en-US" altLang="en-US" sz="3200" dirty="0" smtClean="0">
                <a:latin typeface="Calibri" panose="020F0502020204030204" pitchFamily="34" charset="0"/>
              </a:rPr>
              <a:t>them in </a:t>
            </a:r>
            <a:r>
              <a:rPr lang="en-US" altLang="en-US" sz="3200" dirty="0">
                <a:latin typeface="Calibri" panose="020F0502020204030204" pitchFamily="34" charset="0"/>
              </a:rPr>
              <a:t>any way against </a:t>
            </a:r>
            <a:r>
              <a:rPr lang="en-US" altLang="en-US" sz="3200" dirty="0" smtClean="0">
                <a:latin typeface="Calibri" panose="020F0502020204030204" pitchFamily="34" charset="0"/>
              </a:rPr>
              <a:t>Allah. They </a:t>
            </a:r>
            <a:r>
              <a:rPr lang="en-US" altLang="en-US" sz="3200" dirty="0">
                <a:latin typeface="Calibri" panose="020F0502020204030204" pitchFamily="34" charset="0"/>
              </a:rPr>
              <a:t>shall be the inmates of the Fire</a:t>
            </a:r>
          </a:p>
          <a:p>
            <a:pPr>
              <a:lnSpc>
                <a:spcPct val="90000"/>
              </a:lnSpc>
            </a:pPr>
            <a:r>
              <a:rPr lang="en-US" altLang="en-US" sz="3200" dirty="0">
                <a:latin typeface="Calibri" panose="020F0502020204030204" pitchFamily="34" charset="0"/>
              </a:rPr>
              <a:t>and they shall remain in it [forever].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8262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يَبْعَثُهُمُ ٱللَّـهُ جَمِيعًا فَيَحْلِفُونَ لَهُۥ كَمَا يَحْلِفُونَ لَكُمْ ۖ وَيَحْسَبُونَ أَنَّهُمْ عَلَىٰ شَىْءٍ ۚ أَلَآ إِنَّهُمْ هُمُ ٱلْكَـٰذِبُونَ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Allah will raise them all </a:t>
            </a:r>
            <a:r>
              <a:rPr lang="en-US" altLang="en-US" sz="3200" dirty="0" smtClean="0">
                <a:latin typeface="Calibri" panose="020F0502020204030204" pitchFamily="34" charset="0"/>
              </a:rPr>
              <a:t>together, they </a:t>
            </a:r>
            <a:r>
              <a:rPr lang="en-US" altLang="en-US" sz="3200" dirty="0">
                <a:latin typeface="Calibri" panose="020F0502020204030204" pitchFamily="34" charset="0"/>
              </a:rPr>
              <a:t>will swear to </a:t>
            </a:r>
            <a:r>
              <a:rPr lang="en-US" altLang="en-US" sz="3200" dirty="0" smtClean="0">
                <a:latin typeface="Calibri" panose="020F0502020204030204" pitchFamily="34" charset="0"/>
              </a:rPr>
              <a:t>Him, just </a:t>
            </a:r>
            <a:r>
              <a:rPr lang="en-US" altLang="en-US" sz="3200" dirty="0">
                <a:latin typeface="Calibri" panose="020F0502020204030204" pitchFamily="34" charset="0"/>
              </a:rPr>
              <a:t>like they swear to you [now</a:t>
            </a:r>
            <a:r>
              <a:rPr lang="en-US" altLang="en-US" sz="3200" dirty="0" smtClean="0">
                <a:latin typeface="Calibri" panose="020F0502020204030204" pitchFamily="34" charset="0"/>
              </a:rPr>
              <a:t>], supposing </a:t>
            </a:r>
            <a:r>
              <a:rPr lang="en-US" altLang="en-US" sz="3200" dirty="0">
                <a:latin typeface="Calibri" panose="020F0502020204030204" pitchFamily="34" charset="0"/>
              </a:rPr>
              <a:t>that they stand on </a:t>
            </a:r>
            <a:r>
              <a:rPr lang="en-US" altLang="en-US" sz="3200" dirty="0" smtClean="0">
                <a:latin typeface="Calibri" panose="020F0502020204030204" pitchFamily="34" charset="0"/>
              </a:rPr>
              <a:t>something. Look</a:t>
            </a:r>
            <a:r>
              <a:rPr lang="en-US" altLang="en-US" sz="3200" dirty="0">
                <a:latin typeface="Calibri" panose="020F0502020204030204" pitchFamily="34" charset="0"/>
              </a:rPr>
              <a:t>! They are indeed liars!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869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ٱسْتَحْوَذَ عَلَيْهِمُ ٱلشَّيْطَـٰنُ فَأَنسَىٰهُمْ ذِكْرَ ٱللَّـهِ ۚ أُو۟لَـٰٓئِكَ حِزْبُ ٱلشَّيْطَـٰنِ ۚ أَلَآ إِنَّ حِزْبَ ٱلشَّيْطَـٰنِ هُمُ ٱلْخَـٰسِرُونَ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Satan has prevailed upon </a:t>
            </a:r>
            <a:r>
              <a:rPr lang="en-US" altLang="en-US" sz="3200" dirty="0" smtClean="0">
                <a:latin typeface="Calibri" panose="020F0502020204030204" pitchFamily="34" charset="0"/>
              </a:rPr>
              <a:t>them, so </a:t>
            </a:r>
            <a:r>
              <a:rPr lang="en-US" altLang="en-US" sz="3200" dirty="0">
                <a:latin typeface="Calibri" panose="020F0502020204030204" pitchFamily="34" charset="0"/>
              </a:rPr>
              <a:t>he has caused them to </a:t>
            </a:r>
            <a:r>
              <a:rPr lang="en-US" altLang="en-US" sz="3200" dirty="0" smtClean="0">
                <a:latin typeface="Calibri" panose="020F0502020204030204" pitchFamily="34" charset="0"/>
              </a:rPr>
              <a:t>forget the </a:t>
            </a:r>
            <a:r>
              <a:rPr lang="en-US" altLang="en-US" sz="3200" dirty="0">
                <a:latin typeface="Calibri" panose="020F0502020204030204" pitchFamily="34" charset="0"/>
              </a:rPr>
              <a:t>remembrance of </a:t>
            </a:r>
            <a:r>
              <a:rPr lang="en-US" altLang="en-US" sz="3200" dirty="0" smtClean="0">
                <a:latin typeface="Calibri" panose="020F0502020204030204" pitchFamily="34" charset="0"/>
              </a:rPr>
              <a:t>Allah. They </a:t>
            </a:r>
            <a:r>
              <a:rPr lang="en-US" altLang="en-US" sz="3200" dirty="0">
                <a:latin typeface="Calibri" panose="020F0502020204030204" pitchFamily="34" charset="0"/>
              </a:rPr>
              <a:t>are Satan’s </a:t>
            </a:r>
            <a:r>
              <a:rPr lang="en-US" altLang="en-US" sz="3200" dirty="0" smtClean="0">
                <a:latin typeface="Calibri" panose="020F0502020204030204" pitchFamily="34" charset="0"/>
              </a:rPr>
              <a:t>confederates.                    Look! Indeed </a:t>
            </a:r>
            <a:r>
              <a:rPr lang="en-US" altLang="en-US" sz="3200" dirty="0">
                <a:latin typeface="Calibri" panose="020F0502020204030204" pitchFamily="34" charset="0"/>
              </a:rPr>
              <a:t>it is Satan’s confederates who are the losers!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49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يُحَآدُّونَ ٱللَّـهَ وَرَسُولَهُۥٓ أُو۟لَـٰٓئِكَ فِى ٱلْأَذَلِّينَ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oppose Allah and His Apostle</a:t>
            </a:r>
          </a:p>
          <a:p>
            <a:pPr>
              <a:lnSpc>
                <a:spcPct val="90000"/>
              </a:lnSpc>
            </a:pPr>
            <a:r>
              <a:rPr lang="en-US" altLang="en-US" sz="3200" dirty="0">
                <a:latin typeface="Calibri" panose="020F0502020204030204" pitchFamily="34" charset="0"/>
              </a:rPr>
              <a:t>—they will be among the most abased.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7383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كَتَبَ ٱللَّـهُ لَأَغْلِبَنَّ أَنَا۠ وَرُسُلِىٓ ۚ إِنَّ ٱللَّـهَ قَوِىٌّ عَزِيزٌ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ordained: ‘I shall surely prevail,</a:t>
            </a:r>
          </a:p>
          <a:p>
            <a:pPr>
              <a:lnSpc>
                <a:spcPct val="90000"/>
              </a:lnSpc>
            </a:pPr>
            <a:r>
              <a:rPr lang="en-US" altLang="en-US" sz="3200" dirty="0">
                <a:latin typeface="Calibri" panose="020F0502020204030204" pitchFamily="34" charset="0"/>
              </a:rPr>
              <a:t>I and My apostles.’</a:t>
            </a:r>
          </a:p>
          <a:p>
            <a:pPr>
              <a:lnSpc>
                <a:spcPct val="90000"/>
              </a:lnSpc>
            </a:pPr>
            <a:r>
              <a:rPr lang="en-US" altLang="en-US" sz="3200" dirty="0">
                <a:latin typeface="Calibri" panose="020F0502020204030204" pitchFamily="34" charset="0"/>
              </a:rPr>
              <a:t>Indeed Allah is all-strong, all-mighty.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6462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تَجِدُ قَوْمًا يُؤْمِنُونَ بِٱللَّـهِ وَٱلْيَوْمِ ٱلْـَٔاخِرِ يُوَآدُّونَ مَنْ حَآدَّ ٱللَّـهَ وَرَسُولَهُۥ وَلَوْ كَانُوٓا۟ ءَابَآءَهُمْ أَوْ أَبْنَآءَهُمْ أَوْ إِخْوَٰنَهُمْ أَوْ عَشِيرَتَهُمْ ۚ أُو۟لَـٰٓئِكَ كَتَبَ فِى قُلُوبِهِمُ ٱلْإِيمَـٰنَ وَأَيَّدَهُم بِرُوحٍ مِّنْهُ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not find a people believing in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the Last </a:t>
            </a:r>
            <a:r>
              <a:rPr lang="en-US" altLang="en-US" sz="3200" dirty="0" smtClean="0">
                <a:latin typeface="Calibri" panose="020F0502020204030204" pitchFamily="34" charset="0"/>
              </a:rPr>
              <a:t>Day endearing </a:t>
            </a:r>
            <a:r>
              <a:rPr lang="en-US" altLang="en-US" sz="3200" dirty="0">
                <a:latin typeface="Calibri" panose="020F0502020204030204" pitchFamily="34" charset="0"/>
              </a:rPr>
              <a:t>those who oppose Allah and His </a:t>
            </a:r>
            <a:r>
              <a:rPr lang="en-US" altLang="en-US" sz="3200" dirty="0" smtClean="0">
                <a:latin typeface="Calibri" panose="020F0502020204030204" pitchFamily="34" charset="0"/>
              </a:rPr>
              <a:t>Apostle even </a:t>
            </a:r>
            <a:r>
              <a:rPr lang="en-US" altLang="en-US" sz="3200" dirty="0">
                <a:latin typeface="Calibri" panose="020F0502020204030204" pitchFamily="34" charset="0"/>
              </a:rPr>
              <a:t>though they were their own </a:t>
            </a:r>
            <a:r>
              <a:rPr lang="en-US" altLang="en-US" sz="3200" dirty="0" smtClean="0">
                <a:latin typeface="Calibri" panose="020F0502020204030204" pitchFamily="34" charset="0"/>
              </a:rPr>
              <a:t>parents, or children, or </a:t>
            </a:r>
            <a:r>
              <a:rPr lang="en-US" altLang="en-US" sz="3200" dirty="0">
                <a:latin typeface="Calibri" panose="020F0502020204030204" pitchFamily="34" charset="0"/>
              </a:rPr>
              <a:t>brothers, or kinsfolk</a:t>
            </a:r>
            <a:r>
              <a:rPr lang="en-US" altLang="en-US" sz="3200" dirty="0" smtClean="0">
                <a:latin typeface="Calibri" panose="020F0502020204030204" pitchFamily="34" charset="0"/>
              </a:rPr>
              <a:t>. [</a:t>
            </a:r>
            <a:r>
              <a:rPr lang="en-US" altLang="en-US" sz="3200" dirty="0">
                <a:latin typeface="Calibri" panose="020F0502020204030204" pitchFamily="34" charset="0"/>
              </a:rPr>
              <a:t>For] such, He has written faith into their </a:t>
            </a:r>
            <a:r>
              <a:rPr lang="en-US" altLang="en-US" sz="3200" dirty="0" smtClean="0">
                <a:latin typeface="Calibri" panose="020F0502020204030204" pitchFamily="34" charset="0"/>
              </a:rPr>
              <a:t>hearts and </a:t>
            </a:r>
            <a:r>
              <a:rPr lang="en-US" altLang="en-US" sz="3200" dirty="0">
                <a:latin typeface="Calibri" panose="020F0502020204030204" pitchFamily="34" charset="0"/>
              </a:rPr>
              <a:t>strengthened them with a spirit from </a:t>
            </a:r>
            <a:r>
              <a:rPr lang="en-US" altLang="en-US" sz="3200" dirty="0" smtClean="0">
                <a:latin typeface="Calibri" panose="020F0502020204030204" pitchFamily="34" charset="0"/>
              </a:rPr>
              <a:t>Him</a:t>
            </a:r>
            <a:r>
              <a:rPr lang="en-US" altLang="en-US" sz="3200" smtClean="0">
                <a:latin typeface="Calibri" panose="020F0502020204030204" pitchFamily="34" charset="0"/>
              </a:rPr>
              <a: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393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وَيُدْخِلُهُمْ </a:t>
            </a:r>
            <a:r>
              <a:rPr lang="ar-SA" altLang="en-US" sz="7200" dirty="0">
                <a:latin typeface="Arabic Typesetting" panose="03020402040406030203" pitchFamily="66" charset="-78"/>
                <a:cs typeface="Arabic Typesetting" panose="03020402040406030203" pitchFamily="66" charset="-78"/>
              </a:rPr>
              <a:t>جَنَّـٰتٍ تَجْرِى مِن تَحْتِهَا ٱلْأَنْهَـٰرُ خَـٰلِدِينَ فِيهَا ۚ رَضِىَ ٱللَّـهُ عَنْهُمْ وَرَضُوا۟ عَنْهُ ۚ أُو۟لَـٰٓئِكَ حِزْبُ ٱللَّـهِ ۚ أَلَآ إِنَّ حِزْبَ ٱللَّـهِ هُمُ ٱلْمُفْلِحُونَ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will admit them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[forever</a:t>
            </a:r>
            <a:r>
              <a:rPr lang="en-US" altLang="en-US" sz="3200" dirty="0" smtClean="0">
                <a:latin typeface="Calibri" panose="020F0502020204030204" pitchFamily="34" charset="0"/>
              </a:rPr>
              <a:t>], Allah </a:t>
            </a:r>
            <a:r>
              <a:rPr lang="en-US" altLang="en-US" sz="3200" dirty="0">
                <a:latin typeface="Calibri" panose="020F0502020204030204" pitchFamily="34" charset="0"/>
              </a:rPr>
              <a:t>is pleased with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they are pleased with </a:t>
            </a:r>
            <a:r>
              <a:rPr lang="en-US" altLang="en-US" sz="3200" dirty="0" smtClean="0">
                <a:latin typeface="Calibri" panose="020F0502020204030204" pitchFamily="34" charset="0"/>
              </a:rPr>
              <a:t>Him. They </a:t>
            </a:r>
            <a:r>
              <a:rPr lang="en-US" altLang="en-US" sz="3200" dirty="0">
                <a:latin typeface="Calibri" panose="020F0502020204030204" pitchFamily="34" charset="0"/>
              </a:rPr>
              <a:t>are Allah’s </a:t>
            </a:r>
            <a:r>
              <a:rPr lang="en-US" altLang="en-US" sz="3200" dirty="0" smtClean="0">
                <a:latin typeface="Calibri" panose="020F0502020204030204" pitchFamily="34" charset="0"/>
              </a:rPr>
              <a:t>confederates. Look! The </a:t>
            </a:r>
            <a:r>
              <a:rPr lang="en-US" altLang="en-US" sz="3200" dirty="0">
                <a:latin typeface="Calibri" panose="020F0502020204030204" pitchFamily="34" charset="0"/>
              </a:rPr>
              <a:t>confederates of Allah are indeed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9838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قَدْ سَمِعَ ٱللَّـهُ قَوْلَ ٱلَّتِى تُجَـٰدِلُكَ فِى زَوْجِهَا وَتَشْتَكِىٓ إِلَى ٱللَّـهِ وَٱللَّـهُ يَسْمَعُ تَحَاوُرَكُمَآ ۚ إِنَّ ٱللَّـهَ سَمِيعٌۢ بَصِيرٌ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certainly heard the speech of </a:t>
            </a:r>
            <a:r>
              <a:rPr lang="en-US" altLang="en-US" sz="3200" dirty="0" smtClean="0">
                <a:latin typeface="Calibri" panose="020F0502020204030204" pitchFamily="34" charset="0"/>
              </a:rPr>
              <a:t>her who </a:t>
            </a:r>
            <a:r>
              <a:rPr lang="en-US" altLang="en-US" sz="3200" dirty="0">
                <a:latin typeface="Calibri" panose="020F0502020204030204" pitchFamily="34" charset="0"/>
              </a:rPr>
              <a:t>pleads with you about her </a:t>
            </a:r>
            <a:r>
              <a:rPr lang="en-US" altLang="en-US" sz="3200" dirty="0" smtClean="0">
                <a:latin typeface="Calibri" panose="020F0502020204030204" pitchFamily="34" charset="0"/>
              </a:rPr>
              <a:t>husband and </a:t>
            </a:r>
            <a:r>
              <a:rPr lang="en-US" altLang="en-US" sz="3200" dirty="0">
                <a:latin typeface="Calibri" panose="020F0502020204030204" pitchFamily="34" charset="0"/>
              </a:rPr>
              <a:t>complains to Allah.</a:t>
            </a:r>
          </a:p>
          <a:p>
            <a:pPr>
              <a:lnSpc>
                <a:spcPct val="90000"/>
              </a:lnSpc>
            </a:pPr>
            <a:r>
              <a:rPr lang="en-US" altLang="en-US" sz="3200" dirty="0">
                <a:latin typeface="Calibri" panose="020F0502020204030204" pitchFamily="34" charset="0"/>
              </a:rPr>
              <a:t>Allah hears the conversation between the two of you.</a:t>
            </a:r>
          </a:p>
          <a:p>
            <a:pPr>
              <a:lnSpc>
                <a:spcPct val="90000"/>
              </a:lnSpc>
            </a:pPr>
            <a:r>
              <a:rPr lang="en-US" altLang="en-US" sz="3200" dirty="0">
                <a:latin typeface="Calibri" panose="020F0502020204030204" pitchFamily="34" charset="0"/>
              </a:rPr>
              <a:t>Indeed Allah is all-hearing, all-seeing.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ٱلَّذِينَ </a:t>
            </a:r>
            <a:r>
              <a:rPr lang="ar-SA" altLang="en-US" sz="7200" dirty="0">
                <a:latin typeface="Arabic Typesetting" panose="03020402040406030203" pitchFamily="66" charset="-78"/>
                <a:cs typeface="Arabic Typesetting" panose="03020402040406030203" pitchFamily="66" charset="-78"/>
              </a:rPr>
              <a:t>يُظَـٰهِرُونَ مِنكُم مِّن نِّسَآئِهِم مَّا هُنَّ أُمَّهَـٰتِهِمْ ۖ إِنْ أُمَّهَـٰتُهُمْ إِلَّا ٱلَّـٰٓـِٔى وَلَدْنَهُمْ ۚ وَإِنَّهُمْ لَيَقُولُونَ مُنكَرًا مِّنَ ٱلْقَوْلِ وَزُورًا ۚ وَإِنَّ ٱللَّـهَ لَعَفُوٌّ غَفُورٌ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of you who repudiate their wives by </a:t>
            </a:r>
            <a:r>
              <a:rPr lang="en-US" altLang="en-US" sz="3200" i="1" dirty="0" err="1" smtClean="0">
                <a:latin typeface="Calibri" panose="020F0502020204030204" pitchFamily="34" charset="0"/>
              </a:rPr>
              <a:t>ẓihār</a:t>
            </a:r>
            <a:r>
              <a:rPr lang="en-US" altLang="en-US" sz="3200" dirty="0" smtClean="0">
                <a:latin typeface="Calibri" panose="020F0502020204030204" pitchFamily="34" charset="0"/>
              </a:rPr>
              <a:t>, they </a:t>
            </a:r>
            <a:r>
              <a:rPr lang="en-US" altLang="en-US" sz="3200" dirty="0">
                <a:latin typeface="Calibri" panose="020F0502020204030204" pitchFamily="34" charset="0"/>
              </a:rPr>
              <a:t>are not their </a:t>
            </a:r>
            <a:r>
              <a:rPr lang="en-US" altLang="en-US" sz="3200" dirty="0" smtClean="0">
                <a:latin typeface="Calibri" panose="020F0502020204030204" pitchFamily="34" charset="0"/>
              </a:rPr>
              <a:t>mothers; their </a:t>
            </a:r>
            <a:r>
              <a:rPr lang="en-US" altLang="en-US" sz="3200" dirty="0">
                <a:latin typeface="Calibri" panose="020F0502020204030204" pitchFamily="34" charset="0"/>
              </a:rPr>
              <a:t>mothers are only those who bore </a:t>
            </a:r>
            <a:r>
              <a:rPr lang="en-US" altLang="en-US" sz="3200" dirty="0" smtClean="0">
                <a:latin typeface="Calibri" panose="020F0502020204030204" pitchFamily="34" charset="0"/>
              </a:rPr>
              <a:t>them, and </a:t>
            </a:r>
            <a:r>
              <a:rPr lang="en-US" altLang="en-US" sz="3200" dirty="0">
                <a:latin typeface="Calibri" panose="020F0502020204030204" pitchFamily="34" charset="0"/>
              </a:rPr>
              <a:t>indeed they utter an outrageous </a:t>
            </a:r>
            <a:r>
              <a:rPr lang="en-US" altLang="en-US" sz="3200" dirty="0" smtClean="0">
                <a:latin typeface="Calibri" panose="020F0502020204030204" pitchFamily="34" charset="0"/>
              </a:rPr>
              <a:t>utterance and </a:t>
            </a:r>
            <a:r>
              <a:rPr lang="en-US" altLang="en-US" sz="3200" dirty="0">
                <a:latin typeface="Calibri" panose="020F0502020204030204" pitchFamily="34" charset="0"/>
              </a:rPr>
              <a:t>a </a:t>
            </a:r>
            <a:r>
              <a:rPr lang="en-US" altLang="en-US" sz="3200" dirty="0" smtClean="0">
                <a:latin typeface="Calibri" panose="020F0502020204030204" pitchFamily="34" charset="0"/>
              </a:rPr>
              <a:t>lie.                     Indeed </a:t>
            </a:r>
            <a:r>
              <a:rPr lang="en-US" altLang="en-US" sz="3200" dirty="0">
                <a:latin typeface="Calibri" panose="020F0502020204030204" pitchFamily="34" charset="0"/>
              </a:rPr>
              <a:t>Allah is all-excusing, all-forgiving.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596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وَٱلَّذِينَ </a:t>
            </a:r>
            <a:r>
              <a:rPr lang="ar-SA" altLang="en-US" sz="7200" dirty="0">
                <a:latin typeface="Arabic Typesetting" panose="03020402040406030203" pitchFamily="66" charset="-78"/>
                <a:cs typeface="Arabic Typesetting" panose="03020402040406030203" pitchFamily="66" charset="-78"/>
              </a:rPr>
              <a:t>يُظَـٰهِرُونَ مِن نِّسَآئِهِمْ ثُمَّ يَعُودُونَ لِمَا قَالُوا۟ فَتَحْرِيرُ رَقَبَةٍ مِّن قَبْلِ أَن يَتَمَآسَّا ۚ ذَٰلِكُمْ تُوعَظُونَ بِهِۦ ۚ وَٱللَّـهُ بِمَا تَعْمَلُونَ خَبِيرٌ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repudiate their wives by </a:t>
            </a:r>
            <a:r>
              <a:rPr lang="en-US" altLang="en-US" sz="3200" i="1" dirty="0" err="1" smtClean="0">
                <a:latin typeface="Calibri" panose="020F0502020204030204" pitchFamily="34" charset="0"/>
              </a:rPr>
              <a:t>ẓihār</a:t>
            </a:r>
            <a:r>
              <a:rPr lang="en-US" altLang="en-US" sz="3200" dirty="0" smtClean="0">
                <a:latin typeface="Calibri" panose="020F0502020204030204" pitchFamily="34" charset="0"/>
              </a:rPr>
              <a:t> and </a:t>
            </a:r>
            <a:r>
              <a:rPr lang="en-US" altLang="en-US" sz="3200" dirty="0">
                <a:latin typeface="Calibri" panose="020F0502020204030204" pitchFamily="34" charset="0"/>
              </a:rPr>
              <a:t>then retract what they have </a:t>
            </a:r>
            <a:r>
              <a:rPr lang="en-US" altLang="en-US" sz="3200" dirty="0" smtClean="0">
                <a:latin typeface="Calibri" panose="020F0502020204030204" pitchFamily="34" charset="0"/>
              </a:rPr>
              <a:t>said, shall </a:t>
            </a:r>
            <a:r>
              <a:rPr lang="en-US" altLang="en-US" sz="3200" dirty="0">
                <a:latin typeface="Calibri" panose="020F0502020204030204" pitchFamily="34" charset="0"/>
              </a:rPr>
              <a:t>set free a slave before they may touch each </a:t>
            </a:r>
            <a:r>
              <a:rPr lang="en-US" altLang="en-US" sz="3200" dirty="0" smtClean="0">
                <a:latin typeface="Calibri" panose="020F0502020204030204" pitchFamily="34" charset="0"/>
              </a:rPr>
              <a:t>other. This </a:t>
            </a:r>
            <a:r>
              <a:rPr lang="en-US" altLang="en-US" sz="3200" dirty="0">
                <a:latin typeface="Calibri" panose="020F0502020204030204" pitchFamily="34" charset="0"/>
              </a:rPr>
              <a:t>you are advised [to carry out],</a:t>
            </a:r>
          </a:p>
          <a:p>
            <a:pPr>
              <a:lnSpc>
                <a:spcPct val="90000"/>
              </a:lnSpc>
            </a:pPr>
            <a:r>
              <a:rPr lang="en-US" altLang="en-US" sz="3200" dirty="0">
                <a:latin typeface="Calibri" panose="020F0502020204030204" pitchFamily="34" charset="0"/>
              </a:rPr>
              <a:t>and 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060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فَمَن لَّمْ يَجِدْ فَصِيَامُ شَهْرَيْنِ مُتَتَابِعَيْنِ مِن قَبْلِ أَن يَتَمَآسَّا ۖ فَمَن لَّمْ يَسْتَطِعْ فَإِطْعَامُ سِتِّينَ مِسْكِينًا ۚ ذَٰلِكَ لِتُؤْمِنُوا۟ بِٱللَّـهِ وَرَسُولِهِۦ ۚ وَتِلْكَ حُدُودُ ٱللَّـهِ ۗ وَلِلْكَـٰفِرِينَ عَذَابٌ أَلِيمٌ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can not afford [to free a </a:t>
            </a:r>
            <a:r>
              <a:rPr lang="en-US" altLang="en-US" sz="3200" dirty="0" smtClean="0">
                <a:latin typeface="Calibri" panose="020F0502020204030204" pitchFamily="34" charset="0"/>
              </a:rPr>
              <a:t>slave] shall </a:t>
            </a:r>
            <a:r>
              <a:rPr lang="en-US" altLang="en-US" sz="3200" dirty="0">
                <a:latin typeface="Calibri" panose="020F0502020204030204" pitchFamily="34" charset="0"/>
              </a:rPr>
              <a:t>fast for two successive </a:t>
            </a:r>
            <a:r>
              <a:rPr lang="en-US" altLang="en-US" sz="3200" dirty="0" smtClean="0">
                <a:latin typeface="Calibri" panose="020F0502020204030204" pitchFamily="34" charset="0"/>
              </a:rPr>
              <a:t>months before </a:t>
            </a:r>
            <a:r>
              <a:rPr lang="en-US" altLang="en-US" sz="3200" dirty="0">
                <a:latin typeface="Calibri" panose="020F0502020204030204" pitchFamily="34" charset="0"/>
              </a:rPr>
              <a:t>they may touch each </a:t>
            </a:r>
            <a:r>
              <a:rPr lang="en-US" altLang="en-US" sz="3200" dirty="0" smtClean="0">
                <a:latin typeface="Calibri" panose="020F0502020204030204" pitchFamily="34" charset="0"/>
              </a:rPr>
              <a:t>other. If </a:t>
            </a:r>
            <a:r>
              <a:rPr lang="en-US" altLang="en-US" sz="3200" dirty="0">
                <a:latin typeface="Calibri" panose="020F0502020204030204" pitchFamily="34" charset="0"/>
              </a:rPr>
              <a:t>he cannot [do so</a:t>
            </a:r>
            <a:r>
              <a:rPr lang="en-US" altLang="en-US" sz="3200" dirty="0" smtClean="0">
                <a:latin typeface="Calibri" panose="020F0502020204030204" pitchFamily="34" charset="0"/>
              </a:rPr>
              <a:t>], he </a:t>
            </a:r>
            <a:r>
              <a:rPr lang="en-US" altLang="en-US" sz="3200" dirty="0">
                <a:latin typeface="Calibri" panose="020F0502020204030204" pitchFamily="34" charset="0"/>
              </a:rPr>
              <a:t>shall feed sixty needy </a:t>
            </a:r>
            <a:r>
              <a:rPr lang="en-US" altLang="en-US" sz="3200" dirty="0" smtClean="0">
                <a:latin typeface="Calibri" panose="020F0502020204030204" pitchFamily="34" charset="0"/>
              </a:rPr>
              <a:t>persons. This</a:t>
            </a:r>
            <a:r>
              <a:rPr lang="en-US" altLang="en-US" sz="3200" dirty="0">
                <a:latin typeface="Calibri" panose="020F0502020204030204" pitchFamily="34" charset="0"/>
              </a:rPr>
              <a:t>, that you may have faith in Allah and His </a:t>
            </a:r>
            <a:r>
              <a:rPr lang="en-US" altLang="en-US" sz="3200" dirty="0" smtClean="0">
                <a:latin typeface="Calibri" panose="020F0502020204030204" pitchFamily="34" charset="0"/>
              </a:rPr>
              <a:t>Apostle. These </a:t>
            </a:r>
            <a:r>
              <a:rPr lang="en-US" altLang="en-US" sz="3200" dirty="0">
                <a:latin typeface="Calibri" panose="020F0502020204030204" pitchFamily="34" charset="0"/>
              </a:rPr>
              <a:t>are Allah’s </a:t>
            </a:r>
            <a:r>
              <a:rPr lang="en-US" altLang="en-US" sz="3200" dirty="0" smtClean="0">
                <a:latin typeface="Calibri" panose="020F0502020204030204" pitchFamily="34" charset="0"/>
              </a:rPr>
              <a:t>bounds, and </a:t>
            </a:r>
            <a:r>
              <a:rPr lang="en-US" altLang="en-US" sz="3200" dirty="0">
                <a:latin typeface="Calibri" panose="020F0502020204030204" pitchFamily="34" charset="0"/>
              </a:rPr>
              <a:t>there is a painful punishment for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6319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يُحَآدُّونَ ٱللَّـهَ وَرَسُولَهُۥ كُبِتُوا۟ كَمَا كُبِتَ ٱلَّذِينَ مِن قَبْلِهِمْ ۚ وَقَدْ أَنزَلْنَآ ءَايَـٰتٍۭ بَيِّنَـٰتٍ ۚ وَلِلْكَـٰفِرِينَ عَذَابٌ مُّهِينٌ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oppose Allah and His </a:t>
            </a:r>
            <a:r>
              <a:rPr lang="en-US" altLang="en-US" sz="3200" dirty="0" smtClean="0">
                <a:latin typeface="Calibri" panose="020F0502020204030204" pitchFamily="34" charset="0"/>
              </a:rPr>
              <a:t>Apostle will </a:t>
            </a:r>
            <a:r>
              <a:rPr lang="en-US" altLang="en-US" sz="3200" dirty="0">
                <a:latin typeface="Calibri" panose="020F0502020204030204" pitchFamily="34" charset="0"/>
              </a:rPr>
              <a:t>be </a:t>
            </a:r>
            <a:r>
              <a:rPr lang="en-US" altLang="en-US" sz="3200" dirty="0" smtClean="0">
                <a:latin typeface="Calibri" panose="020F0502020204030204" pitchFamily="34" charset="0"/>
              </a:rPr>
              <a:t>subdued just </a:t>
            </a:r>
            <a:r>
              <a:rPr lang="en-US" altLang="en-US" sz="3200" dirty="0">
                <a:latin typeface="Calibri" panose="020F0502020204030204" pitchFamily="34" charset="0"/>
              </a:rPr>
              <a:t>as were subdued those before </a:t>
            </a:r>
            <a:r>
              <a:rPr lang="en-US" altLang="en-US" sz="3200" dirty="0" smtClean="0">
                <a:latin typeface="Calibri" panose="020F0502020204030204" pitchFamily="34" charset="0"/>
              </a:rPr>
              <a:t>them. We </a:t>
            </a:r>
            <a:r>
              <a:rPr lang="en-US" altLang="en-US" sz="3200" dirty="0">
                <a:latin typeface="Calibri" panose="020F0502020204030204" pitchFamily="34" charset="0"/>
              </a:rPr>
              <a:t>have certainly sent down manifest </a:t>
            </a:r>
            <a:r>
              <a:rPr lang="en-US" altLang="en-US" sz="3200" dirty="0" smtClean="0">
                <a:latin typeface="Calibri" panose="020F0502020204030204" pitchFamily="34" charset="0"/>
              </a:rPr>
              <a:t>signs, and </a:t>
            </a:r>
            <a:r>
              <a:rPr lang="en-US" altLang="en-US" sz="3200" dirty="0">
                <a:latin typeface="Calibri" panose="020F0502020204030204" pitchFamily="34" charset="0"/>
              </a:rPr>
              <a:t>there is a humiliating punishment for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Mujādilah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6160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10888</TotalTime>
  <Words>2220</Words>
  <Application>Microsoft Office PowerPoint</Application>
  <PresentationFormat>Widescreen</PresentationFormat>
  <Paragraphs>113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قَدْ سَمِعَ ٱللَّـهُ قَوْلَ ٱلَّتِى تُجَـٰدِلُكَ فِى زَوْجِهَا وَتَشْتَكِىٓ إِلَى ٱللَّـهِ وَٱللَّـهُ يَسْمَعُ تَحَاوُرَكُمَآ ۚ إِنَّ ٱللَّـهَ سَمِيعٌۢ بَصِيرٌ ﴿١﴾</vt:lpstr>
      <vt:lpstr>ٱلَّذِينَ يُظَـٰهِرُونَ مِنكُم مِّن نِّسَآئِهِم مَّا هُنَّ أُمَّهَـٰتِهِمْ ۖ إِنْ أُمَّهَـٰتُهُمْ إِلَّا ٱلَّـٰٓـِٔى وَلَدْنَهُمْ ۚ وَإِنَّهُمْ لَيَقُولُونَ مُنكَرًا مِّنَ ٱلْقَوْلِ وَزُورًا ۚ وَإِنَّ ٱللَّـهَ لَعَفُوٌّ غَفُورٌ ﴿٢﴾</vt:lpstr>
      <vt:lpstr>وَٱلَّذِينَ يُظَـٰهِرُونَ مِن نِّسَآئِهِمْ ثُمَّ يَعُودُونَ لِمَا قَالُوا۟ فَتَحْرِيرُ رَقَبَةٍ مِّن قَبْلِ أَن يَتَمَآسَّا ۚ ذَٰلِكُمْ تُوعَظُونَ بِهِۦ ۚ وَٱللَّـهُ بِمَا تَعْمَلُونَ خَبِيرٌ ﴿٣﴾</vt:lpstr>
      <vt:lpstr>فَمَن لَّمْ يَجِدْ فَصِيَامُ شَهْرَيْنِ مُتَتَابِعَيْنِ مِن قَبْلِ أَن يَتَمَآسَّا ۖ فَمَن لَّمْ يَسْتَطِعْ فَإِطْعَامُ سِتِّينَ مِسْكِينًا ۚ ذَٰلِكَ لِتُؤْمِنُوا۟ بِٱللَّـهِ وَرَسُولِهِۦ ۚ وَتِلْكَ حُدُودُ ٱللَّـهِ ۗ وَلِلْكَـٰفِرِينَ عَذَابٌ أَلِيمٌ ﴿٤﴾</vt:lpstr>
      <vt:lpstr> إِنَّ ٱلَّذِينَ يُحَآدُّونَ ٱللَّـهَ وَرَسُولَهُۥ كُبِتُوا۟ كَمَا كُبِتَ ٱلَّذِينَ مِن قَبْلِهِمْ ۚ وَقَدْ أَنزَلْنَآ ءَايَـٰتٍۭ بَيِّنَـٰتٍ ۚ وَلِلْكَـٰفِرِينَ عَذَابٌ مُّهِينٌ ﴿٥﴾</vt:lpstr>
      <vt:lpstr> يَوْمَ يَبْعَثُهُمُ ٱللَّـهُ جَمِيعًا فَيُنَبِّئُهُم بِمَا عَمِلُوٓا۟ ۚ أَحْصَىٰهُ ٱللَّـهُ وَنَسُوهُ ۚ وَٱللَّـهُ عَلَىٰ كُلِّ شَىْءٍ شَهِيدٌ ﴿٦﴾</vt:lpstr>
      <vt:lpstr>أَلَمْ تَرَ أَنَّ ٱللَّـهَ يَعْلَمُ مَا فِى ٱلسَّمَـٰوَٰتِ وَمَا فِى ٱلْأَرْضِ ۖ مَا يَكُونُ مِن نَّجْوَىٰ ثَلَـٰثَةٍ إِلَّا هُوَ رَابِعُهُمْ وَلَا خَمْسَةٍ إِلَّا هُوَ سَادِسُهُمْ وَلَآ أَدْنَىٰ مِن ذَٰلِكَ وَلَآ أَكْثَرَ إِلَّا هُوَ مَعَهُمْ أَيْنَ مَا كَانُوا۟ ۖ</vt:lpstr>
      <vt:lpstr>ثُمَّ يُنَبِّئُهُم بِمَا عَمِلُوا۟ يَوْمَ ٱلْقِيَـٰمَةِ ۚ إِنَّ ٱللَّـهَ بِكُلِّ شَىْءٍ عَلِيمٌ ﴿٧﴾</vt:lpstr>
      <vt:lpstr> أَلَمْ تَرَ إِلَى ٱلَّذِينَ نُهُوا۟ عَنِ ٱلنَّجْوَىٰ ثُمَّ يَعُودُونَ لِمَا نُهُوا۟ عَنْهُ وَيَتَنَـٰجَوْنَ بِٱلْإِثْمِ وَٱلْعُدْوَٰنِ وَمَعْصِيَتِ ٱلرَّسُولِ وَإِذَا جَآءُوكَ حَيَّوْكَ بِمَا لَمْ يُحَيِّكَ بِهِ ٱللَّـهُ</vt:lpstr>
      <vt:lpstr>وَيَقُولُونَ فِىٓ أَنفُسِهِمْ لَوْلَا يُعَذِّبُنَا ٱللَّـهُ بِمَا نَقُولُ ۚ حَسْبُهُمْ جَهَنَّمُ يَصْلَوْنَهَا ۖ فَبِئْسَ ٱلْمَصِيرُ ﴿٨﴾</vt:lpstr>
      <vt:lpstr> يَـٰٓأَيُّهَا ٱلَّذِينَ ءَامَنُوٓا۟ إِذَا تَنَـٰجَيْتُمْ فَلَا تَتَنَـٰجَوْا۟ بِٱلْإِثْمِ وَٱلْعُدْوَٰنِ وَمَعْصِيَتِ ٱلرَّسُولِ وَتَنَـٰجَوْا۟ بِٱلْبِرِّ وَٱلتَّقْوَىٰ ۖ وَٱتَّقُوا۟ ٱللَّـهَ ٱلَّذِىٓ إِلَيْهِ تُحْشَرُونَ ﴿٩﴾</vt:lpstr>
      <vt:lpstr> إِنَّمَا ٱلنَّجْوَىٰ مِنَ ٱلشَّيْطَـٰنِ لِيَحْزُنَ ٱلَّذِينَ ءَامَنُوا۟ وَلَيْسَ بِضَآرِّهِمْ شَيْـًٔا إِلَّا بِإِذْنِ ٱللَّـهِ ۚ وَعَلَى ٱللَّـهِ فَلْيَتَوَكَّلِ ٱلْمُؤْمِنُونَ ﴿١٠﴾</vt:lpstr>
      <vt:lpstr> يَـٰٓأَيُّهَا ٱلَّذِينَ ءَامَنُوٓا۟ إِذَا قِيلَ لَكُمْ تَفَسَّحُوا۟ فِى ٱلْمَجَـٰلِسِ فَٱفْسَحُوا۟ يَفْسَحِ ٱللَّـهُ لَكُمْ ۖ وَإِذَا قِيلَ ٱنشُزُوا۟ فَٱنشُزُوا۟ يَرْفَعِ ٱللَّـهُ ٱلَّذِينَ ءَامَنُوا۟ مِنكُمْ وَٱلَّذِينَ أُوتُوا۟ ٱلْعِلْمَ دَرَجَـٰتٍ ۚ</vt:lpstr>
      <vt:lpstr>وَٱللَّـهُ بِمَا تَعْمَلُونَ خَبِيرٌ ﴿١١﴾</vt:lpstr>
      <vt:lpstr>يَـٰٓأَيُّهَا ٱلَّذِينَ ءَامَنُوٓا۟ إِذَا نَـٰجَيْتُمُ ٱلرَّسُولَ فَقَدِّمُوا۟ بَيْنَ يَدَىْ نَجْوَىٰكُمْ صَدَقَةً ۚ ذَٰلِكَ خَيْرٌ لَّكُمْ وَأَطْهَرُ ۚ فَإِن لَّمْ تَجِدُوا۟ فَإِنَّ ٱللَّـهَ غَفُورٌ رَّحِيمٌ ﴿١٢﴾ </vt:lpstr>
      <vt:lpstr>ءَأَشْفَقْتُمْ أَن تُقَدِّمُوا۟ بَيْنَ يَدَىْ نَجْوَىٰكُمْ صَدَقَـٰتٍ ۚ فَإِذْ لَمْ تَفْعَلُوا۟ وَتَابَ ٱللَّـهُ عَلَيْكُمْ فَأَقِيمُوا۟ ٱلصَّلَوٰةَ وَءَاتُوا۟ ٱلزَّكَوٰةَ وَأَطِيعُوا۟ ٱللَّـهَ وَرَسُولَهُۥ ۚ وَٱللَّـهُ خَبِيرٌۢ بِمَا تَعْمَلُونَ ﴿١٣﴾</vt:lpstr>
      <vt:lpstr> أَلَمْ تَرَ إِلَى ٱلَّذِينَ تَوَلَّوْا۟ قَوْمًا غَضِبَ ٱللَّـهُ عَلَيْهِم مَّا هُم مِّنكُمْ وَلَا مِنْهُمْ وَيَحْلِفُونَ عَلَى ٱلْكَذِبِ وَهُمْ يَعْلَمُونَ ﴿١٤﴾</vt:lpstr>
      <vt:lpstr>أَعَدَّ ٱللَّـهُ لَهُمْ عَذَابًا شَدِيدًا ۖ إِنَّهُمْ سَآءَ مَا كَانُوا۟ يَعْمَلُونَ ﴿١٥﴾</vt:lpstr>
      <vt:lpstr> ٱتَّخَذُوٓا۟ أَيْمَـٰنَهُمْ جُنَّةً فَصَدُّوا۟ عَن سَبِيلِ ٱللَّـهِ فَلَهُمْ عَذَابٌ مُّهِينٌ ﴿١٦﴾</vt:lpstr>
      <vt:lpstr> لَّن تُغْنِىَ عَنْهُمْ أَمْوَٰلُهُمْ وَلَآ أَوْلَـٰدُهُم مِّنَ ٱللَّـهِ شَيْـًٔا ۚ أُو۟لَـٰٓئِكَ أَصْحَـٰبُ ٱلنَّارِ ۖ هُمْ فِيهَا خَـٰلِدُونَ ﴿١٧﴾ </vt:lpstr>
      <vt:lpstr>يَوْمَ يَبْعَثُهُمُ ٱللَّـهُ جَمِيعًا فَيَحْلِفُونَ لَهُۥ كَمَا يَحْلِفُونَ لَكُمْ ۖ وَيَحْسَبُونَ أَنَّهُمْ عَلَىٰ شَىْءٍ ۚ أَلَآ إِنَّهُمْ هُمُ ٱلْكَـٰذِبُونَ ﴿١٨﴾</vt:lpstr>
      <vt:lpstr> ٱسْتَحْوَذَ عَلَيْهِمُ ٱلشَّيْطَـٰنُ فَأَنسَىٰهُمْ ذِكْرَ ٱللَّـهِ ۚ أُو۟لَـٰٓئِكَ حِزْبُ ٱلشَّيْطَـٰنِ ۚ أَلَآ إِنَّ حِزْبَ ٱلشَّيْطَـٰنِ هُمُ ٱلْخَـٰسِرُونَ ﴿١٩﴾</vt:lpstr>
      <vt:lpstr> إِنَّ ٱلَّذِينَ يُحَآدُّونَ ٱللَّـهَ وَرَسُولَهُۥٓ أُو۟لَـٰٓئِكَ فِى ٱلْأَذَلِّينَ ﴿٢٠﴾</vt:lpstr>
      <vt:lpstr> كَتَبَ ٱللَّـهُ لَأَغْلِبَنَّ أَنَا۠ وَرُسُلِىٓ ۚ إِنَّ ٱللَّـهَ قَوِىٌّ عَزِيزٌ ﴿٢١﴾</vt:lpstr>
      <vt:lpstr>لَّا تَجِدُ قَوْمًا يُؤْمِنُونَ بِٱللَّـهِ وَٱلْيَوْمِ ٱلْـَٔاخِرِ يُوَآدُّونَ مَنْ حَآدَّ ٱللَّـهَ وَرَسُولَهُۥ وَلَوْ كَانُوٓا۟ ءَابَآءَهُمْ أَوْ أَبْنَآءَهُمْ أَوْ إِخْوَٰنَهُمْ أَوْ عَشِيرَتَهُمْ ۚ أُو۟لَـٰٓئِكَ كَتَبَ فِى قُلُوبِهِمُ ٱلْإِيمَـٰنَ وَأَيَّدَهُم بِرُوحٍ مِّنْهُ ۖ</vt:lpstr>
      <vt:lpstr>وَيُدْخِلُهُمْ جَنَّـٰتٍ تَجْرِى مِن تَحْتِهَا ٱلْأَنْهَـٰرُ خَـٰلِدِينَ فِيهَا ۚ رَضِىَ ٱللَّـهُ عَنْهُمْ وَرَضُوا۟ عَنْهُ ۚ أُو۟لَـٰٓئِكَ حِزْبُ ٱللَّـهِ ۚ أَلَآ إِنَّ حِزْبَ ٱللَّـهِ هُمُ ٱلْمُفْلِحُونَ ﴿٢٢﴾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833</cp:revision>
  <dcterms:created xsi:type="dcterms:W3CDTF">2005-07-27T05:58:58Z</dcterms:created>
  <dcterms:modified xsi:type="dcterms:W3CDTF">2020-05-19T23:42:42Z</dcterms:modified>
</cp:coreProperties>
</file>