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354" r:id="rId2"/>
    <p:sldId id="355" r:id="rId3"/>
    <p:sldId id="1128" r:id="rId4"/>
    <p:sldId id="766" r:id="rId5"/>
    <p:sldId id="1129" r:id="rId6"/>
    <p:sldId id="1130" r:id="rId7"/>
    <p:sldId id="1131" r:id="rId8"/>
    <p:sldId id="1132" r:id="rId9"/>
    <p:sldId id="1158" r:id="rId10"/>
    <p:sldId id="1133" r:id="rId11"/>
    <p:sldId id="1134" r:id="rId12"/>
    <p:sldId id="1135" r:id="rId13"/>
    <p:sldId id="1136" r:id="rId14"/>
    <p:sldId id="1137" r:id="rId15"/>
    <p:sldId id="1138" r:id="rId16"/>
    <p:sldId id="1159" r:id="rId17"/>
    <p:sldId id="1139" r:id="rId18"/>
    <p:sldId id="1140" r:id="rId19"/>
    <p:sldId id="1141" r:id="rId20"/>
    <p:sldId id="1142" r:id="rId21"/>
    <p:sldId id="1143" r:id="rId22"/>
    <p:sldId id="1144" r:id="rId23"/>
    <p:sldId id="1145" r:id="rId24"/>
    <p:sldId id="1146" r:id="rId25"/>
    <p:sldId id="1147" r:id="rId26"/>
    <p:sldId id="1148" r:id="rId27"/>
    <p:sldId id="1160" r:id="rId28"/>
    <p:sldId id="1149" r:id="rId29"/>
    <p:sldId id="1150" r:id="rId30"/>
    <p:sldId id="1151" r:id="rId31"/>
    <p:sldId id="1152" r:id="rId32"/>
    <p:sldId id="1153" r:id="rId33"/>
    <p:sldId id="1161" r:id="rId34"/>
    <p:sldId id="1154" r:id="rId35"/>
    <p:sldId id="1155" r:id="rId36"/>
    <p:sldId id="1162" r:id="rId37"/>
    <p:sldId id="1156" r:id="rId38"/>
    <p:sldId id="1157" r:id="rId39"/>
    <p:sldId id="352" r:id="rId40"/>
    <p:sldId id="353"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الحديد</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Ḥadīd</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iron)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57</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29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مُلْكُ ٱلسَّمَـٰوَٰتِ وَٱلْأَرْضِ ۚ وَإِلَى ٱللَّـهِ تُرْجَعُ ٱلْأُمُورُ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the kingdom of the heavens</a:t>
            </a:r>
          </a:p>
          <a:p>
            <a:pPr>
              <a:lnSpc>
                <a:spcPct val="90000"/>
              </a:lnSpc>
            </a:pPr>
            <a:r>
              <a:rPr lang="en-US" altLang="en-US" sz="3200" dirty="0">
                <a:latin typeface="Calibri" panose="020F0502020204030204" pitchFamily="34" charset="0"/>
              </a:rPr>
              <a:t>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to Allah all matters are returned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85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يُولِجُ ٱلَّيْلَ فِى ٱلنَّهَارِ وَيُولِجُ ٱلنَّهَارَ فِى ٱلَّيْلِ ۚ وَهُوَ عَلِيمٌۢ بِذَاتِ ٱلصُّدُورِ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makes the night pass into the </a:t>
            </a:r>
            <a:r>
              <a:rPr lang="en-US" altLang="en-US" sz="3200" dirty="0" smtClean="0">
                <a:latin typeface="Calibri" panose="020F0502020204030204" pitchFamily="34" charset="0"/>
              </a:rPr>
              <a:t>day and </a:t>
            </a:r>
            <a:r>
              <a:rPr lang="en-US" altLang="en-US" sz="3200" dirty="0">
                <a:latin typeface="Calibri" panose="020F0502020204030204" pitchFamily="34" charset="0"/>
              </a:rPr>
              <a:t>makes the day pass into the night,</a:t>
            </a:r>
          </a:p>
          <a:p>
            <a:pPr>
              <a:lnSpc>
                <a:spcPct val="90000"/>
              </a:lnSpc>
            </a:pPr>
            <a:r>
              <a:rPr lang="en-US" altLang="en-US" sz="3200" dirty="0">
                <a:latin typeface="Calibri" panose="020F0502020204030204" pitchFamily="34" charset="0"/>
              </a:rPr>
              <a:t>and He knows best what is in the breasts.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858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ءَامِنُوا۟ بِٱللَّـهِ وَرَسُولِهِۦ وَأَنفِقُوا۟ مِمَّا جَعَلَكُم مُّسْتَخْلَفِينَ فِيهِ ۖ فَٱلَّذِينَ ءَامَنُوا۟ مِنكُمْ وَأَنفَقُوا۟ لَهُمْ أَجْرٌ كَبِيرٌ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faith in 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spend out of that</a:t>
            </a:r>
          </a:p>
          <a:p>
            <a:pPr>
              <a:lnSpc>
                <a:spcPct val="90000"/>
              </a:lnSpc>
            </a:pPr>
            <a:r>
              <a:rPr lang="en-US" altLang="en-US" sz="3200" dirty="0">
                <a:latin typeface="Calibri" panose="020F0502020204030204" pitchFamily="34" charset="0"/>
              </a:rPr>
              <a:t>wherein He has made you </a:t>
            </a:r>
            <a:r>
              <a:rPr lang="en-US" altLang="en-US" sz="3200" dirty="0" smtClean="0">
                <a:latin typeface="Calibri" panose="020F0502020204030204" pitchFamily="34" charset="0"/>
              </a:rPr>
              <a:t>successors. Those </a:t>
            </a:r>
            <a:r>
              <a:rPr lang="en-US" altLang="en-US" sz="3200" dirty="0">
                <a:latin typeface="Calibri" panose="020F0502020204030204" pitchFamily="34" charset="0"/>
              </a:rPr>
              <a:t>of you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spend [in Allah’s way]</a:t>
            </a:r>
          </a:p>
          <a:p>
            <a:pPr>
              <a:lnSpc>
                <a:spcPct val="90000"/>
              </a:lnSpc>
            </a:pPr>
            <a:r>
              <a:rPr lang="en-US" altLang="en-US" sz="3200" dirty="0">
                <a:latin typeface="Calibri" panose="020F0502020204030204" pitchFamily="34" charset="0"/>
              </a:rPr>
              <a:t>—there is a great reward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176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لَكُمْ لَا تُؤْمِنُونَ بِٱللَّـهِ ۙ وَٱلرَّسُولُ يَدْعُوكُمْ لِتُؤْمِنُوا۟ بِرَبِّكُمْ وَقَدْ أَخَذَ مِيثَـٰقَكُمْ إِن كُنتُم مُّؤْمِنِينَ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should you not have faith in </a:t>
            </a:r>
            <a:r>
              <a:rPr lang="en-US" altLang="en-US" sz="3200" dirty="0" smtClean="0">
                <a:latin typeface="Calibri" panose="020F0502020204030204" pitchFamily="34" charset="0"/>
              </a:rPr>
              <a:t>Allah while </a:t>
            </a:r>
            <a:r>
              <a:rPr lang="en-US" altLang="en-US" sz="3200" dirty="0">
                <a:latin typeface="Calibri" panose="020F0502020204030204" pitchFamily="34" charset="0"/>
              </a:rPr>
              <a:t>the Apostle invites you</a:t>
            </a:r>
          </a:p>
          <a:p>
            <a:pPr>
              <a:lnSpc>
                <a:spcPct val="90000"/>
              </a:lnSpc>
            </a:pPr>
            <a:r>
              <a:rPr lang="en-US" altLang="en-US" sz="3200" dirty="0">
                <a:latin typeface="Calibri" panose="020F0502020204030204" pitchFamily="34" charset="0"/>
              </a:rPr>
              <a:t>to have faith in your Lord,</a:t>
            </a:r>
          </a:p>
          <a:p>
            <a:pPr>
              <a:lnSpc>
                <a:spcPct val="90000"/>
              </a:lnSpc>
            </a:pPr>
            <a:r>
              <a:rPr lang="en-US" altLang="en-US" sz="3200" dirty="0">
                <a:latin typeface="Calibri" panose="020F0502020204030204" pitchFamily="34" charset="0"/>
              </a:rPr>
              <a:t>and He has certainly made a covenant with </a:t>
            </a:r>
            <a:r>
              <a:rPr lang="en-US" altLang="en-US" sz="3200" dirty="0" smtClean="0">
                <a:latin typeface="Calibri" panose="020F0502020204030204" pitchFamily="34" charset="0"/>
              </a:rPr>
              <a:t>you, should </a:t>
            </a:r>
            <a:r>
              <a:rPr lang="en-US" altLang="en-US" sz="3200" dirty="0">
                <a:latin typeface="Calibri" panose="020F0502020204030204" pitchFamily="34" charset="0"/>
              </a:rPr>
              <a:t>you be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80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يُنَزِّلُ عَلَىٰ عَبْدِهِۦٓ ءَايَـٰتٍۭ بَيِّنَـٰتٍ لِّيُخْرِجَكُم مِّنَ ٱلظُّلُمَـٰتِ إِلَى ٱلنُّورِ ۚ وَإِنَّ ٱللَّـهَ بِكُمْ لَرَءُوفٌ رَّحِيمٌ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sends </a:t>
            </a:r>
            <a:r>
              <a:rPr lang="en-US" altLang="en-US" sz="3200" dirty="0" smtClean="0">
                <a:latin typeface="Calibri" panose="020F0502020204030204" pitchFamily="34" charset="0"/>
              </a:rPr>
              <a:t>down manifest </a:t>
            </a:r>
            <a:r>
              <a:rPr lang="en-US" altLang="en-US" sz="3200" dirty="0">
                <a:latin typeface="Calibri" panose="020F0502020204030204" pitchFamily="34" charset="0"/>
              </a:rPr>
              <a:t>signs to His servant</a:t>
            </a:r>
          </a:p>
          <a:p>
            <a:pPr>
              <a:lnSpc>
                <a:spcPct val="90000"/>
              </a:lnSpc>
            </a:pPr>
            <a:r>
              <a:rPr lang="en-US" altLang="en-US" sz="3200" dirty="0">
                <a:latin typeface="Calibri" panose="020F0502020204030204" pitchFamily="34" charset="0"/>
              </a:rPr>
              <a:t>that He may bring you out of darkness into light,</a:t>
            </a:r>
          </a:p>
          <a:p>
            <a:pPr>
              <a:lnSpc>
                <a:spcPct val="90000"/>
              </a:lnSpc>
            </a:pPr>
            <a:r>
              <a:rPr lang="en-US" altLang="en-US" sz="3200" dirty="0">
                <a:latin typeface="Calibri" panose="020F0502020204030204" pitchFamily="34" charset="0"/>
              </a:rPr>
              <a:t>and indeed Allah is most kind and merciful to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2874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لَكُمْ أَلَّا تُنفِقُوا۟ فِى سَبِيلِ ٱللَّـهِ وَلِلَّـهِ مِيرَٰثُ ٱلسَّمَـٰوَٰتِ وَٱلْأَرْضِ ۚ لَا يَسْتَوِى مِنكُم مَّنْ أَنفَقَ مِن قَبْلِ ٱلْفَتْحِ وَقَـٰتَلَ ۚ أُو۟لَـٰٓئِكَ أَعْظَمُ دَرَجَةً مِّنَ ٱلَّذِينَ أَنفَقُوا۟ مِنۢ بَعْدُ وَقَـٰتَلُوا۟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should you not spend in the way of </a:t>
            </a:r>
            <a:r>
              <a:rPr lang="en-US" altLang="en-US" sz="3200" dirty="0" smtClean="0">
                <a:latin typeface="Calibri" panose="020F0502020204030204" pitchFamily="34" charset="0"/>
              </a:rPr>
              <a:t>Allah, while </a:t>
            </a:r>
            <a:r>
              <a:rPr lang="en-US" altLang="en-US" sz="3200" dirty="0">
                <a:latin typeface="Calibri" panose="020F0502020204030204" pitchFamily="34" charset="0"/>
              </a:rPr>
              <a:t>to Allah belongs the heritage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a:t>
            </a:r>
            <a:r>
              <a:rPr lang="en-US" altLang="en-US" sz="3200" dirty="0" smtClean="0">
                <a:latin typeface="Calibri" panose="020F0502020204030204" pitchFamily="34" charset="0"/>
              </a:rPr>
              <a:t>earth? Not </a:t>
            </a:r>
            <a:r>
              <a:rPr lang="en-US" altLang="en-US" sz="3200" dirty="0">
                <a:latin typeface="Calibri" panose="020F0502020204030204" pitchFamily="34" charset="0"/>
              </a:rPr>
              <a:t>equal [to others] are those of </a:t>
            </a:r>
            <a:r>
              <a:rPr lang="en-US" altLang="en-US" sz="3200" dirty="0" smtClean="0">
                <a:latin typeface="Calibri" panose="020F0502020204030204" pitchFamily="34" charset="0"/>
              </a:rPr>
              <a:t>you who </a:t>
            </a:r>
            <a:r>
              <a:rPr lang="en-US" altLang="en-US" sz="3200" dirty="0">
                <a:latin typeface="Calibri" panose="020F0502020204030204" pitchFamily="34" charset="0"/>
              </a:rPr>
              <a:t>spent and fought before the </a:t>
            </a:r>
            <a:r>
              <a:rPr lang="en-US" altLang="en-US" sz="3200" dirty="0" smtClean="0">
                <a:latin typeface="Calibri" panose="020F0502020204030204" pitchFamily="34" charset="0"/>
              </a:rPr>
              <a:t>victory. They </a:t>
            </a:r>
            <a:r>
              <a:rPr lang="en-US" altLang="en-US" sz="3200" dirty="0">
                <a:latin typeface="Calibri" panose="020F0502020204030204" pitchFamily="34" charset="0"/>
              </a:rPr>
              <a:t>are greater in </a:t>
            </a:r>
            <a:r>
              <a:rPr lang="en-US" altLang="en-US" sz="3200" dirty="0" smtClean="0">
                <a:latin typeface="Calibri" panose="020F0502020204030204" pitchFamily="34" charset="0"/>
              </a:rPr>
              <a:t>rank than </a:t>
            </a:r>
            <a:r>
              <a:rPr lang="en-US" altLang="en-US" sz="3200" dirty="0">
                <a:latin typeface="Calibri" panose="020F0502020204030204" pitchFamily="34" charset="0"/>
              </a:rPr>
              <a:t>those who have spent and fought </a:t>
            </a:r>
            <a:r>
              <a:rPr lang="en-US" altLang="en-US" sz="3200" dirty="0" smtClean="0">
                <a:latin typeface="Calibri" panose="020F0502020204030204" pitchFamily="34" charset="0"/>
              </a:rPr>
              <a:t>afterwards.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0182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وَكُلًّا </a:t>
            </a:r>
            <a:r>
              <a:rPr lang="ar-SA" altLang="en-US" sz="7200" dirty="0">
                <a:latin typeface="Arabic Typesetting" panose="03020402040406030203" pitchFamily="66" charset="-78"/>
                <a:cs typeface="Arabic Typesetting" panose="03020402040406030203" pitchFamily="66" charset="-78"/>
              </a:rPr>
              <a:t>وَعَدَ ٱللَّـهُ ٱلْحُسْنَىٰ ۚ وَٱللَّـهُ بِمَا تَعْمَلُونَ خَبِيرٌ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Yet </a:t>
            </a:r>
            <a:r>
              <a:rPr lang="en-US" altLang="en-US" sz="3200" dirty="0">
                <a:latin typeface="Calibri" panose="020F0502020204030204" pitchFamily="34" charset="0"/>
              </a:rPr>
              <a:t>Allah has promised the best reward to </a:t>
            </a:r>
            <a:r>
              <a:rPr lang="en-US" altLang="en-US" sz="3200" dirty="0" smtClean="0">
                <a:latin typeface="Calibri" panose="020F0502020204030204" pitchFamily="34" charset="0"/>
              </a:rPr>
              <a:t>each and </a:t>
            </a:r>
            <a:r>
              <a:rPr lang="en-US" altLang="en-US" sz="3200" dirty="0">
                <a:latin typeface="Calibri" panose="020F0502020204030204" pitchFamily="34" charset="0"/>
              </a:rPr>
              <a:t>Allah is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7203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ذَا ٱلَّذِى يُقْرِضُ ٱللَّـهَ قَرْضًا حَسَنًا فَيُضَـٰعِفَهُۥ لَهُۥ وَلَهُۥٓ أَجْرٌ كَرِيمٌ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it that will lend Allah a good </a:t>
            </a:r>
            <a:r>
              <a:rPr lang="en-US" altLang="en-US" sz="3200" dirty="0" smtClean="0">
                <a:latin typeface="Calibri" panose="020F0502020204030204" pitchFamily="34" charset="0"/>
              </a:rPr>
              <a:t>loan,</a:t>
            </a:r>
          </a:p>
          <a:p>
            <a:pPr>
              <a:lnSpc>
                <a:spcPct val="90000"/>
              </a:lnSpc>
            </a:pPr>
            <a:r>
              <a:rPr lang="en-US" altLang="en-US" sz="3200" dirty="0" smtClean="0">
                <a:latin typeface="Calibri" panose="020F0502020204030204" pitchFamily="34" charset="0"/>
              </a:rPr>
              <a:t>that He may multiply it for him</a:t>
            </a:r>
          </a:p>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[that] there may be a noble reward for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653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تَرَى ٱلْمُؤْمِنِينَ وَٱلْمُؤْمِنَـٰتِ يَسْعَىٰ نُورُهُم بَيْنَ أَيْدِيهِمْ وَبِأَيْمَـٰنِهِم بُشْرَىٰكُمُ ٱلْيَوْمَ جَنَّـٰتٌ تَجْرِى مِن تَحْتِهَا ٱلْأَنْهَـٰرُ خَـٰلِدِينَ فِيهَا ۚ ذَٰلِكَ هُوَ ٱلْفَوْزُ ٱلْعَظِيمُ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you will see the faithful, men and </a:t>
            </a:r>
            <a:r>
              <a:rPr lang="en-US" altLang="en-US" sz="3200" dirty="0" smtClean="0">
                <a:latin typeface="Calibri" panose="020F0502020204030204" pitchFamily="34" charset="0"/>
              </a:rPr>
              <a:t>women, with </a:t>
            </a:r>
            <a:r>
              <a:rPr lang="en-US" altLang="en-US" sz="3200" dirty="0">
                <a:latin typeface="Calibri" panose="020F0502020204030204" pitchFamily="34" charset="0"/>
              </a:rPr>
              <a:t>their light moving swiftly before </a:t>
            </a:r>
            <a:r>
              <a:rPr lang="en-US" altLang="en-US" sz="3200" dirty="0" smtClean="0">
                <a:latin typeface="Calibri" panose="020F0502020204030204" pitchFamily="34" charset="0"/>
              </a:rPr>
              <a:t>them and </a:t>
            </a:r>
            <a:r>
              <a:rPr lang="en-US" altLang="en-US" sz="3200" dirty="0">
                <a:latin typeface="Calibri" panose="020F0502020204030204" pitchFamily="34" charset="0"/>
              </a:rPr>
              <a:t>on their right, [and greeted with the words</a:t>
            </a:r>
            <a:r>
              <a:rPr lang="en-US" altLang="en-US" sz="3200" dirty="0" smtClean="0">
                <a:latin typeface="Calibri" panose="020F0502020204030204" pitchFamily="34" charset="0"/>
              </a:rPr>
              <a:t>:] ‘</a:t>
            </a:r>
            <a:r>
              <a:rPr lang="en-US" altLang="en-US" sz="3200" dirty="0">
                <a:latin typeface="Calibri" panose="020F0502020204030204" pitchFamily="34" charset="0"/>
              </a:rPr>
              <a:t>There is good news for you </a:t>
            </a:r>
            <a:r>
              <a:rPr lang="en-US" altLang="en-US" sz="3200" dirty="0" smtClean="0">
                <a:latin typeface="Calibri" panose="020F0502020204030204" pitchFamily="34" charset="0"/>
              </a:rPr>
              <a:t>today! Gardens </a:t>
            </a:r>
            <a:r>
              <a:rPr lang="en-US" altLang="en-US" sz="3200" dirty="0">
                <a:latin typeface="Calibri" panose="020F0502020204030204" pitchFamily="34" charset="0"/>
              </a:rPr>
              <a:t>with streams running in </a:t>
            </a:r>
            <a:r>
              <a:rPr lang="en-US" altLang="en-US" sz="3200" dirty="0" smtClean="0">
                <a:latin typeface="Calibri" panose="020F0502020204030204" pitchFamily="34" charset="0"/>
              </a:rPr>
              <a:t>them, to </a:t>
            </a:r>
            <a:r>
              <a:rPr lang="en-US" altLang="en-US" sz="3200" dirty="0">
                <a:latin typeface="Calibri" panose="020F0502020204030204" pitchFamily="34" charset="0"/>
              </a:rPr>
              <a:t>remain in them [forever</a:t>
            </a:r>
            <a:r>
              <a:rPr lang="en-US" altLang="en-US" sz="3200" dirty="0" smtClean="0">
                <a:latin typeface="Calibri" panose="020F0502020204030204" pitchFamily="34" charset="0"/>
              </a:rPr>
              <a:t>]. That </a:t>
            </a:r>
            <a:r>
              <a:rPr lang="en-US" altLang="en-US" sz="3200" dirty="0">
                <a:latin typeface="Calibri" panose="020F0502020204030204" pitchFamily="34" charset="0"/>
              </a:rPr>
              <a:t>is the great success.’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4225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يَقُولُ ٱلْمُنَـٰفِقُونَ وَٱلْمُنَـٰفِقَـٰتُ لِلَّذِينَ ءَامَنُوا۟ ٱنظُرُونَا نَقْتَبِسْ مِن نُّورِكُمْ قِيلَ ٱرْجِعُوا۟ وَرَآءَكُمْ فَٱلْتَمِسُوا۟ نُورًا فَضُرِبَ بَيْنَهُم بِسُورٍ لَّهُۥ بَابٌۢ بَاطِنُهُۥ فِيهِ ٱلرَّحْمَةُ وَظَـٰهِرُهُۥ مِن قِبَلِهِ ٱلْعَذَابُ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hypocrites, men and women, will </a:t>
            </a:r>
            <a:r>
              <a:rPr lang="en-US" altLang="en-US" sz="3200" dirty="0" smtClean="0">
                <a:latin typeface="Calibri" panose="020F0502020204030204" pitchFamily="34" charset="0"/>
              </a:rPr>
              <a:t>say to </a:t>
            </a:r>
            <a:r>
              <a:rPr lang="en-US" altLang="en-US" sz="3200" dirty="0">
                <a:latin typeface="Calibri" panose="020F0502020204030204" pitchFamily="34" charset="0"/>
              </a:rPr>
              <a:t>the faithful</a:t>
            </a:r>
            <a:r>
              <a:rPr lang="en-US" altLang="en-US" sz="3200" dirty="0" smtClean="0">
                <a:latin typeface="Calibri" panose="020F0502020204030204" pitchFamily="34" charset="0"/>
              </a:rPr>
              <a:t>, ‘</a:t>
            </a:r>
            <a:r>
              <a:rPr lang="en-US" altLang="en-US" sz="3200" dirty="0">
                <a:latin typeface="Calibri" panose="020F0502020204030204" pitchFamily="34" charset="0"/>
              </a:rPr>
              <a:t>Please let up on </a:t>
            </a:r>
            <a:r>
              <a:rPr lang="en-US" altLang="en-US" sz="3200" dirty="0" smtClean="0">
                <a:latin typeface="Calibri" panose="020F0502020204030204" pitchFamily="34" charset="0"/>
              </a:rPr>
              <a:t>us, that </a:t>
            </a:r>
            <a:r>
              <a:rPr lang="en-US" altLang="en-US" sz="3200" dirty="0">
                <a:latin typeface="Calibri" panose="020F0502020204030204" pitchFamily="34" charset="0"/>
              </a:rPr>
              <a:t>we may glean something from your light</a:t>
            </a:r>
            <a:r>
              <a:rPr lang="en-US" altLang="en-US" sz="3200" dirty="0" smtClean="0">
                <a:latin typeface="Calibri" panose="020F0502020204030204" pitchFamily="34" charset="0"/>
              </a:rPr>
              <a:t>!’ They </a:t>
            </a:r>
            <a:r>
              <a:rPr lang="en-US" altLang="en-US" sz="3200" dirty="0">
                <a:latin typeface="Calibri" panose="020F0502020204030204" pitchFamily="34" charset="0"/>
              </a:rPr>
              <a:t>will be told: ‘Go back and grope for light</a:t>
            </a:r>
            <a:r>
              <a:rPr lang="en-US" altLang="en-US" sz="3200" dirty="0" smtClean="0">
                <a:latin typeface="Calibri" panose="020F0502020204030204" pitchFamily="34" charset="0"/>
              </a:rPr>
              <a:t>!’ Then </a:t>
            </a:r>
            <a:r>
              <a:rPr lang="en-US" altLang="en-US" sz="3200" dirty="0">
                <a:latin typeface="Calibri" panose="020F0502020204030204" pitchFamily="34" charset="0"/>
              </a:rPr>
              <a:t>there will be set up between them a </a:t>
            </a:r>
            <a:r>
              <a:rPr lang="en-US" altLang="en-US" sz="3200" dirty="0" smtClean="0">
                <a:latin typeface="Calibri" panose="020F0502020204030204" pitchFamily="34" charset="0"/>
              </a:rPr>
              <a:t>wall with </a:t>
            </a:r>
            <a:r>
              <a:rPr lang="en-US" altLang="en-US" sz="3200" dirty="0">
                <a:latin typeface="Calibri" panose="020F0502020204030204" pitchFamily="34" charset="0"/>
              </a:rPr>
              <a:t>a </a:t>
            </a:r>
            <a:r>
              <a:rPr lang="en-US" altLang="en-US" sz="3200" dirty="0" smtClean="0">
                <a:latin typeface="Calibri" panose="020F0502020204030204" pitchFamily="34" charset="0"/>
              </a:rPr>
              <a:t>gate, with </a:t>
            </a:r>
            <a:r>
              <a:rPr lang="en-US" altLang="en-US" sz="3200" dirty="0">
                <a:latin typeface="Calibri" panose="020F0502020204030204" pitchFamily="34" charset="0"/>
              </a:rPr>
              <a:t>mercy on its </a:t>
            </a:r>
            <a:r>
              <a:rPr lang="en-US" altLang="en-US" sz="3200" dirty="0" smtClean="0">
                <a:latin typeface="Calibri" panose="020F0502020204030204" pitchFamily="34" charset="0"/>
              </a:rPr>
              <a:t>interior and </a:t>
            </a:r>
            <a:r>
              <a:rPr lang="en-US" altLang="en-US" sz="3200" dirty="0">
                <a:latin typeface="Calibri" panose="020F0502020204030204" pitchFamily="34" charset="0"/>
              </a:rPr>
              <a:t>punishment toward its exterior.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9677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5094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57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Ḥadīd</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mentions the heavy metallic element Iron as being sent down by God </a:t>
            </a:r>
            <a:r>
              <a:rPr lang="en-US" altLang="en-US" sz="2100" dirty="0" smtClean="0">
                <a:solidFill>
                  <a:srgbClr val="FFFF00"/>
                </a:solidFill>
              </a:rPr>
              <a:t>from </a:t>
            </a:r>
            <a:r>
              <a:rPr lang="en-US" altLang="en-US" sz="2100" dirty="0">
                <a:solidFill>
                  <a:srgbClr val="FFFF00"/>
                </a:solidFill>
              </a:rPr>
              <a:t>the heavens to endow the earth itself with mighty force, and humanity with the many benefits of its malleable and structural strength, and all the great tests of faith that arise from this. It takes its name from , which mentions iron (</a:t>
            </a:r>
            <a:r>
              <a:rPr lang="en-US" altLang="en-US" sz="2100" dirty="0" err="1">
                <a:solidFill>
                  <a:srgbClr val="FFFF00"/>
                </a:solidFill>
              </a:rPr>
              <a:t>ḥadīd</a:t>
            </a:r>
            <a:r>
              <a:rPr lang="en-US" altLang="en-US" sz="2100" dirty="0">
                <a:solidFill>
                  <a:srgbClr val="FFFF00"/>
                </a:solidFill>
              </a:rPr>
              <a:t>). The surah urges the believers to spend in God’s cause and uphold justice. The all pervasiveness of God’s power, knowledge, control, and glory is affirmed to encourage the believers to right action, and the fate of the hypocrites is described. Previous prophets are </a:t>
            </a:r>
            <a:r>
              <a:rPr lang="en-US" altLang="en-US" sz="2100" dirty="0" smtClean="0">
                <a:solidFill>
                  <a:srgbClr val="FFFF00"/>
                </a:solidFill>
              </a:rPr>
              <a:t>mentioned, </a:t>
            </a:r>
            <a:r>
              <a:rPr lang="en-US" altLang="en-US" sz="2100" dirty="0">
                <a:solidFill>
                  <a:srgbClr val="FFFF00"/>
                </a:solidFill>
              </a:rPr>
              <a:t>especially Noah, Abraham, and Jesus, showing the response they received. The surah closes with a reference to the People of the </a:t>
            </a:r>
            <a:r>
              <a:rPr lang="en-US" altLang="en-US" sz="2100" dirty="0" smtClean="0">
                <a:solidFill>
                  <a:srgbClr val="FFFF00"/>
                </a:solidFill>
              </a:rPr>
              <a:t>Book.</a:t>
            </a:r>
          </a:p>
          <a:p>
            <a:pPr algn="ctr">
              <a:spcBef>
                <a:spcPct val="0"/>
              </a:spcBef>
              <a:buNone/>
            </a:pPr>
            <a:r>
              <a:rPr lang="en-US" altLang="en-US" sz="2100" dirty="0">
                <a:solidFill>
                  <a:srgbClr val="FFFF00"/>
                </a:solidFill>
              </a:rPr>
              <a:t>This is a ‘</a:t>
            </a:r>
            <a:r>
              <a:rPr lang="en-US" altLang="en-US" sz="2100" dirty="0" err="1">
                <a:solidFill>
                  <a:srgbClr val="FFFF00"/>
                </a:solidFill>
              </a:rPr>
              <a:t>madani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The Holy Prophet (</a:t>
            </a:r>
            <a:r>
              <a:rPr lang="en-US" altLang="en-US" sz="2100" dirty="0" err="1">
                <a:solidFill>
                  <a:srgbClr val="FFFF00"/>
                </a:solidFill>
              </a:rPr>
              <a:t>s.a.w</a:t>
            </a:r>
            <a:r>
              <a:rPr lang="en-US" altLang="en-US" sz="2100" dirty="0">
                <a:solidFill>
                  <a:srgbClr val="FFFF00"/>
                </a:solidFill>
              </a:rPr>
              <a:t>.) said that the reciter of this surah will be counted from among the staunch believers. Imam Muhammad al-</a:t>
            </a:r>
            <a:r>
              <a:rPr lang="en-US" altLang="en-US" sz="2100" dirty="0" err="1">
                <a:solidFill>
                  <a:srgbClr val="FFFF00"/>
                </a:solidFill>
              </a:rPr>
              <a:t>Baqir</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has said that whoever recites all the </a:t>
            </a:r>
            <a:r>
              <a:rPr lang="en-US" altLang="en-US" sz="2100" dirty="0" err="1">
                <a:solidFill>
                  <a:srgbClr val="FFFF00"/>
                </a:solidFill>
              </a:rPr>
              <a:t>surahs</a:t>
            </a:r>
            <a:r>
              <a:rPr lang="en-US" altLang="en-US" sz="2100" dirty="0">
                <a:solidFill>
                  <a:srgbClr val="FFFF00"/>
                </a:solidFill>
              </a:rPr>
              <a:t> that start with </a:t>
            </a:r>
            <a:r>
              <a:rPr lang="en-US" altLang="en-US" sz="2100" dirty="0" err="1">
                <a:solidFill>
                  <a:srgbClr val="FFFF00"/>
                </a:solidFill>
              </a:rPr>
              <a:t>Tasbih</a:t>
            </a:r>
            <a:r>
              <a:rPr lang="en-US" altLang="en-US" sz="2100" dirty="0">
                <a:solidFill>
                  <a:srgbClr val="FFFF00"/>
                </a:solidFill>
              </a:rPr>
              <a:t> of Allah (s.w.t.) before going to sleep, will not die before meeting the 12th Holy Imam </a:t>
            </a:r>
            <a:r>
              <a:rPr lang="en-US" altLang="en-US" sz="2100" dirty="0" smtClean="0">
                <a:solidFill>
                  <a:srgbClr val="FFFF00"/>
                </a:solidFill>
              </a:rPr>
              <a:t>(A) </a:t>
            </a:r>
            <a:r>
              <a:rPr lang="en-US" altLang="en-US" sz="2100" dirty="0">
                <a:solidFill>
                  <a:srgbClr val="FFFF00"/>
                </a:solidFill>
              </a:rPr>
              <a:t>and after his death, he will have the </a:t>
            </a:r>
            <a:r>
              <a:rPr lang="en-US" altLang="en-US" sz="2100" dirty="0" err="1">
                <a:solidFill>
                  <a:srgbClr val="FFFF00"/>
                </a:solidFill>
              </a:rPr>
              <a:t>honour</a:t>
            </a:r>
            <a:r>
              <a:rPr lang="en-US" altLang="en-US" sz="2100" dirty="0">
                <a:solidFill>
                  <a:srgbClr val="FFFF00"/>
                </a:solidFill>
              </a:rPr>
              <a:t> of being a </a:t>
            </a:r>
            <a:r>
              <a:rPr lang="en-US" altLang="en-US" sz="2100" dirty="0" err="1">
                <a:solidFill>
                  <a:srgbClr val="FFFF00"/>
                </a:solidFill>
              </a:rPr>
              <a:t>neighbour</a:t>
            </a:r>
            <a:r>
              <a:rPr lang="en-US" altLang="en-US" sz="2100" dirty="0">
                <a:solidFill>
                  <a:srgbClr val="FFFF00"/>
                </a:solidFill>
              </a:rPr>
              <a:t> of the Holy Prophet </a:t>
            </a:r>
            <a:r>
              <a:rPr lang="en-US" altLang="en-US" sz="2100" dirty="0" smtClean="0">
                <a:solidFill>
                  <a:srgbClr val="FFFF00"/>
                </a:solidFill>
              </a:rPr>
              <a:t>(</a:t>
            </a:r>
            <a:r>
              <a:rPr lang="en-US" altLang="en-US" sz="2100" dirty="0">
                <a:solidFill>
                  <a:srgbClr val="FFFF00"/>
                </a:solidFill>
              </a:rPr>
              <a:t>S</a:t>
            </a:r>
            <a:r>
              <a:rPr lang="en-US" altLang="en-US" sz="2100" dirty="0" smtClean="0">
                <a:solidFill>
                  <a:srgbClr val="FFFF00"/>
                </a:solidFill>
              </a:rPr>
              <a:t>).</a:t>
            </a:r>
            <a:endParaRPr lang="en-US" altLang="en-US" sz="2100" dirty="0">
              <a:solidFill>
                <a:srgbClr val="FFFF00"/>
              </a:solidFill>
            </a:endParaRPr>
          </a:p>
          <a:p>
            <a:pPr algn="ctr">
              <a:spcBef>
                <a:spcPct val="0"/>
              </a:spcBef>
              <a:buNone/>
            </a:pPr>
            <a:r>
              <a:rPr lang="en-US" altLang="en-US" sz="2100" dirty="0">
                <a:solidFill>
                  <a:srgbClr val="FFFF00"/>
                </a:solidFill>
              </a:rPr>
              <a:t>	It is narrated from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that </a:t>
            </a:r>
            <a:r>
              <a:rPr lang="en-US" altLang="en-US" sz="2100" dirty="0">
                <a:solidFill>
                  <a:srgbClr val="FFFF00"/>
                </a:solidFill>
              </a:rPr>
              <a:t>if surah al-</a:t>
            </a:r>
            <a:r>
              <a:rPr lang="en-US" altLang="en-US" sz="2100" dirty="0" err="1">
                <a:solidFill>
                  <a:srgbClr val="FFFF00"/>
                </a:solidFill>
              </a:rPr>
              <a:t>Hadid</a:t>
            </a:r>
            <a:r>
              <a:rPr lang="en-US" altLang="en-US" sz="2100" dirty="0">
                <a:solidFill>
                  <a:srgbClr val="FFFF00"/>
                </a:solidFill>
              </a:rPr>
              <a:t> and al-</a:t>
            </a:r>
            <a:r>
              <a:rPr lang="en-US" altLang="en-US" sz="2100" dirty="0" err="1">
                <a:solidFill>
                  <a:srgbClr val="FFFF00"/>
                </a:solidFill>
              </a:rPr>
              <a:t>Mujadilah</a:t>
            </a:r>
            <a:r>
              <a:rPr lang="en-US" altLang="en-US" sz="2100" dirty="0">
                <a:solidFill>
                  <a:srgbClr val="FFFF00"/>
                </a:solidFill>
              </a:rPr>
              <a:t> are recited in the </a:t>
            </a:r>
            <a:r>
              <a:rPr lang="en-US" altLang="en-US" sz="2100" dirty="0" err="1">
                <a:solidFill>
                  <a:srgbClr val="FFFF00"/>
                </a:solidFill>
              </a:rPr>
              <a:t>faraa’idh</a:t>
            </a:r>
            <a:r>
              <a:rPr lang="en-US" altLang="en-US" sz="2100" dirty="0">
                <a:solidFill>
                  <a:srgbClr val="FFFF00"/>
                </a:solidFill>
              </a:rPr>
              <a:t> (compulsory prayers) frequently, then the reciter will never face any punishment of Allah (s.w.t.) in this world and will not see any evil from his family. If recited by a prisoner, he will be released soon. If worn on the neck as a talisman, the wearer will not be killed in war. This surah also makes one courageous</a:t>
            </a:r>
            <a:r>
              <a:rPr lang="en-US" altLang="en-US" sz="2100" dirty="0" smtClean="0">
                <a:solidFill>
                  <a:srgbClr val="FFFF00"/>
                </a:solidFill>
              </a:rPr>
              <a:t>.</a:t>
            </a: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يُنَادُونَهُمْ أَلَمْ نَكُن مَّعَكُمْ ۖ قَالُوا۟ بَلَىٰ وَلَـٰكِنَّكُمْ فَتَنتُمْ أَنفُسَكُمْ وَتَرَبَّصْتُمْ وَٱرْتَبْتُمْ وَغَرَّتْكُمُ ٱلْأَمَانِىُّ حَتَّىٰ جَآءَ أَمْرُ ٱللَّـهِ وَغَرَّكُم بِٱللَّـهِ ٱلْغَرُورُ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call out to them</a:t>
            </a:r>
            <a:r>
              <a:rPr lang="en-US" altLang="en-US" sz="3200" dirty="0" smtClean="0">
                <a:latin typeface="Calibri" panose="020F0502020204030204" pitchFamily="34" charset="0"/>
              </a:rPr>
              <a:t>, ‘</a:t>
            </a:r>
            <a:r>
              <a:rPr lang="en-US" altLang="en-US" sz="3200" dirty="0">
                <a:latin typeface="Calibri" panose="020F0502020204030204" pitchFamily="34" charset="0"/>
              </a:rPr>
              <a:t>Did we not use to be with you</a:t>
            </a:r>
            <a:r>
              <a:rPr lang="en-US" altLang="en-US" sz="3200" dirty="0" smtClean="0">
                <a:latin typeface="Calibri" panose="020F0502020204030204" pitchFamily="34" charset="0"/>
              </a:rPr>
              <a:t>?’ They </a:t>
            </a:r>
            <a:r>
              <a:rPr lang="en-US" altLang="en-US" sz="3200" dirty="0">
                <a:latin typeface="Calibri" panose="020F0502020204030204" pitchFamily="34" charset="0"/>
              </a:rPr>
              <a:t>will say, ‘</a:t>
            </a:r>
            <a:r>
              <a:rPr lang="en-US" altLang="en-US" sz="3200" dirty="0" smtClean="0">
                <a:latin typeface="Calibri" panose="020F0502020204030204" pitchFamily="34" charset="0"/>
              </a:rPr>
              <a:t>Yes! But </a:t>
            </a:r>
            <a:r>
              <a:rPr lang="en-US" altLang="en-US" sz="3200" dirty="0">
                <a:latin typeface="Calibri" panose="020F0502020204030204" pitchFamily="34" charset="0"/>
              </a:rPr>
              <a:t>you cast yourselves into </a:t>
            </a:r>
            <a:r>
              <a:rPr lang="en-US" altLang="en-US" sz="3200" dirty="0" smtClean="0">
                <a:latin typeface="Calibri" panose="020F0502020204030204" pitchFamily="34" charset="0"/>
              </a:rPr>
              <a:t>temptation, and </a:t>
            </a:r>
            <a:r>
              <a:rPr lang="en-US" altLang="en-US" sz="3200" dirty="0">
                <a:latin typeface="Calibri" panose="020F0502020204030204" pitchFamily="34" charset="0"/>
              </a:rPr>
              <a:t>you </a:t>
            </a:r>
            <a:r>
              <a:rPr lang="en-US" altLang="en-US" sz="3200" dirty="0" smtClean="0">
                <a:latin typeface="Calibri" panose="020F0502020204030204" pitchFamily="34" charset="0"/>
              </a:rPr>
              <a:t>awaited </a:t>
            </a:r>
            <a:r>
              <a:rPr lang="en-US" altLang="en-US" sz="3200" dirty="0">
                <a:latin typeface="Calibri" panose="020F0502020204030204" pitchFamily="34" charset="0"/>
              </a:rPr>
              <a:t>and were </a:t>
            </a:r>
            <a:r>
              <a:rPr lang="en-US" altLang="en-US" sz="3200" dirty="0" smtClean="0">
                <a:latin typeface="Calibri" panose="020F0502020204030204" pitchFamily="34" charset="0"/>
              </a:rPr>
              <a:t>doubtful, and </a:t>
            </a:r>
            <a:r>
              <a:rPr lang="en-US" altLang="en-US" sz="3200" dirty="0">
                <a:latin typeface="Calibri" panose="020F0502020204030204" pitchFamily="34" charset="0"/>
              </a:rPr>
              <a:t>[false] hopes deceived </a:t>
            </a:r>
            <a:r>
              <a:rPr lang="en-US" altLang="en-US" sz="3200" dirty="0" smtClean="0">
                <a:latin typeface="Calibri" panose="020F0502020204030204" pitchFamily="34" charset="0"/>
              </a:rPr>
              <a:t>you until </a:t>
            </a:r>
            <a:r>
              <a:rPr lang="en-US" altLang="en-US" sz="3200" dirty="0">
                <a:latin typeface="Calibri" panose="020F0502020204030204" pitchFamily="34" charset="0"/>
              </a:rPr>
              <a:t>the edict </a:t>
            </a:r>
            <a:r>
              <a:rPr lang="en-US" altLang="en-US" sz="3200">
                <a:latin typeface="Calibri" panose="020F0502020204030204" pitchFamily="34" charset="0"/>
              </a:rPr>
              <a:t>of </a:t>
            </a:r>
            <a:r>
              <a:rPr lang="en-US" altLang="en-US" sz="3200" smtClean="0">
                <a:latin typeface="Calibri" panose="020F0502020204030204" pitchFamily="34" charset="0"/>
              </a:rPr>
              <a:t>Allah </a:t>
            </a:r>
            <a:r>
              <a:rPr lang="en-US" altLang="en-US" sz="3200" dirty="0" smtClean="0">
                <a:latin typeface="Calibri" panose="020F0502020204030204" pitchFamily="34" charset="0"/>
              </a:rPr>
              <a:t>arrived, and </a:t>
            </a:r>
            <a:r>
              <a:rPr lang="en-US" altLang="en-US" sz="3200" dirty="0">
                <a:latin typeface="Calibri" panose="020F0502020204030204" pitchFamily="34" charset="0"/>
              </a:rPr>
              <a:t>the Deceiver deceived you concerning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444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فَٱلْيَوْمَ لَا يُؤْخَذُ مِنكُمْ فِدْيَةٌ وَلَا مِنَ ٱلَّذِينَ كَفَرُوا۟ ۚ مَأْوَىٰكُمُ ٱلنَّارُ ۖ هِىَ مَوْلَىٰكُمْ ۖ وَبِئْسَ ٱلْمَصِيرُ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today no ransom shall be taken from </a:t>
            </a:r>
            <a:r>
              <a:rPr lang="en-US" altLang="en-US" sz="3200" dirty="0" smtClean="0">
                <a:latin typeface="Calibri" panose="020F0502020204030204" pitchFamily="34" charset="0"/>
              </a:rPr>
              <a:t>you, nor </a:t>
            </a:r>
            <a:r>
              <a:rPr lang="en-US" altLang="en-US" sz="3200" dirty="0">
                <a:latin typeface="Calibri" panose="020F0502020204030204" pitchFamily="34" charset="0"/>
              </a:rPr>
              <a:t>from the </a:t>
            </a:r>
            <a:r>
              <a:rPr lang="en-US" altLang="en-US" sz="3200" dirty="0" smtClean="0">
                <a:latin typeface="Calibri" panose="020F0502020204030204" pitchFamily="34" charset="0"/>
              </a:rPr>
              <a:t>faithless. The </a:t>
            </a:r>
            <a:r>
              <a:rPr lang="en-US" altLang="en-US" sz="3200" dirty="0">
                <a:latin typeface="Calibri" panose="020F0502020204030204" pitchFamily="34" charset="0"/>
              </a:rPr>
              <a:t>Fire will be your </a:t>
            </a:r>
            <a:r>
              <a:rPr lang="en-US" altLang="en-US" sz="3200" dirty="0" smtClean="0">
                <a:latin typeface="Calibri" panose="020F0502020204030204" pitchFamily="34" charset="0"/>
              </a:rPr>
              <a:t>abode: it </a:t>
            </a:r>
            <a:r>
              <a:rPr lang="en-US" altLang="en-US" sz="3200" dirty="0">
                <a:latin typeface="Calibri" panose="020F0502020204030204" pitchFamily="34" charset="0"/>
              </a:rPr>
              <a:t>is your [ultimate] </a:t>
            </a:r>
            <a:r>
              <a:rPr lang="en-US" altLang="en-US" sz="3200" dirty="0" smtClean="0">
                <a:latin typeface="Calibri" panose="020F0502020204030204" pitchFamily="34" charset="0"/>
              </a:rPr>
              <a:t>refuge and </a:t>
            </a:r>
            <a:r>
              <a:rPr lang="en-US" altLang="en-US" sz="3200" dirty="0">
                <a:latin typeface="Calibri" panose="020F0502020204030204" pitchFamily="34" charset="0"/>
              </a:rPr>
              <a:t>an evil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999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يَأْنِ لِلَّذِينَ ءَامَنُوٓا۟ أَن تَخْشَعَ قُلُوبُهُمْ لِذِكْرِ ٱللَّـهِ وَمَا نَزَلَ مِنَ ٱلْحَقِّ وَلَا يَكُونُوا۟ كَٱلَّذِينَ أُوتُوا۟ ٱلْكِتَـٰبَ مِن قَبْلُ فَطَالَ عَلَيْهِمُ ٱلْأَمَدُ فَقَسَتْ قُلُوبُهُمْ ۖ وَكَثِيرٌ مِّنْهُمْ فَـٰسِقُونَ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not time yet for those who have </a:t>
            </a:r>
            <a:r>
              <a:rPr lang="en-US" altLang="en-US" sz="3200" dirty="0" smtClean="0">
                <a:latin typeface="Calibri" panose="020F0502020204030204" pitchFamily="34" charset="0"/>
              </a:rPr>
              <a:t>faith that </a:t>
            </a:r>
            <a:r>
              <a:rPr lang="en-US" altLang="en-US" sz="3200" dirty="0">
                <a:latin typeface="Calibri" panose="020F0502020204030204" pitchFamily="34" charset="0"/>
              </a:rPr>
              <a:t>their hearts should be </a:t>
            </a:r>
            <a:r>
              <a:rPr lang="en-US" altLang="en-US" sz="3200" dirty="0" smtClean="0">
                <a:latin typeface="Calibri" panose="020F0502020204030204" pitchFamily="34" charset="0"/>
              </a:rPr>
              <a:t>humbled for </a:t>
            </a:r>
            <a:r>
              <a:rPr lang="en-US" altLang="en-US" sz="3200" dirty="0">
                <a:latin typeface="Calibri" panose="020F0502020204030204" pitchFamily="34" charset="0"/>
              </a:rPr>
              <a:t>Allah’s </a:t>
            </a:r>
            <a:r>
              <a:rPr lang="en-US" altLang="en-US" sz="3200" dirty="0" smtClean="0">
                <a:latin typeface="Calibri" panose="020F0502020204030204" pitchFamily="34" charset="0"/>
              </a:rPr>
              <a:t>remembrance and </a:t>
            </a:r>
            <a:r>
              <a:rPr lang="en-US" altLang="en-US" sz="3200" dirty="0">
                <a:latin typeface="Calibri" panose="020F0502020204030204" pitchFamily="34" charset="0"/>
              </a:rPr>
              <a:t>to the truth which has come down [to them</a:t>
            </a:r>
            <a:r>
              <a:rPr lang="en-US" altLang="en-US" sz="3200" dirty="0" smtClean="0">
                <a:latin typeface="Calibri" panose="020F0502020204030204" pitchFamily="34" charset="0"/>
              </a:rPr>
              <a:t>], and </a:t>
            </a:r>
            <a:r>
              <a:rPr lang="en-US" altLang="en-US" sz="3200" dirty="0">
                <a:latin typeface="Calibri" panose="020F0502020204030204" pitchFamily="34" charset="0"/>
              </a:rPr>
              <a:t>to be not like those who were given the </a:t>
            </a:r>
            <a:r>
              <a:rPr lang="en-US" altLang="en-US" sz="3200" dirty="0" smtClean="0">
                <a:latin typeface="Calibri" panose="020F0502020204030204" pitchFamily="34" charset="0"/>
              </a:rPr>
              <a:t>Book before? Time </a:t>
            </a:r>
            <a:r>
              <a:rPr lang="en-US" altLang="en-US" sz="3200" dirty="0">
                <a:latin typeface="Calibri" panose="020F0502020204030204" pitchFamily="34" charset="0"/>
              </a:rPr>
              <a:t>took its toll on </a:t>
            </a:r>
            <a:r>
              <a:rPr lang="en-US" altLang="en-US" sz="3200" dirty="0" smtClean="0">
                <a:latin typeface="Calibri" panose="020F0502020204030204" pitchFamily="34" charset="0"/>
              </a:rPr>
              <a:t>them and </a:t>
            </a:r>
            <a:r>
              <a:rPr lang="en-US" altLang="en-US" sz="3200" dirty="0">
                <a:latin typeface="Calibri" panose="020F0502020204030204" pitchFamily="34" charset="0"/>
              </a:rPr>
              <a:t>so their hearts were </a:t>
            </a:r>
            <a:r>
              <a:rPr lang="en-US" altLang="en-US" sz="3200" dirty="0" smtClean="0">
                <a:latin typeface="Calibri" panose="020F0502020204030204" pitchFamily="34" charset="0"/>
              </a:rPr>
              <a:t>hardened, and </a:t>
            </a:r>
            <a:r>
              <a:rPr lang="en-US" altLang="en-US" sz="3200" dirty="0">
                <a:latin typeface="Calibri" panose="020F0502020204030204" pitchFamily="34" charset="0"/>
              </a:rPr>
              <a:t>many of them are transgressors.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8877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ٱعْلَمُوٓا۟ أَنَّ ٱللَّـهَ يُحْىِ ٱلْأَرْضَ بَعْدَ مَوْتِهَا ۚ قَدْ بَيَّنَّا لَكُمُ ٱلْـَٔايَـٰتِ لَعَلَّكُمْ تَعْقِلُونَ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Know that Allah revives the </a:t>
            </a:r>
            <a:r>
              <a:rPr lang="en-US" altLang="en-US" sz="3200" dirty="0" smtClean="0">
                <a:latin typeface="Calibri" panose="020F0502020204030204" pitchFamily="34" charset="0"/>
              </a:rPr>
              <a:t>earth after </a:t>
            </a:r>
            <a:r>
              <a:rPr lang="en-US" altLang="en-US" sz="3200" dirty="0">
                <a:latin typeface="Calibri" panose="020F0502020204030204" pitchFamily="34" charset="0"/>
              </a:rPr>
              <a:t>its death.</a:t>
            </a:r>
          </a:p>
          <a:p>
            <a:pPr>
              <a:lnSpc>
                <a:spcPct val="90000"/>
              </a:lnSpc>
            </a:pPr>
            <a:r>
              <a:rPr lang="en-US" altLang="en-US" sz="3200" dirty="0">
                <a:latin typeface="Calibri" panose="020F0502020204030204" pitchFamily="34" charset="0"/>
              </a:rPr>
              <a:t>We have certainly made the signs clear for </a:t>
            </a:r>
            <a:r>
              <a:rPr lang="en-US" altLang="en-US" sz="3200" dirty="0" smtClean="0">
                <a:latin typeface="Calibri" panose="020F0502020204030204" pitchFamily="34" charset="0"/>
              </a:rPr>
              <a:t>you so </a:t>
            </a:r>
            <a:r>
              <a:rPr lang="en-US" altLang="en-US" sz="3200" dirty="0">
                <a:latin typeface="Calibri" panose="020F0502020204030204" pitchFamily="34" charset="0"/>
              </a:rPr>
              <a:t>that you may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6432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ٱلْمُصَّدِّقِينَ وَٱلْمُصَّدِّقَـٰتِ وَأَقْرَضُوا۟ ٱللَّـهَ قَرْضًا حَسَنًا يُضَـٰعَفُ لَهُمْ وَلَهُمْ أَجْرٌ كَرِيمٌ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charitable men and charitable </a:t>
            </a:r>
            <a:r>
              <a:rPr lang="en-US" altLang="en-US" sz="3200" dirty="0" smtClean="0">
                <a:latin typeface="Calibri" panose="020F0502020204030204" pitchFamily="34" charset="0"/>
              </a:rPr>
              <a:t>women, and </a:t>
            </a:r>
            <a:r>
              <a:rPr lang="en-US" altLang="en-US" sz="3200" dirty="0">
                <a:latin typeface="Calibri" panose="020F0502020204030204" pitchFamily="34" charset="0"/>
              </a:rPr>
              <a:t>those who lend Allah a good loan</a:t>
            </a:r>
          </a:p>
          <a:p>
            <a:pPr>
              <a:lnSpc>
                <a:spcPct val="90000"/>
              </a:lnSpc>
            </a:pPr>
            <a:r>
              <a:rPr lang="en-US" altLang="en-US" sz="3200" dirty="0">
                <a:latin typeface="Calibri" panose="020F0502020204030204" pitchFamily="34" charset="0"/>
              </a:rPr>
              <a:t>—it shall be multiplied for </a:t>
            </a:r>
            <a:r>
              <a:rPr lang="en-US" altLang="en-US" sz="3200" dirty="0" smtClean="0">
                <a:latin typeface="Calibri" panose="020F0502020204030204" pitchFamily="34" charset="0"/>
              </a:rPr>
              <a:t>them, and </a:t>
            </a:r>
            <a:r>
              <a:rPr lang="en-US" altLang="en-US" sz="3200" dirty="0">
                <a:latin typeface="Calibri" panose="020F0502020204030204" pitchFamily="34" charset="0"/>
              </a:rPr>
              <a:t>there is a noble reward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9724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ءَامَنُوا۟ بِٱللَّـهِ وَرُسُلِهِۦٓ أُو۟لَـٰٓئِكَ هُمُ ٱلصِّدِّيقُونَ ۖ وَٱلشُّهَدَآءُ عِندَ رَبِّهِمْ لَهُمْ أَجْرُهُمْ وَنُورُهُمْ ۖ وَٱلَّذِينَ كَفَرُوا۟ وَكَذَّبُوا۟ بِـَٔايَـٰتِنَآ أُو۟لَـٰٓئِكَ أَصْحَـٰبُ ٱلْجَحِيمِ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in Allah and His </a:t>
            </a:r>
            <a:r>
              <a:rPr lang="en-US" altLang="en-US" sz="3200" dirty="0" smtClean="0">
                <a:latin typeface="Calibri" panose="020F0502020204030204" pitchFamily="34" charset="0"/>
              </a:rPr>
              <a:t>apostles —it </a:t>
            </a:r>
            <a:r>
              <a:rPr lang="en-US" altLang="en-US" sz="3200" dirty="0">
                <a:latin typeface="Calibri" panose="020F0502020204030204" pitchFamily="34" charset="0"/>
              </a:rPr>
              <a:t>is they who are the </a:t>
            </a:r>
            <a:r>
              <a:rPr lang="en-US" altLang="en-US" sz="3200" dirty="0" smtClean="0">
                <a:latin typeface="Calibri" panose="020F0502020204030204" pitchFamily="34" charset="0"/>
              </a:rPr>
              <a:t>truthful and </a:t>
            </a:r>
            <a:r>
              <a:rPr lang="en-US" altLang="en-US" sz="3200" dirty="0">
                <a:latin typeface="Calibri" panose="020F0502020204030204" pitchFamily="34" charset="0"/>
              </a:rPr>
              <a:t>the </a:t>
            </a:r>
            <a:r>
              <a:rPr lang="en-US" altLang="en-US" sz="3200" dirty="0" smtClean="0">
                <a:latin typeface="Calibri" panose="020F0502020204030204" pitchFamily="34" charset="0"/>
              </a:rPr>
              <a:t>witnesses </a:t>
            </a:r>
            <a:r>
              <a:rPr lang="en-US" altLang="en-US" sz="3200" dirty="0">
                <a:latin typeface="Calibri" panose="020F0502020204030204" pitchFamily="34" charset="0"/>
              </a:rPr>
              <a:t>with their </a:t>
            </a:r>
            <a:r>
              <a:rPr lang="en-US" altLang="en-US" sz="3200" dirty="0" smtClean="0">
                <a:latin typeface="Calibri" panose="020F0502020204030204" pitchFamily="34" charset="0"/>
              </a:rPr>
              <a:t>Lord; they </a:t>
            </a:r>
            <a:r>
              <a:rPr lang="en-US" altLang="en-US" sz="3200" dirty="0">
                <a:latin typeface="Calibri" panose="020F0502020204030204" pitchFamily="34" charset="0"/>
              </a:rPr>
              <a:t>shall have their reward and their </a:t>
            </a:r>
            <a:r>
              <a:rPr lang="en-US" altLang="en-US" sz="3200" dirty="0" smtClean="0">
                <a:latin typeface="Calibri" panose="020F0502020204030204" pitchFamily="34" charset="0"/>
              </a:rPr>
              <a:t>light. But </a:t>
            </a:r>
            <a:r>
              <a:rPr lang="en-US" altLang="en-US" sz="3200" dirty="0">
                <a:latin typeface="Calibri" panose="020F0502020204030204" pitchFamily="34" charset="0"/>
              </a:rPr>
              <a:t>as for those who are faithless and deny Our </a:t>
            </a:r>
            <a:r>
              <a:rPr lang="en-US" altLang="en-US" sz="3200" dirty="0" smtClean="0">
                <a:latin typeface="Calibri" panose="020F0502020204030204" pitchFamily="34" charset="0"/>
              </a:rPr>
              <a:t>signs, they </a:t>
            </a:r>
            <a:r>
              <a:rPr lang="en-US" altLang="en-US" sz="3200" dirty="0">
                <a:latin typeface="Calibri" panose="020F0502020204030204" pitchFamily="34" charset="0"/>
              </a:rPr>
              <a:t>shall be the inmates of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8525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ٱعْلَمُوٓا۟ أَنَّمَا ٱلْحَيَوٰةُ ٱلدُّنْيَا لَعِبٌ وَلَهْوٌ وَزِينَةٌ وَتَفَاخُرٌۢ بَيْنَكُمْ وَتَكَاثُرٌ فِى ٱلْأَمْوَٰلِ وَٱلْأَوْلَـٰدِ ۖ كَمَثَلِ غَيْثٍ أَعْجَبَ ٱلْكُفَّارَ نَبَاتُهُۥ ثُمَّ يَهِيجُ فَتَرَىٰهُ مُصْفَرًّا ثُمَّ يَكُونُ حُطَـٰمًا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Know that the life of this world is </a:t>
            </a:r>
            <a:r>
              <a:rPr lang="en-US" altLang="en-US" sz="3200" dirty="0" smtClean="0">
                <a:latin typeface="Calibri" panose="020F0502020204030204" pitchFamily="34" charset="0"/>
              </a:rPr>
              <a:t>just play </a:t>
            </a:r>
            <a:r>
              <a:rPr lang="en-US" altLang="en-US" sz="3200" dirty="0">
                <a:latin typeface="Calibri" panose="020F0502020204030204" pitchFamily="34" charset="0"/>
              </a:rPr>
              <a:t>and diversion, and </a:t>
            </a:r>
            <a:r>
              <a:rPr lang="en-US" altLang="en-US" sz="3200" dirty="0" smtClean="0">
                <a:latin typeface="Calibri" panose="020F0502020204030204" pitchFamily="34" charset="0"/>
              </a:rPr>
              <a:t>glitter, and </a:t>
            </a:r>
            <a:r>
              <a:rPr lang="en-US" altLang="en-US" sz="3200" dirty="0">
                <a:latin typeface="Calibri" panose="020F0502020204030204" pitchFamily="34" charset="0"/>
              </a:rPr>
              <a:t>mutual vainglory among </a:t>
            </a:r>
            <a:r>
              <a:rPr lang="en-US" altLang="en-US" sz="3200" dirty="0" smtClean="0">
                <a:latin typeface="Calibri" panose="020F0502020204030204" pitchFamily="34" charset="0"/>
              </a:rPr>
              <a:t>you and covetousness </a:t>
            </a:r>
            <a:r>
              <a:rPr lang="en-US" altLang="en-US" sz="3200" dirty="0">
                <a:latin typeface="Calibri" panose="020F0502020204030204" pitchFamily="34" charset="0"/>
              </a:rPr>
              <a:t>for wealth and </a:t>
            </a:r>
            <a:r>
              <a:rPr lang="en-US" altLang="en-US" sz="3200" dirty="0" smtClean="0">
                <a:latin typeface="Calibri" panose="020F0502020204030204" pitchFamily="34" charset="0"/>
              </a:rPr>
              <a:t>children —like </a:t>
            </a:r>
            <a:r>
              <a:rPr lang="en-US" altLang="en-US" sz="3200" dirty="0">
                <a:latin typeface="Calibri" panose="020F0502020204030204" pitchFamily="34" charset="0"/>
              </a:rPr>
              <a:t>the </a:t>
            </a:r>
            <a:r>
              <a:rPr lang="en-US" altLang="en-US" sz="3200" dirty="0" smtClean="0">
                <a:latin typeface="Calibri" panose="020F0502020204030204" pitchFamily="34" charset="0"/>
              </a:rPr>
              <a:t>rain whose </a:t>
            </a:r>
            <a:r>
              <a:rPr lang="en-US" altLang="en-US" sz="3200" dirty="0">
                <a:latin typeface="Calibri" panose="020F0502020204030204" pitchFamily="34" charset="0"/>
              </a:rPr>
              <a:t>vegetation impresses the </a:t>
            </a:r>
            <a:r>
              <a:rPr lang="en-US" altLang="en-US" sz="3200" dirty="0" smtClean="0">
                <a:latin typeface="Calibri" panose="020F0502020204030204" pitchFamily="34" charset="0"/>
              </a:rPr>
              <a:t>farmer; then </a:t>
            </a:r>
            <a:r>
              <a:rPr lang="en-US" altLang="en-US" sz="3200" dirty="0">
                <a:latin typeface="Calibri" panose="020F0502020204030204" pitchFamily="34" charset="0"/>
              </a:rPr>
              <a:t>it withers and you see it turn </a:t>
            </a:r>
            <a:r>
              <a:rPr lang="en-US" altLang="en-US" sz="3200" dirty="0" smtClean="0">
                <a:latin typeface="Calibri" panose="020F0502020204030204" pitchFamily="34" charset="0"/>
              </a:rPr>
              <a:t>yellow, then </a:t>
            </a:r>
            <a:r>
              <a:rPr lang="en-US" altLang="en-US" sz="3200" dirty="0">
                <a:latin typeface="Calibri" panose="020F0502020204030204" pitchFamily="34" charset="0"/>
              </a:rPr>
              <a:t>it becomes </a:t>
            </a:r>
            <a:r>
              <a:rPr lang="en-US" altLang="en-US" sz="3200" dirty="0" smtClean="0">
                <a:latin typeface="Calibri" panose="020F0502020204030204" pitchFamily="34" charset="0"/>
              </a:rPr>
              <a:t>chaff,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5411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وَفِى </a:t>
            </a:r>
            <a:r>
              <a:rPr lang="ar-SA" altLang="en-US" sz="7200" dirty="0">
                <a:latin typeface="Arabic Typesetting" panose="03020402040406030203" pitchFamily="66" charset="-78"/>
                <a:cs typeface="Arabic Typesetting" panose="03020402040406030203" pitchFamily="66" charset="-78"/>
              </a:rPr>
              <a:t>ٱلْـَٔاخِرَةِ عَذَابٌ شَدِيدٌ وَمَغْفِرَةٌ مِّنَ ٱللَّـهِ وَرِضْوَٰنٌ ۚ وَمَا ٱلْحَيَوٰةُ ٱلدُّنْيَآ إِلَّا مَتَـٰعُ ٱلْغُرُورِ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while </a:t>
            </a:r>
            <a:r>
              <a:rPr lang="en-US" altLang="en-US" sz="3200" dirty="0">
                <a:latin typeface="Calibri" panose="020F0502020204030204" pitchFamily="34" charset="0"/>
              </a:rPr>
              <a:t>in the Hereafter there is a severe </a:t>
            </a:r>
            <a:r>
              <a:rPr lang="en-US" altLang="en-US" sz="3200" dirty="0" smtClean="0">
                <a:latin typeface="Calibri" panose="020F0502020204030204" pitchFamily="34" charset="0"/>
              </a:rPr>
              <a:t>punishment and </a:t>
            </a:r>
            <a:r>
              <a:rPr lang="en-US" altLang="en-US" sz="3200" dirty="0">
                <a:latin typeface="Calibri" panose="020F0502020204030204" pitchFamily="34" charset="0"/>
              </a:rPr>
              <a:t>forgiveness from Allah and His </a:t>
            </a:r>
            <a:r>
              <a:rPr lang="en-US" altLang="en-US" sz="3200" dirty="0" smtClean="0">
                <a:latin typeface="Calibri" panose="020F0502020204030204" pitchFamily="34" charset="0"/>
              </a:rPr>
              <a:t>pleasure; and </a:t>
            </a:r>
            <a:r>
              <a:rPr lang="en-US" altLang="en-US" sz="3200" dirty="0">
                <a:latin typeface="Calibri" panose="020F0502020204030204" pitchFamily="34" charset="0"/>
              </a:rPr>
              <a:t>the life of this world is </a:t>
            </a:r>
            <a:r>
              <a:rPr lang="en-US" altLang="en-US" sz="3200" dirty="0" smtClean="0">
                <a:latin typeface="Calibri" panose="020F0502020204030204" pitchFamily="34" charset="0"/>
              </a:rPr>
              <a:t>nothing but </a:t>
            </a:r>
            <a:r>
              <a:rPr lang="en-US" altLang="en-US" sz="3200" dirty="0">
                <a:latin typeface="Calibri" panose="020F0502020204030204" pitchFamily="34" charset="0"/>
              </a:rPr>
              <a:t>the wares of delusion.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1373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سَابِقُوٓا۟ إِلَىٰ مَغْفِرَةٍ مِّن رَّبِّكُمْ وَجَنَّةٍ عَرْضُهَا كَعَرْضِ ٱلسَّمَآءِ وَٱلْأَرْضِ أُعِدَّتْ لِلَّذِينَ ءَامَنُوا۟ بِٱللَّـهِ وَرُسُلِهِۦ ۚ ذَٰلِكَ فَضْلُ ٱللَّـهِ يُؤْتِيهِ مَن يَشَآءُ ۚ وَٱللَّـهُ ذُو ٱلْفَضْلِ ٱلْعَظِيمِ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Take the lead towards forgiveness from your </a:t>
            </a:r>
            <a:r>
              <a:rPr lang="en-US" altLang="en-US" sz="3200" dirty="0" smtClean="0">
                <a:latin typeface="Calibri" panose="020F0502020204030204" pitchFamily="34" charset="0"/>
              </a:rPr>
              <a:t>Lord and </a:t>
            </a:r>
            <a:r>
              <a:rPr lang="en-US" altLang="en-US" sz="3200" dirty="0">
                <a:latin typeface="Calibri" panose="020F0502020204030204" pitchFamily="34" charset="0"/>
              </a:rPr>
              <a:t>a paradise as vast as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a:t>
            </a:r>
            <a:r>
              <a:rPr lang="en-US" altLang="en-US" sz="3200" dirty="0" smtClean="0">
                <a:latin typeface="Calibri" panose="020F0502020204030204" pitchFamily="34" charset="0"/>
              </a:rPr>
              <a:t>earth, prepared </a:t>
            </a:r>
            <a:r>
              <a:rPr lang="en-US" altLang="en-US" sz="3200" dirty="0">
                <a:latin typeface="Calibri" panose="020F0502020204030204" pitchFamily="34" charset="0"/>
              </a:rPr>
              <a:t>for those who have faith in </a:t>
            </a:r>
            <a:r>
              <a:rPr lang="en-US" altLang="en-US" sz="3200" dirty="0" smtClean="0">
                <a:latin typeface="Calibri" panose="020F0502020204030204" pitchFamily="34" charset="0"/>
              </a:rPr>
              <a:t>Allah and </a:t>
            </a:r>
            <a:r>
              <a:rPr lang="en-US" altLang="en-US" sz="3200" dirty="0">
                <a:latin typeface="Calibri" panose="020F0502020204030204" pitchFamily="34" charset="0"/>
              </a:rPr>
              <a:t>His </a:t>
            </a:r>
            <a:r>
              <a:rPr lang="en-US" altLang="en-US" sz="3200" dirty="0" smtClean="0">
                <a:latin typeface="Calibri" panose="020F0502020204030204" pitchFamily="34" charset="0"/>
              </a:rPr>
              <a:t>apostles. That </a:t>
            </a:r>
            <a:r>
              <a:rPr lang="en-US" altLang="en-US" sz="3200" dirty="0">
                <a:latin typeface="Calibri" panose="020F0502020204030204" pitchFamily="34" charset="0"/>
              </a:rPr>
              <a:t>is Allah’s </a:t>
            </a:r>
            <a:r>
              <a:rPr lang="en-US" altLang="en-US" sz="3200" dirty="0" smtClean="0">
                <a:latin typeface="Calibri" panose="020F0502020204030204" pitchFamily="34" charset="0"/>
              </a:rPr>
              <a:t>grace, which </a:t>
            </a:r>
            <a:r>
              <a:rPr lang="en-US" altLang="en-US" sz="3200" dirty="0">
                <a:latin typeface="Calibri" panose="020F0502020204030204" pitchFamily="34" charset="0"/>
              </a:rPr>
              <a:t>He grants to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Allah is dispenser of a great grace.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1039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أَصَابَ مِن مُّصِيبَةٍ فِى ٱلْأَرْضِ وَلَا فِىٓ أَنفُسِكُمْ إِلَّا فِى كِتَـٰبٍ مِّن قَبْلِ أَن نَّبْرَأَهَآ ۚ إِنَّ ذَٰلِكَ عَلَى ٱللَّـهِ يَسِيرٌ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affliction visits the </a:t>
            </a:r>
            <a:r>
              <a:rPr lang="en-US" altLang="en-US" sz="3200" dirty="0" smtClean="0">
                <a:latin typeface="Calibri" panose="020F0502020204030204" pitchFamily="34" charset="0"/>
              </a:rPr>
              <a:t>earth or </a:t>
            </a:r>
            <a:r>
              <a:rPr lang="en-US" altLang="en-US" sz="3200" dirty="0">
                <a:latin typeface="Calibri" panose="020F0502020204030204" pitchFamily="34" charset="0"/>
              </a:rPr>
              <a:t>yourselves</a:t>
            </a:r>
          </a:p>
          <a:p>
            <a:pPr>
              <a:lnSpc>
                <a:spcPct val="90000"/>
              </a:lnSpc>
            </a:pPr>
            <a:r>
              <a:rPr lang="en-US" altLang="en-US" sz="3200" dirty="0">
                <a:latin typeface="Calibri" panose="020F0502020204030204" pitchFamily="34" charset="0"/>
              </a:rPr>
              <a:t>but it is in a Book before We bring it about</a:t>
            </a:r>
          </a:p>
          <a:p>
            <a:pPr>
              <a:lnSpc>
                <a:spcPct val="90000"/>
              </a:lnSpc>
            </a:pPr>
            <a:r>
              <a:rPr lang="en-US" altLang="en-US" sz="3200" dirty="0">
                <a:latin typeface="Calibri" panose="020F0502020204030204" pitchFamily="34" charset="0"/>
              </a:rPr>
              <a:t>—that is indeed easy for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138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لِّكَيْلَا تَأْسَوْا۟ عَلَىٰ مَا فَاتَكُمْ وَلَا تَفْرَحُوا۟ بِمَآ ءَاتَىٰكُمْ ۗ وَٱللَّـهُ لَا يُحِبُّ كُلَّ مُخْتَالٍ فَخُورٍ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you may not grieve for what escapes you,</a:t>
            </a:r>
          </a:p>
          <a:p>
            <a:pPr>
              <a:lnSpc>
                <a:spcPct val="90000"/>
              </a:lnSpc>
            </a:pPr>
            <a:r>
              <a:rPr lang="en-US" altLang="en-US" sz="3200" dirty="0">
                <a:latin typeface="Calibri" panose="020F0502020204030204" pitchFamily="34" charset="0"/>
              </a:rPr>
              <a:t>nor exult for what comes your way,</a:t>
            </a:r>
          </a:p>
          <a:p>
            <a:pPr>
              <a:lnSpc>
                <a:spcPct val="90000"/>
              </a:lnSpc>
            </a:pPr>
            <a:r>
              <a:rPr lang="en-US" altLang="en-US" sz="3200" dirty="0">
                <a:latin typeface="Calibri" panose="020F0502020204030204" pitchFamily="34" charset="0"/>
              </a:rPr>
              <a:t>and Allah does not like any swaggering braggart.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2737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يَبْخَلُونَ وَيَأْمُرُونَ ٱلنَّاسَ بِٱلْبُخْلِ ۗ وَمَن يَتَوَلَّ فَإِنَّ ٱللَّـهَ هُوَ ٱلْغَنِىُّ ٱلْحَمِيدُ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as are [themselves] </a:t>
            </a:r>
            <a:r>
              <a:rPr lang="en-US" altLang="en-US" sz="3200" dirty="0" smtClean="0">
                <a:latin typeface="Calibri" panose="020F0502020204030204" pitchFamily="34" charset="0"/>
              </a:rPr>
              <a:t>stingy and </a:t>
            </a:r>
            <a:r>
              <a:rPr lang="en-US" altLang="en-US" sz="3200" dirty="0">
                <a:latin typeface="Calibri" panose="020F0502020204030204" pitchFamily="34" charset="0"/>
              </a:rPr>
              <a:t>bid [other] people to be stingy.</a:t>
            </a:r>
          </a:p>
          <a:p>
            <a:pPr>
              <a:lnSpc>
                <a:spcPct val="90000"/>
              </a:lnSpc>
            </a:pPr>
            <a:r>
              <a:rPr lang="en-US" altLang="en-US" sz="3200" dirty="0">
                <a:latin typeface="Calibri" panose="020F0502020204030204" pitchFamily="34" charset="0"/>
              </a:rPr>
              <a:t>And whoever refuses to comply [should know that]</a:t>
            </a:r>
          </a:p>
          <a:p>
            <a:pPr>
              <a:lnSpc>
                <a:spcPct val="90000"/>
              </a:lnSpc>
            </a:pPr>
            <a:r>
              <a:rPr lang="en-US" altLang="en-US" sz="3200" dirty="0">
                <a:latin typeface="Calibri" panose="020F0502020204030204" pitchFamily="34" charset="0"/>
              </a:rPr>
              <a:t>indeed Allah is the All-sufficient, the All-laudable.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1301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لَقَدْ أَرْسَلْنَا رُسُلَنَا بِٱلْبَيِّنَـٰتِ وَأَنزَلْنَا مَعَهُمُ ٱلْكِتَـٰبَ وَٱلْمِيزَانَ لِيَقُومَ ٱلنَّاسُ بِٱلْقِسْطِ ۖ وَأَنزَلْنَا ٱلْحَدِيدَ فِيهِ بَأْسٌ شَدِيدٌ وَمَنَـٰفِعُ لِلنَّاسِ وَلِيَعْلَمَ ٱللَّـهُ مَن يَنصُرُهُۥ وَرُسُلَهُۥ بِٱلْغَيْبِ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Our apostles with manifest </a:t>
            </a:r>
            <a:r>
              <a:rPr lang="en-US" altLang="en-US" sz="3200" dirty="0" smtClean="0">
                <a:latin typeface="Calibri" panose="020F0502020204030204" pitchFamily="34" charset="0"/>
              </a:rPr>
              <a:t>proofs, and </a:t>
            </a:r>
            <a:r>
              <a:rPr lang="en-US" altLang="en-US" sz="3200" dirty="0">
                <a:latin typeface="Calibri" panose="020F0502020204030204" pitchFamily="34" charset="0"/>
              </a:rPr>
              <a:t>We sent down with them the </a:t>
            </a:r>
            <a:r>
              <a:rPr lang="en-US" altLang="en-US" sz="3200" dirty="0" smtClean="0">
                <a:latin typeface="Calibri" panose="020F0502020204030204" pitchFamily="34" charset="0"/>
              </a:rPr>
              <a:t>Book and </a:t>
            </a:r>
            <a:r>
              <a:rPr lang="en-US" altLang="en-US" sz="3200" dirty="0">
                <a:latin typeface="Calibri" panose="020F0502020204030204" pitchFamily="34" charset="0"/>
              </a:rPr>
              <a:t>the </a:t>
            </a:r>
            <a:r>
              <a:rPr lang="en-US" altLang="en-US" sz="3200" dirty="0" smtClean="0">
                <a:latin typeface="Calibri" panose="020F0502020204030204" pitchFamily="34" charset="0"/>
              </a:rPr>
              <a:t>Balance, so </a:t>
            </a:r>
            <a:r>
              <a:rPr lang="en-US" altLang="en-US" sz="3200" dirty="0">
                <a:latin typeface="Calibri" panose="020F0502020204030204" pitchFamily="34" charset="0"/>
              </a:rPr>
              <a:t>that mankind may maintain </a:t>
            </a:r>
            <a:r>
              <a:rPr lang="en-US" altLang="en-US" sz="3200" dirty="0" smtClean="0">
                <a:latin typeface="Calibri" panose="020F0502020204030204" pitchFamily="34" charset="0"/>
              </a:rPr>
              <a:t>justice; and </a:t>
            </a:r>
            <a:r>
              <a:rPr lang="en-US" altLang="en-US" sz="3200" dirty="0">
                <a:latin typeface="Calibri" panose="020F0502020204030204" pitchFamily="34" charset="0"/>
              </a:rPr>
              <a:t>We sent </a:t>
            </a:r>
            <a:r>
              <a:rPr lang="en-US" altLang="en-US" sz="3200" dirty="0" smtClean="0">
                <a:latin typeface="Calibri" panose="020F0502020204030204" pitchFamily="34" charset="0"/>
              </a:rPr>
              <a:t>down iron, in </a:t>
            </a:r>
            <a:r>
              <a:rPr lang="en-US" altLang="en-US" sz="3200" dirty="0">
                <a:latin typeface="Calibri" panose="020F0502020204030204" pitchFamily="34" charset="0"/>
              </a:rPr>
              <a:t>which there is great </a:t>
            </a:r>
            <a:r>
              <a:rPr lang="en-US" altLang="en-US" sz="3200" dirty="0" smtClean="0">
                <a:latin typeface="Calibri" panose="020F0502020204030204" pitchFamily="34" charset="0"/>
              </a:rPr>
              <a:t>might and </a:t>
            </a:r>
            <a:r>
              <a:rPr lang="en-US" altLang="en-US" sz="3200" dirty="0">
                <a:latin typeface="Calibri" panose="020F0502020204030204" pitchFamily="34" charset="0"/>
              </a:rPr>
              <a:t>uses for </a:t>
            </a:r>
            <a:r>
              <a:rPr lang="en-US" altLang="en-US" sz="3200" dirty="0" smtClean="0">
                <a:latin typeface="Calibri" panose="020F0502020204030204" pitchFamily="34" charset="0"/>
              </a:rPr>
              <a:t>mankind, and </a:t>
            </a:r>
            <a:r>
              <a:rPr lang="en-US" altLang="en-US" sz="3200" dirty="0">
                <a:latin typeface="Calibri" panose="020F0502020204030204" pitchFamily="34" charset="0"/>
              </a:rPr>
              <a:t>so that Allah may know those who help </a:t>
            </a:r>
            <a:r>
              <a:rPr lang="en-US" altLang="en-US" sz="3200" dirty="0" smtClean="0">
                <a:latin typeface="Calibri" panose="020F0502020204030204" pitchFamily="34" charset="0"/>
              </a:rPr>
              <a:t>Him and </a:t>
            </a:r>
            <a:r>
              <a:rPr lang="en-US" altLang="en-US" sz="3200" dirty="0">
                <a:latin typeface="Calibri" panose="020F0502020204030204" pitchFamily="34" charset="0"/>
              </a:rPr>
              <a:t>His apostles in [their] absence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4430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 </a:t>
            </a:r>
            <a:r>
              <a:rPr lang="ar-SA" altLang="en-US" sz="7200" dirty="0">
                <a:latin typeface="Arabic Typesetting" panose="03020402040406030203" pitchFamily="66" charset="-78"/>
                <a:cs typeface="Arabic Typesetting" panose="03020402040406030203" pitchFamily="66" charset="-78"/>
              </a:rPr>
              <a:t>ٱللَّـهَ قَوِىٌّ عَزِيزٌ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Indeed </a:t>
            </a:r>
            <a:r>
              <a:rPr lang="en-US" altLang="en-US" sz="3200" dirty="0">
                <a:latin typeface="Calibri" panose="020F0502020204030204" pitchFamily="34" charset="0"/>
              </a:rPr>
              <a:t>Allah is all-strong, all-mighty.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000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نُوحًا وَإِبْرَٰهِيمَ وَجَعَلْنَا فِى ذُرِّيَّتِهِمَا ٱلنُّبُوَّةَ وَٱلْكِتَـٰبَ ۖ فَمِنْهُم مُّهْتَدٍ ۖ وَكَثِيرٌ مِّنْهُمْ فَـٰسِقُونَ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Noah and </a:t>
            </a:r>
            <a:r>
              <a:rPr lang="en-US" altLang="en-US" sz="3200" dirty="0" smtClean="0">
                <a:latin typeface="Calibri" panose="020F0502020204030204" pitchFamily="34" charset="0"/>
              </a:rPr>
              <a:t>Abraham and </a:t>
            </a:r>
            <a:r>
              <a:rPr lang="en-US" altLang="en-US" sz="3200" dirty="0">
                <a:latin typeface="Calibri" panose="020F0502020204030204" pitchFamily="34" charset="0"/>
              </a:rPr>
              <a:t>We ordained among their </a:t>
            </a:r>
            <a:r>
              <a:rPr lang="en-US" altLang="en-US" sz="3200" dirty="0" smtClean="0">
                <a:latin typeface="Calibri" panose="020F0502020204030204" pitchFamily="34" charset="0"/>
              </a:rPr>
              <a:t>descendants </a:t>
            </a:r>
            <a:r>
              <a:rPr lang="en-US" altLang="en-US" sz="3200" dirty="0" err="1" smtClean="0">
                <a:latin typeface="Calibri" panose="020F0502020204030204" pitchFamily="34" charset="0"/>
              </a:rPr>
              <a:t>prophethood</a:t>
            </a:r>
            <a:r>
              <a:rPr lang="en-US" altLang="en-US" sz="3200" dirty="0" smtClean="0">
                <a:latin typeface="Calibri" panose="020F0502020204030204" pitchFamily="34" charset="0"/>
              </a:rPr>
              <a:t> </a:t>
            </a:r>
            <a:r>
              <a:rPr lang="en-US" altLang="en-US" sz="3200" dirty="0">
                <a:latin typeface="Calibri" panose="020F0502020204030204" pitchFamily="34" charset="0"/>
              </a:rPr>
              <a:t>and the Book.</a:t>
            </a:r>
          </a:p>
          <a:p>
            <a:pPr>
              <a:lnSpc>
                <a:spcPct val="90000"/>
              </a:lnSpc>
            </a:pPr>
            <a:r>
              <a:rPr lang="en-US" altLang="en-US" sz="3200" dirty="0">
                <a:latin typeface="Calibri" panose="020F0502020204030204" pitchFamily="34" charset="0"/>
              </a:rPr>
              <a:t>Some of them are [rightly] </a:t>
            </a:r>
            <a:r>
              <a:rPr lang="en-US" altLang="en-US" sz="3200" dirty="0" smtClean="0">
                <a:latin typeface="Calibri" panose="020F0502020204030204" pitchFamily="34" charset="0"/>
              </a:rPr>
              <a:t>guided, and </a:t>
            </a:r>
            <a:r>
              <a:rPr lang="en-US" altLang="en-US" sz="3200" dirty="0">
                <a:latin typeface="Calibri" panose="020F0502020204030204" pitchFamily="34" charset="0"/>
              </a:rPr>
              <a:t>many of them are transgressors.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8808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قَفَّيْنَا عَلَىٰٓ ءَاثَـٰرِهِم بِرُسُلِنَا وَقَفَّيْنَا بِعِيسَى ٱبْنِ مَرْيَمَ وَءَاتَيْنَـٰهُ ٱلْإِنجِيلَ وَجَعَلْنَا فِى قُلُوبِ ٱلَّذِينَ ٱتَّبَعُوهُ رَأْفَةً وَرَحْمَةً وَرَهْبَانِيَّةً ٱبْتَدَعُوهَا مَا كَتَبْنَـٰهَا عَلَيْهِمْ إِلَّا ٱبْتِغَآءَ رِضْوَٰنِ </a:t>
            </a:r>
            <a:r>
              <a:rPr lang="ar-SA" altLang="en-US" sz="7200" dirty="0" smtClean="0">
                <a:latin typeface="Arabic Typesetting" panose="03020402040406030203" pitchFamily="66" charset="-78"/>
                <a:cs typeface="Arabic Typesetting" panose="03020402040406030203" pitchFamily="66" charset="-78"/>
              </a:rPr>
              <a:t>ٱللَّـهِ</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followed them up with Our </a:t>
            </a:r>
            <a:r>
              <a:rPr lang="en-US" altLang="en-US" sz="3200" dirty="0" smtClean="0">
                <a:latin typeface="Calibri" panose="020F0502020204030204" pitchFamily="34" charset="0"/>
              </a:rPr>
              <a:t>apostles and </a:t>
            </a:r>
            <a:r>
              <a:rPr lang="en-US" altLang="en-US" sz="3200" dirty="0">
                <a:latin typeface="Calibri" panose="020F0502020204030204" pitchFamily="34" charset="0"/>
              </a:rPr>
              <a:t>We followed [them] with Jesus son of </a:t>
            </a:r>
            <a:r>
              <a:rPr lang="en-US" altLang="en-US" sz="3200" dirty="0" smtClean="0">
                <a:latin typeface="Calibri" panose="020F0502020204030204" pitchFamily="34" charset="0"/>
              </a:rPr>
              <a:t>Mary, and </a:t>
            </a:r>
            <a:r>
              <a:rPr lang="en-US" altLang="en-US" sz="3200" dirty="0">
                <a:latin typeface="Calibri" panose="020F0502020204030204" pitchFamily="34" charset="0"/>
              </a:rPr>
              <a:t>We gave him the </a:t>
            </a:r>
            <a:r>
              <a:rPr lang="en-US" altLang="en-US" sz="3200" dirty="0" smtClean="0">
                <a:latin typeface="Calibri" panose="020F0502020204030204" pitchFamily="34" charset="0"/>
              </a:rPr>
              <a:t>Evangel, and </a:t>
            </a:r>
            <a:r>
              <a:rPr lang="en-US" altLang="en-US" sz="3200" dirty="0">
                <a:latin typeface="Calibri" panose="020F0502020204030204" pitchFamily="34" charset="0"/>
              </a:rPr>
              <a:t>We put in the hearts of those who followed </a:t>
            </a:r>
            <a:r>
              <a:rPr lang="en-US" altLang="en-US" sz="3200" dirty="0" smtClean="0">
                <a:latin typeface="Calibri" panose="020F0502020204030204" pitchFamily="34" charset="0"/>
              </a:rPr>
              <a:t>him kindness </a:t>
            </a:r>
            <a:r>
              <a:rPr lang="en-US" altLang="en-US" sz="3200" dirty="0">
                <a:latin typeface="Calibri" panose="020F0502020204030204" pitchFamily="34" charset="0"/>
              </a:rPr>
              <a:t>and mercy.</a:t>
            </a:r>
          </a:p>
          <a:p>
            <a:pPr>
              <a:lnSpc>
                <a:spcPct val="90000"/>
              </a:lnSpc>
            </a:pPr>
            <a:r>
              <a:rPr lang="en-US" altLang="en-US" sz="3200" dirty="0">
                <a:latin typeface="Calibri" panose="020F0502020204030204" pitchFamily="34" charset="0"/>
              </a:rPr>
              <a:t>But as for monasticism, they innovated </a:t>
            </a:r>
            <a:r>
              <a:rPr lang="en-US" altLang="en-US" sz="3200" dirty="0" smtClean="0">
                <a:latin typeface="Calibri" panose="020F0502020204030204" pitchFamily="34" charset="0"/>
              </a:rPr>
              <a:t>it</a:t>
            </a:r>
          </a:p>
          <a:p>
            <a:pPr>
              <a:lnSpc>
                <a:spcPct val="90000"/>
              </a:lnSpc>
            </a:pPr>
            <a:r>
              <a:rPr lang="en-US" altLang="en-US" sz="3200" dirty="0" smtClean="0">
                <a:latin typeface="Calibri" panose="020F0502020204030204" pitchFamily="34" charset="0"/>
              </a:rPr>
              <a:t>—We had not prescribed it for them—</a:t>
            </a:r>
          </a:p>
          <a:p>
            <a:pPr>
              <a:lnSpc>
                <a:spcPct val="90000"/>
              </a:lnSpc>
            </a:pPr>
            <a:r>
              <a:rPr lang="en-US" altLang="en-US" sz="3200" dirty="0" smtClean="0">
                <a:latin typeface="Calibri" panose="020F0502020204030204" pitchFamily="34" charset="0"/>
              </a:rPr>
              <a:t>only </a:t>
            </a:r>
            <a:r>
              <a:rPr lang="en-US" altLang="en-US" sz="3200" dirty="0">
                <a:latin typeface="Calibri" panose="020F0502020204030204" pitchFamily="34" charset="0"/>
              </a:rPr>
              <a:t>seeking Allah’s </a:t>
            </a:r>
            <a:r>
              <a:rPr lang="en-US" altLang="en-US" sz="3200" dirty="0" smtClean="0">
                <a:latin typeface="Calibri" panose="020F0502020204030204" pitchFamily="34" charset="0"/>
              </a:rPr>
              <a:t>pleasure.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8590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فَمَا </a:t>
            </a:r>
            <a:r>
              <a:rPr lang="ar-SA" altLang="en-US" sz="7200" dirty="0">
                <a:latin typeface="Arabic Typesetting" panose="03020402040406030203" pitchFamily="66" charset="-78"/>
                <a:cs typeface="Arabic Typesetting" panose="03020402040406030203" pitchFamily="66" charset="-78"/>
              </a:rPr>
              <a:t>رَعَوْهَا حَقَّ رِعَايَتِهَا ۖ فَـَٔاتَيْنَا ٱلَّذِينَ ءَامَنُوا۟ مِنْهُمْ أَجْرَهُمْ ۖ وَكَثِيرٌ مِّنْهُمْ فَـٰسِقُونَ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Yet </a:t>
            </a:r>
            <a:r>
              <a:rPr lang="en-US" altLang="en-US" sz="3200" dirty="0">
                <a:latin typeface="Calibri" panose="020F0502020204030204" pitchFamily="34" charset="0"/>
              </a:rPr>
              <a:t>they did not observe it with due </a:t>
            </a:r>
            <a:r>
              <a:rPr lang="en-US" altLang="en-US" sz="3200" dirty="0" smtClean="0">
                <a:latin typeface="Calibri" panose="020F0502020204030204" pitchFamily="34" charset="0"/>
              </a:rPr>
              <a:t>observance. So </a:t>
            </a:r>
            <a:r>
              <a:rPr lang="en-US" altLang="en-US" sz="3200" dirty="0">
                <a:latin typeface="Calibri" panose="020F0502020204030204" pitchFamily="34" charset="0"/>
              </a:rPr>
              <a:t>We gave to the faithful among </a:t>
            </a:r>
            <a:r>
              <a:rPr lang="en-US" altLang="en-US" sz="3200" dirty="0" smtClean="0">
                <a:latin typeface="Calibri" panose="020F0502020204030204" pitchFamily="34" charset="0"/>
              </a:rPr>
              <a:t>them their </a:t>
            </a:r>
            <a:r>
              <a:rPr lang="en-US" altLang="en-US" sz="3200" dirty="0">
                <a:latin typeface="Calibri" panose="020F0502020204030204" pitchFamily="34" charset="0"/>
              </a:rPr>
              <a:t>[due] </a:t>
            </a:r>
            <a:r>
              <a:rPr lang="en-US" altLang="en-US" sz="3200" dirty="0" smtClean="0">
                <a:latin typeface="Calibri" panose="020F0502020204030204" pitchFamily="34" charset="0"/>
              </a:rPr>
              <a:t>reward, but </a:t>
            </a:r>
            <a:r>
              <a:rPr lang="en-US" altLang="en-US" sz="3200" dirty="0">
                <a:latin typeface="Calibri" panose="020F0502020204030204" pitchFamily="34" charset="0"/>
              </a:rPr>
              <a:t>many of them are transgressors.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2183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ٱتَّقُوا۟ ٱللَّـهَ وَءَامِنُوا۟ بِرَسُولِهِۦ يُؤْتِكُمْ كِفْلَيْنِ مِن رَّحْمَتِهِۦ وَيَجْعَل لَّكُمْ نُورًا تَمْشُونَ بِهِۦ وَيَغْفِرْ لَكُمْ ۚ وَٱللَّـهُ غَفُورٌ رَّحِيمٌ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Be </a:t>
            </a:r>
            <a:r>
              <a:rPr lang="en-US" altLang="en-US" sz="3200" dirty="0">
                <a:latin typeface="Calibri" panose="020F0502020204030204" pitchFamily="34" charset="0"/>
              </a:rPr>
              <a:t>wary of </a:t>
            </a:r>
            <a:r>
              <a:rPr lang="en-US" altLang="en-US" sz="3200" dirty="0" smtClean="0">
                <a:latin typeface="Calibri" panose="020F0502020204030204" pitchFamily="34" charset="0"/>
              </a:rPr>
              <a:t>Allah and </a:t>
            </a:r>
            <a:r>
              <a:rPr lang="en-US" altLang="en-US" sz="3200" dirty="0">
                <a:latin typeface="Calibri" panose="020F0502020204030204" pitchFamily="34" charset="0"/>
              </a:rPr>
              <a:t>have faith in His </a:t>
            </a:r>
            <a:r>
              <a:rPr lang="en-US" altLang="en-US" sz="3200" dirty="0" smtClean="0">
                <a:latin typeface="Calibri" panose="020F0502020204030204" pitchFamily="34" charset="0"/>
              </a:rPr>
              <a:t>Apostle. He </a:t>
            </a:r>
            <a:r>
              <a:rPr lang="en-US" altLang="en-US" sz="3200" dirty="0">
                <a:latin typeface="Calibri" panose="020F0502020204030204" pitchFamily="34" charset="0"/>
              </a:rPr>
              <a:t>will grant you a double share of His </a:t>
            </a:r>
            <a:r>
              <a:rPr lang="en-US" altLang="en-US" sz="3200" dirty="0" smtClean="0">
                <a:latin typeface="Calibri" panose="020F0502020204030204" pitchFamily="34" charset="0"/>
              </a:rPr>
              <a:t>mercy and </a:t>
            </a:r>
            <a:r>
              <a:rPr lang="en-US" altLang="en-US" sz="3200" dirty="0">
                <a:latin typeface="Calibri" panose="020F0502020204030204" pitchFamily="34" charset="0"/>
              </a:rPr>
              <a:t>give you a light to walk </a:t>
            </a:r>
            <a:r>
              <a:rPr lang="en-US" altLang="en-US" sz="3200" dirty="0" smtClean="0">
                <a:latin typeface="Calibri" panose="020F0502020204030204" pitchFamily="34" charset="0"/>
              </a:rPr>
              <a:t>by, and </a:t>
            </a:r>
            <a:r>
              <a:rPr lang="en-US" altLang="en-US" sz="3200" dirty="0">
                <a:latin typeface="Calibri" panose="020F0502020204030204" pitchFamily="34" charset="0"/>
              </a:rPr>
              <a:t>forgive you,</a:t>
            </a:r>
          </a:p>
          <a:p>
            <a:pPr>
              <a:lnSpc>
                <a:spcPct val="90000"/>
              </a:lnSpc>
            </a:pPr>
            <a:r>
              <a:rPr lang="en-US" altLang="en-US" sz="3200" dirty="0">
                <a:latin typeface="Calibri" panose="020F0502020204030204" pitchFamily="34" charset="0"/>
              </a:rPr>
              <a:t>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1988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لِّئَلَّا يَعْلَمَ أَهْلُ ٱلْكِتَـٰبِ أَلَّا يَقْدِرُونَ عَلَىٰ شَىْءٍ مِّن فَضْلِ ٱللَّـهِ ۙ وَأَنَّ ٱلْفَضْلَ بِيَدِ ٱللَّـهِ يُؤْتِيهِ مَن يَشَآءُ ۚ وَٱللَّـهُ ذُو ٱلْفَضْلِ ٱلْعَظِيمِ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the People of the Book may </a:t>
            </a:r>
            <a:r>
              <a:rPr lang="en-US" altLang="en-US" sz="3200" dirty="0" smtClean="0">
                <a:latin typeface="Calibri" panose="020F0502020204030204" pitchFamily="34" charset="0"/>
              </a:rPr>
              <a:t>know that </a:t>
            </a:r>
            <a:r>
              <a:rPr lang="en-US" altLang="en-US" sz="3200" dirty="0">
                <a:latin typeface="Calibri" panose="020F0502020204030204" pitchFamily="34" charset="0"/>
              </a:rPr>
              <a:t>they have no </a:t>
            </a:r>
            <a:r>
              <a:rPr lang="en-US" altLang="en-US" sz="3200" dirty="0" smtClean="0">
                <a:latin typeface="Calibri" panose="020F0502020204030204" pitchFamily="34" charset="0"/>
              </a:rPr>
              <a:t>power over anything of </a:t>
            </a:r>
            <a:r>
              <a:rPr lang="en-US" altLang="en-US" sz="3200" dirty="0">
                <a:latin typeface="Calibri" panose="020F0502020204030204" pitchFamily="34" charset="0"/>
              </a:rPr>
              <a:t>Allah’s </a:t>
            </a:r>
            <a:r>
              <a:rPr lang="en-US" altLang="en-US" sz="3200" dirty="0" smtClean="0">
                <a:latin typeface="Calibri" panose="020F0502020204030204" pitchFamily="34" charset="0"/>
              </a:rPr>
              <a:t>grace, and </a:t>
            </a:r>
            <a:r>
              <a:rPr lang="en-US" altLang="en-US" sz="3200" dirty="0">
                <a:latin typeface="Calibri" panose="020F0502020204030204" pitchFamily="34" charset="0"/>
              </a:rPr>
              <a:t>that all grace is in Allah’s </a:t>
            </a:r>
            <a:r>
              <a:rPr lang="en-US" altLang="en-US" sz="3200" dirty="0" smtClean="0">
                <a:latin typeface="Calibri" panose="020F0502020204030204" pitchFamily="34" charset="0"/>
              </a:rPr>
              <a:t>hand which </a:t>
            </a:r>
            <a:r>
              <a:rPr lang="en-US" altLang="en-US" sz="3200" dirty="0">
                <a:latin typeface="Calibri" panose="020F0502020204030204" pitchFamily="34" charset="0"/>
              </a:rPr>
              <a:t>He grants to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Allah is dispenser of a great grace.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1361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سَبَّحَ لِلَّـهِ مَا فِى ٱلسَّمَـٰوَٰتِ وَٱلْأَرْضِ ۖ وَهُوَ ٱلْعَزِيزُ ٱلْحَكِيمُ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there is in the heavens glorifies Allah</a:t>
            </a:r>
          </a:p>
          <a:p>
            <a:pPr>
              <a:lnSpc>
                <a:spcPct val="90000"/>
              </a:lnSpc>
            </a:pPr>
            <a:r>
              <a:rPr lang="en-US" altLang="en-US" sz="3200" dirty="0">
                <a:latin typeface="Calibri" panose="020F0502020204030204" pitchFamily="34" charset="0"/>
              </a:rPr>
              <a:t>and [whatever there is on] the earth</a:t>
            </a:r>
          </a:p>
          <a:p>
            <a:pPr>
              <a:lnSpc>
                <a:spcPct val="90000"/>
              </a:lnSpc>
            </a:pPr>
            <a:r>
              <a:rPr lang="en-US" altLang="en-US" sz="3200" dirty="0">
                <a:latin typeface="Calibri" panose="020F0502020204030204" pitchFamily="34" charset="0"/>
              </a:rPr>
              <a:t>and He is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مُلْكُ ٱلسَّمَـٰوَٰتِ وَٱلْأَرْضِ ۖ يُحْىِۦ وَيُمِيتُ ۖ وَهُوَ عَلَىٰ كُلِّ شَىْءٍ قَدِيرٌ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the kingdom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earth:</a:t>
            </a:r>
          </a:p>
          <a:p>
            <a:pPr>
              <a:lnSpc>
                <a:spcPct val="90000"/>
              </a:lnSpc>
            </a:pPr>
            <a:r>
              <a:rPr lang="en-US" altLang="en-US" sz="3200" dirty="0">
                <a:latin typeface="Calibri" panose="020F0502020204030204" pitchFamily="34" charset="0"/>
              </a:rPr>
              <a:t>He gives life and brings </a:t>
            </a:r>
            <a:r>
              <a:rPr lang="en-US" altLang="en-US" sz="3200" dirty="0" smtClean="0">
                <a:latin typeface="Calibri" panose="020F0502020204030204" pitchFamily="34" charset="0"/>
              </a:rPr>
              <a:t>death, and </a:t>
            </a:r>
            <a:r>
              <a:rPr lang="en-US" altLang="en-US" sz="3200" dirty="0">
                <a:latin typeface="Calibri" panose="020F0502020204030204" pitchFamily="34" charset="0"/>
              </a:rPr>
              <a:t>He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3244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ٱلْأَوَّلُ وَٱلْـَٔاخِرُ وَٱلظَّـٰهِرُ وَٱلْبَاطِنُ ۖ وَهُوَ بِكُلِّ شَىْءٍ عَلِيمٌ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the First and the </a:t>
            </a:r>
            <a:r>
              <a:rPr lang="en-US" altLang="en-US" sz="3200" dirty="0" smtClean="0">
                <a:latin typeface="Calibri" panose="020F0502020204030204" pitchFamily="34" charset="0"/>
              </a:rPr>
              <a:t>Last, the </a:t>
            </a:r>
            <a:r>
              <a:rPr lang="en-US" altLang="en-US" sz="3200" dirty="0">
                <a:latin typeface="Calibri" panose="020F0502020204030204" pitchFamily="34" charset="0"/>
              </a:rPr>
              <a:t>Manifest and the Hidden,</a:t>
            </a:r>
          </a:p>
          <a:p>
            <a:pPr>
              <a:lnSpc>
                <a:spcPct val="90000"/>
              </a:lnSpc>
            </a:pPr>
            <a:r>
              <a:rPr lang="en-US" altLang="en-US" sz="3200" dirty="0">
                <a:latin typeface="Calibri" panose="020F0502020204030204" pitchFamily="34" charset="0"/>
              </a:rPr>
              <a:t>and He has knowledge of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06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خَلَقَ ٱلسَّمَـٰوَٰتِ وَٱلْأَرْضَ فِى سِتَّةِ أَيَّامٍ ثُمَّ ٱسْتَوَىٰ عَلَى ٱلْعَرْشِ ۚ يَعْلَمُ مَا يَلِجُ فِى ٱلْأَرْضِ وَمَا يَخْرُجُ مِنْهَا وَمَا يَنزِلُ مِنَ ٱلسَّمَآءِ وَمَا يَعْرُجُ فِيهَا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the heavens and the </a:t>
            </a:r>
            <a:r>
              <a:rPr lang="en-US" altLang="en-US" sz="3200" dirty="0" smtClean="0">
                <a:latin typeface="Calibri" panose="020F0502020204030204" pitchFamily="34" charset="0"/>
              </a:rPr>
              <a:t>earth in </a:t>
            </a:r>
            <a:r>
              <a:rPr lang="en-US" altLang="en-US" sz="3200" dirty="0">
                <a:latin typeface="Calibri" panose="020F0502020204030204" pitchFamily="34" charset="0"/>
              </a:rPr>
              <a:t>six </a:t>
            </a:r>
            <a:r>
              <a:rPr lang="en-US" altLang="en-US" sz="3200" dirty="0" smtClean="0">
                <a:latin typeface="Calibri" panose="020F0502020204030204" pitchFamily="34" charset="0"/>
              </a:rPr>
              <a:t>days; then </a:t>
            </a:r>
            <a:r>
              <a:rPr lang="en-US" altLang="en-US" sz="3200" dirty="0">
                <a:latin typeface="Calibri" panose="020F0502020204030204" pitchFamily="34" charset="0"/>
              </a:rPr>
              <a:t>settled on the </a:t>
            </a:r>
            <a:r>
              <a:rPr lang="en-US" altLang="en-US" sz="3200" dirty="0" smtClean="0">
                <a:latin typeface="Calibri" panose="020F0502020204030204" pitchFamily="34" charset="0"/>
              </a:rPr>
              <a:t>Throne. He </a:t>
            </a:r>
            <a:r>
              <a:rPr lang="en-US" altLang="en-US" sz="3200" dirty="0">
                <a:latin typeface="Calibri" panose="020F0502020204030204" pitchFamily="34" charset="0"/>
              </a:rPr>
              <a:t>knows whatever enters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whatever emerges from </a:t>
            </a:r>
            <a:r>
              <a:rPr lang="en-US" altLang="en-US" sz="3200" dirty="0" smtClean="0">
                <a:latin typeface="Calibri" panose="020F0502020204030204" pitchFamily="34" charset="0"/>
              </a:rPr>
              <a:t>it and </a:t>
            </a:r>
            <a:r>
              <a:rPr lang="en-US" altLang="en-US" sz="3200" dirty="0">
                <a:latin typeface="Calibri" panose="020F0502020204030204" pitchFamily="34" charset="0"/>
              </a:rPr>
              <a:t>whatever descends from the </a:t>
            </a:r>
            <a:r>
              <a:rPr lang="en-US" altLang="en-US" sz="3200" dirty="0" smtClean="0">
                <a:latin typeface="Calibri" panose="020F0502020204030204" pitchFamily="34" charset="0"/>
              </a:rPr>
              <a:t>sky and </a:t>
            </a:r>
            <a:r>
              <a:rPr lang="en-US" altLang="en-US" sz="3200" dirty="0">
                <a:latin typeface="Calibri" panose="020F0502020204030204" pitchFamily="34" charset="0"/>
              </a:rPr>
              <a:t>whatever ascends to </a:t>
            </a:r>
            <a:r>
              <a:rPr lang="en-US" altLang="en-US" sz="3200" dirty="0" smtClean="0">
                <a:latin typeface="Calibri" panose="020F0502020204030204" pitchFamily="34" charset="0"/>
              </a:rPr>
              <a:t>it,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41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وَهُوَ </a:t>
            </a:r>
            <a:r>
              <a:rPr lang="ar-SA" altLang="en-US" sz="7200" dirty="0">
                <a:latin typeface="Arabic Typesetting" panose="03020402040406030203" pitchFamily="66" charset="-78"/>
                <a:cs typeface="Arabic Typesetting" panose="03020402040406030203" pitchFamily="66" charset="-78"/>
              </a:rPr>
              <a:t>مَعَكُمْ أَيْنَ مَا كُنتُمْ ۚ وَٱللَّـهُ بِمَا تَعْمَلُونَ بَصِيرٌ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He is with you wherever you may </a:t>
            </a:r>
            <a:r>
              <a:rPr lang="en-US" altLang="en-US" sz="3200" dirty="0" smtClean="0">
                <a:latin typeface="Calibri" panose="020F0502020204030204" pitchFamily="34" charset="0"/>
              </a:rPr>
              <a:t>be, and </a:t>
            </a:r>
            <a:r>
              <a:rPr lang="en-US" altLang="en-US" sz="3200" dirty="0">
                <a:latin typeface="Calibri" panose="020F0502020204030204" pitchFamily="34" charset="0"/>
              </a:rPr>
              <a:t>Allah sees best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Ḥadīd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822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10857</TotalTime>
  <Words>2673</Words>
  <Application>Microsoft Office PowerPoint</Application>
  <PresentationFormat>Widescreen</PresentationFormat>
  <Paragraphs>153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سَبَّحَ لِلَّـهِ مَا فِى ٱلسَّمَـٰوَٰتِ وَٱلْأَرْضِ ۖ وَهُوَ ٱلْعَزِيزُ ٱلْحَكِيمُ ﴿١﴾</vt:lpstr>
      <vt:lpstr> لَهُۥ مُلْكُ ٱلسَّمَـٰوَٰتِ وَٱلْأَرْضِ ۖ يُحْىِۦ وَيُمِيتُ ۖ وَهُوَ عَلَىٰ كُلِّ شَىْءٍ قَدِيرٌ ﴿٢﴾ </vt:lpstr>
      <vt:lpstr>هُوَ ٱلْأَوَّلُ وَٱلْـَٔاخِرُ وَٱلظَّـٰهِرُ وَٱلْبَاطِنُ ۖ وَهُوَ بِكُلِّ شَىْءٍ عَلِيمٌ ﴿٣﴾</vt:lpstr>
      <vt:lpstr>هُوَ ٱلَّذِى خَلَقَ ٱلسَّمَـٰوَٰتِ وَٱلْأَرْضَ فِى سِتَّةِ أَيَّامٍ ثُمَّ ٱسْتَوَىٰ عَلَى ٱلْعَرْشِ ۚ يَعْلَمُ مَا يَلِجُ فِى ٱلْأَرْضِ وَمَا يَخْرُجُ مِنْهَا وَمَا يَنزِلُ مِنَ ٱلسَّمَآءِ وَمَا يَعْرُجُ فِيهَا ۖ</vt:lpstr>
      <vt:lpstr>وَهُوَ مَعَكُمْ أَيْنَ مَا كُنتُمْ ۚ وَٱللَّـهُ بِمَا تَعْمَلُونَ بَصِيرٌ ﴿٤﴾</vt:lpstr>
      <vt:lpstr> لَّهُۥ مُلْكُ ٱلسَّمَـٰوَٰتِ وَٱلْأَرْضِ ۚ وَإِلَى ٱللَّـهِ تُرْجَعُ ٱلْأُمُورُ ﴿٥﴾</vt:lpstr>
      <vt:lpstr> يُولِجُ ٱلَّيْلَ فِى ٱلنَّهَارِ وَيُولِجُ ٱلنَّهَارَ فِى ٱلَّيْلِ ۚ وَهُوَ عَلِيمٌۢ بِذَاتِ ٱلصُّدُورِ ﴿٦﴾</vt:lpstr>
      <vt:lpstr> ءَامِنُوا۟ بِٱللَّـهِ وَرَسُولِهِۦ وَأَنفِقُوا۟ مِمَّا جَعَلَكُم مُّسْتَخْلَفِينَ فِيهِ ۖ فَٱلَّذِينَ ءَامَنُوا۟ مِنكُمْ وَأَنفَقُوا۟ لَهُمْ أَجْرٌ كَبِيرٌ ﴿٧﴾ </vt:lpstr>
      <vt:lpstr>وَمَا لَكُمْ لَا تُؤْمِنُونَ بِٱللَّـهِ ۙ وَٱلرَّسُولُ يَدْعُوكُمْ لِتُؤْمِنُوا۟ بِرَبِّكُمْ وَقَدْ أَخَذَ مِيثَـٰقَكُمْ إِن كُنتُم مُّؤْمِنِينَ ﴿٨﴾</vt:lpstr>
      <vt:lpstr> هُوَ ٱلَّذِى يُنَزِّلُ عَلَىٰ عَبْدِهِۦٓ ءَايَـٰتٍۭ بَيِّنَـٰتٍ لِّيُخْرِجَكُم مِّنَ ٱلظُّلُمَـٰتِ إِلَى ٱلنُّورِ ۚ وَإِنَّ ٱللَّـهَ بِكُمْ لَرَءُوفٌ رَّحِيمٌ ﴿٩﴾</vt:lpstr>
      <vt:lpstr> وَمَا لَكُمْ أَلَّا تُنفِقُوا۟ فِى سَبِيلِ ٱللَّـهِ وَلِلَّـهِ مِيرَٰثُ ٱلسَّمَـٰوَٰتِ وَٱلْأَرْضِ ۚ لَا يَسْتَوِى مِنكُم مَّنْ أَنفَقَ مِن قَبْلِ ٱلْفَتْحِ وَقَـٰتَلَ ۚ أُو۟لَـٰٓئِكَ أَعْظَمُ دَرَجَةً مِّنَ ٱلَّذِينَ أَنفَقُوا۟ مِنۢ بَعْدُ وَقَـٰتَلُوا۟ ۚ</vt:lpstr>
      <vt:lpstr>وَكُلًّا وَعَدَ ٱللَّـهُ ٱلْحُسْنَىٰ ۚ وَٱللَّـهُ بِمَا تَعْمَلُونَ خَبِيرٌ ﴿١٠﴾</vt:lpstr>
      <vt:lpstr> مَّن ذَا ٱلَّذِى يُقْرِضُ ٱللَّـهَ قَرْضًا حَسَنًا فَيُضَـٰعِفَهُۥ لَهُۥ وَلَهُۥٓ أَجْرٌ كَرِيمٌ ﴿١١﴾</vt:lpstr>
      <vt:lpstr>يَوْمَ تَرَى ٱلْمُؤْمِنِينَ وَٱلْمُؤْمِنَـٰتِ يَسْعَىٰ نُورُهُم بَيْنَ أَيْدِيهِمْ وَبِأَيْمَـٰنِهِم بُشْرَىٰكُمُ ٱلْيَوْمَ جَنَّـٰتٌ تَجْرِى مِن تَحْتِهَا ٱلْأَنْهَـٰرُ خَـٰلِدِينَ فِيهَا ۚ ذَٰلِكَ هُوَ ٱلْفَوْزُ ٱلْعَظِيمُ ﴿١٢﴾</vt:lpstr>
      <vt:lpstr> يَوْمَ يَقُولُ ٱلْمُنَـٰفِقُونَ وَٱلْمُنَـٰفِقَـٰتُ لِلَّذِينَ ءَامَنُوا۟ ٱنظُرُونَا نَقْتَبِسْ مِن نُّورِكُمْ قِيلَ ٱرْجِعُوا۟ وَرَآءَكُمْ فَٱلْتَمِسُوا۟ نُورًا فَضُرِبَ بَيْنَهُم بِسُورٍ لَّهُۥ بَابٌۢ بَاطِنُهُۥ فِيهِ ٱلرَّحْمَةُ وَظَـٰهِرُهُۥ مِن قِبَلِهِ ٱلْعَذَابُ ﴿١٣﴾ </vt:lpstr>
      <vt:lpstr>يُنَادُونَهُمْ أَلَمْ نَكُن مَّعَكُمْ ۖ قَالُوا۟ بَلَىٰ وَلَـٰكِنَّكُمْ فَتَنتُمْ أَنفُسَكُمْ وَتَرَبَّصْتُمْ وَٱرْتَبْتُمْ وَغَرَّتْكُمُ ٱلْأَمَانِىُّ حَتَّىٰ جَآءَ أَمْرُ ٱللَّـهِ وَغَرَّكُم بِٱللَّـهِ ٱلْغَرُورُ ﴿١٤﴾</vt:lpstr>
      <vt:lpstr> فَٱلْيَوْمَ لَا يُؤْخَذُ مِنكُمْ فِدْيَةٌ وَلَا مِنَ ٱلَّذِينَ كَفَرُوا۟ ۚ مَأْوَىٰكُمُ ٱلنَّارُ ۖ هِىَ مَوْلَىٰكُمْ ۖ وَبِئْسَ ٱلْمَصِيرُ ﴿١٥﴾</vt:lpstr>
      <vt:lpstr> أَلَمْ يَأْنِ لِلَّذِينَ ءَامَنُوٓا۟ أَن تَخْشَعَ قُلُوبُهُمْ لِذِكْرِ ٱللَّـهِ وَمَا نَزَلَ مِنَ ٱلْحَقِّ وَلَا يَكُونُوا۟ كَٱلَّذِينَ أُوتُوا۟ ٱلْكِتَـٰبَ مِن قَبْلُ فَطَالَ عَلَيْهِمُ ٱلْأَمَدُ فَقَسَتْ قُلُوبُهُمْ ۖ وَكَثِيرٌ مِّنْهُمْ فَـٰسِقُونَ ﴿١٦﴾</vt:lpstr>
      <vt:lpstr> ٱعْلَمُوٓا۟ أَنَّ ٱللَّـهَ يُحْىِ ٱلْأَرْضَ بَعْدَ مَوْتِهَا ۚ قَدْ بَيَّنَّا لَكُمُ ٱلْـَٔايَـٰتِ لَعَلَّكُمْ تَعْقِلُونَ ﴿١٧﴾ </vt:lpstr>
      <vt:lpstr>إِنَّ ٱلْمُصَّدِّقِينَ وَٱلْمُصَّدِّقَـٰتِ وَأَقْرَضُوا۟ ٱللَّـهَ قَرْضًا حَسَنًا يُضَـٰعَفُ لَهُمْ وَلَهُمْ أَجْرٌ كَرِيمٌ ﴿١٨﴾</vt:lpstr>
      <vt:lpstr>وَٱلَّذِينَ ءَامَنُوا۟ بِٱللَّـهِ وَرُسُلِهِۦٓ أُو۟لَـٰٓئِكَ هُمُ ٱلصِّدِّيقُونَ ۖ وَٱلشُّهَدَآءُ عِندَ رَبِّهِمْ لَهُمْ أَجْرُهُمْ وَنُورُهُمْ ۖ وَٱلَّذِينَ كَفَرُوا۟ وَكَذَّبُوا۟ بِـَٔايَـٰتِنَآ أُو۟لَـٰٓئِكَ أَصْحَـٰبُ ٱلْجَحِيمِ ﴿١٩﴾</vt:lpstr>
      <vt:lpstr> ٱعْلَمُوٓا۟ أَنَّمَا ٱلْحَيَوٰةُ ٱلدُّنْيَا لَعِبٌ وَلَهْوٌ وَزِينَةٌ وَتَفَاخُرٌۢ بَيْنَكُمْ وَتَكَاثُرٌ فِى ٱلْأَمْوَٰلِ وَٱلْأَوْلَـٰدِ ۖ كَمَثَلِ غَيْثٍ أَعْجَبَ ٱلْكُفَّارَ نَبَاتُهُۥ ثُمَّ يَهِيجُ فَتَرَىٰهُ مُصْفَرًّا ثُمَّ يَكُونُ حُطَـٰمًا ۖ</vt:lpstr>
      <vt:lpstr>وَفِى ٱلْـَٔاخِرَةِ عَذَابٌ شَدِيدٌ وَمَغْفِرَةٌ مِّنَ ٱللَّـهِ وَرِضْوَٰنٌ ۚ وَمَا ٱلْحَيَوٰةُ ٱلدُّنْيَآ إِلَّا مَتَـٰعُ ٱلْغُرُورِ ﴿٢٠﴾</vt:lpstr>
      <vt:lpstr> سَابِقُوٓا۟ إِلَىٰ مَغْفِرَةٍ مِّن رَّبِّكُمْ وَجَنَّةٍ عَرْضُهَا كَعَرْضِ ٱلسَّمَآءِ وَٱلْأَرْضِ أُعِدَّتْ لِلَّذِينَ ءَامَنُوا۟ بِٱللَّـهِ وَرُسُلِهِۦ ۚ ذَٰلِكَ فَضْلُ ٱللَّـهِ يُؤْتِيهِ مَن يَشَآءُ ۚ وَٱللَّـهُ ذُو ٱلْفَضْلِ ٱلْعَظِيمِ ﴿٢١﴾</vt:lpstr>
      <vt:lpstr> مَآ أَصَابَ مِن مُّصِيبَةٍ فِى ٱلْأَرْضِ وَلَا فِىٓ أَنفُسِكُمْ إِلَّا فِى كِتَـٰبٍ مِّن قَبْلِ أَن نَّبْرَأَهَآ ۚ إِنَّ ذَٰلِكَ عَلَى ٱللَّـهِ يَسِيرٌ ﴿٢٢﴾</vt:lpstr>
      <vt:lpstr> لِّكَيْلَا تَأْسَوْا۟ عَلَىٰ مَا فَاتَكُمْ وَلَا تَفْرَحُوا۟ بِمَآ ءَاتَىٰكُمْ ۗ وَٱللَّـهُ لَا يُحِبُّ كُلَّ مُخْتَالٍ فَخُورٍ ﴿٢٣﴾</vt:lpstr>
      <vt:lpstr> ٱلَّذِينَ يَبْخَلُونَ وَيَأْمُرُونَ ٱلنَّاسَ بِٱلْبُخْلِ ۗ وَمَن يَتَوَلَّ فَإِنَّ ٱللَّـهَ هُوَ ٱلْغَنِىُّ ٱلْحَمِيدُ ﴿٢٤﴾</vt:lpstr>
      <vt:lpstr>لَقَدْ أَرْسَلْنَا رُسُلَنَا بِٱلْبَيِّنَـٰتِ وَأَنزَلْنَا مَعَهُمُ ٱلْكِتَـٰبَ وَٱلْمِيزَانَ لِيَقُومَ ٱلنَّاسُ بِٱلْقِسْطِ ۖ وَأَنزَلْنَا ٱلْحَدِيدَ فِيهِ بَأْسٌ شَدِيدٌ وَمَنَـٰفِعُ لِلنَّاسِ وَلِيَعْلَمَ ٱللَّـهُ مَن يَنصُرُهُۥ وَرُسُلَهُۥ بِٱلْغَيْبِ ۚ</vt:lpstr>
      <vt:lpstr>إِنَّ ٱللَّـهَ قَوِىٌّ عَزِيزٌ ﴿٢٥﴾</vt:lpstr>
      <vt:lpstr> وَلَقَدْ أَرْسَلْنَا نُوحًا وَإِبْرَٰهِيمَ وَجَعَلْنَا فِى ذُرِّيَّتِهِمَا ٱلنُّبُوَّةَ وَٱلْكِتَـٰبَ ۖ فَمِنْهُم مُّهْتَدٍ ۖ وَكَثِيرٌ مِّنْهُمْ فَـٰسِقُونَ ﴿٢٦﴾</vt:lpstr>
      <vt:lpstr> ثُمَّ قَفَّيْنَا عَلَىٰٓ ءَاثَـٰرِهِم بِرُسُلِنَا وَقَفَّيْنَا بِعِيسَى ٱبْنِ مَرْيَمَ وَءَاتَيْنَـٰهُ ٱلْإِنجِيلَ وَجَعَلْنَا فِى قُلُوبِ ٱلَّذِينَ ٱتَّبَعُوهُ رَأْفَةً وَرَحْمَةً وَرَهْبَانِيَّةً ٱبْتَدَعُوهَا مَا كَتَبْنَـٰهَا عَلَيْهِمْ إِلَّا ٱبْتِغَآءَ رِضْوَٰنِ ٱللَّـهِ</vt:lpstr>
      <vt:lpstr>فَمَا رَعَوْهَا حَقَّ رِعَايَتِهَا ۖ فَـَٔاتَيْنَا ٱلَّذِينَ ءَامَنُوا۟ مِنْهُمْ أَجْرَهُمْ ۖ وَكَثِيرٌ مِّنْهُمْ فَـٰسِقُونَ ﴿٢٧﴾</vt:lpstr>
      <vt:lpstr> يَـٰٓأَيُّهَا ٱلَّذِينَ ءَامَنُوا۟ ٱتَّقُوا۟ ٱللَّـهَ وَءَامِنُوا۟ بِرَسُولِهِۦ يُؤْتِكُمْ كِفْلَيْنِ مِن رَّحْمَتِهِۦ وَيَجْعَل لَّكُمْ نُورًا تَمْشُونَ بِهِۦ وَيَغْفِرْ لَكُمْ ۚ وَٱللَّـهُ غَفُورٌ رَّحِيمٌ ﴿٢٨﴾</vt:lpstr>
      <vt:lpstr>لِّئَلَّا يَعْلَمَ أَهْلُ ٱلْكِتَـٰبِ أَلَّا يَقْدِرُونَ عَلَىٰ شَىْءٍ مِّن فَضْلِ ٱللَّـهِ ۙ وَأَنَّ ٱلْفَضْلَ بِيَدِ ٱللَّـهِ يُؤْتِيهِ مَن يَشَآءُ ۚ وَٱللَّـهُ ذُو ٱلْفَضْلِ ٱلْعَظِيمِ ﴿٢٩﴾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828</cp:revision>
  <dcterms:created xsi:type="dcterms:W3CDTF">2005-07-27T05:58:58Z</dcterms:created>
  <dcterms:modified xsi:type="dcterms:W3CDTF">2020-05-19T23:38:21Z</dcterms:modified>
</cp:coreProperties>
</file>