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5"/>
  </p:notesMasterIdLst>
  <p:sldIdLst>
    <p:sldId id="354" r:id="rId2"/>
    <p:sldId id="355" r:id="rId3"/>
    <p:sldId id="1130" r:id="rId4"/>
    <p:sldId id="1128" r:id="rId5"/>
    <p:sldId id="766" r:id="rId6"/>
    <p:sldId id="1129" r:id="rId7"/>
    <p:sldId id="1131" r:id="rId8"/>
    <p:sldId id="1132" r:id="rId9"/>
    <p:sldId id="1133" r:id="rId10"/>
    <p:sldId id="1134" r:id="rId11"/>
    <p:sldId id="1135" r:id="rId12"/>
    <p:sldId id="1136" r:id="rId13"/>
    <p:sldId id="1137" r:id="rId14"/>
    <p:sldId id="1138" r:id="rId15"/>
    <p:sldId id="1139" r:id="rId16"/>
    <p:sldId id="1140" r:id="rId17"/>
    <p:sldId id="1141" r:id="rId18"/>
    <p:sldId id="1142" r:id="rId19"/>
    <p:sldId id="1143" r:id="rId20"/>
    <p:sldId id="1144" r:id="rId21"/>
    <p:sldId id="1145" r:id="rId22"/>
    <p:sldId id="1146" r:id="rId23"/>
    <p:sldId id="1147" r:id="rId24"/>
    <p:sldId id="1148" r:id="rId25"/>
    <p:sldId id="1149" r:id="rId26"/>
    <p:sldId id="1150" r:id="rId27"/>
    <p:sldId id="1151" r:id="rId28"/>
    <p:sldId id="1152" r:id="rId29"/>
    <p:sldId id="1153" r:id="rId30"/>
    <p:sldId id="1154" r:id="rId31"/>
    <p:sldId id="1155" r:id="rId32"/>
    <p:sldId id="1156" r:id="rId33"/>
    <p:sldId id="1157" r:id="rId34"/>
    <p:sldId id="1158" r:id="rId35"/>
    <p:sldId id="1159" r:id="rId36"/>
    <p:sldId id="1160" r:id="rId37"/>
    <p:sldId id="1161" r:id="rId38"/>
    <p:sldId id="1162" r:id="rId39"/>
    <p:sldId id="1163" r:id="rId40"/>
    <p:sldId id="1164" r:id="rId41"/>
    <p:sldId id="1165" r:id="rId42"/>
    <p:sldId id="1166" r:id="rId43"/>
    <p:sldId id="1167" r:id="rId44"/>
    <p:sldId id="1168" r:id="rId45"/>
    <p:sldId id="1169" r:id="rId46"/>
    <p:sldId id="1170" r:id="rId47"/>
    <p:sldId id="1171" r:id="rId48"/>
    <p:sldId id="1172" r:id="rId49"/>
    <p:sldId id="1173" r:id="rId50"/>
    <p:sldId id="1174" r:id="rId51"/>
    <p:sldId id="1175" r:id="rId52"/>
    <p:sldId id="1176" r:id="rId53"/>
    <p:sldId id="1177" r:id="rId54"/>
    <p:sldId id="1178" r:id="rId55"/>
    <p:sldId id="1179" r:id="rId56"/>
    <p:sldId id="1180" r:id="rId57"/>
    <p:sldId id="1181" r:id="rId58"/>
    <p:sldId id="1182" r:id="rId59"/>
    <p:sldId id="1183" r:id="rId60"/>
    <p:sldId id="1184" r:id="rId61"/>
    <p:sldId id="1185" r:id="rId62"/>
    <p:sldId id="1186" r:id="rId63"/>
    <p:sldId id="1187" r:id="rId64"/>
    <p:sldId id="1188" r:id="rId65"/>
    <p:sldId id="1189" r:id="rId66"/>
    <p:sldId id="1190" r:id="rId67"/>
    <p:sldId id="1191" r:id="rId68"/>
    <p:sldId id="1192" r:id="rId69"/>
    <p:sldId id="1193" r:id="rId70"/>
    <p:sldId id="1194" r:id="rId71"/>
    <p:sldId id="1195" r:id="rId72"/>
    <p:sldId id="1196" r:id="rId73"/>
    <p:sldId id="1197" r:id="rId74"/>
    <p:sldId id="1198" r:id="rId75"/>
    <p:sldId id="1199" r:id="rId76"/>
    <p:sldId id="1200" r:id="rId77"/>
    <p:sldId id="1201" r:id="rId78"/>
    <p:sldId id="1202" r:id="rId79"/>
    <p:sldId id="1203" r:id="rId80"/>
    <p:sldId id="1204" r:id="rId81"/>
    <p:sldId id="1205" r:id="rId82"/>
    <p:sldId id="1206" r:id="rId83"/>
    <p:sldId id="1207" r:id="rId84"/>
    <p:sldId id="1208" r:id="rId85"/>
    <p:sldId id="1209" r:id="rId86"/>
    <p:sldId id="1210" r:id="rId87"/>
    <p:sldId id="1211" r:id="rId88"/>
    <p:sldId id="1212" r:id="rId89"/>
    <p:sldId id="1213" r:id="rId90"/>
    <p:sldId id="1214" r:id="rId91"/>
    <p:sldId id="1215" r:id="rId92"/>
    <p:sldId id="1216" r:id="rId93"/>
    <p:sldId id="1217" r:id="rId94"/>
    <p:sldId id="1218" r:id="rId95"/>
    <p:sldId id="1219" r:id="rId96"/>
    <p:sldId id="1220" r:id="rId97"/>
    <p:sldId id="1221" r:id="rId98"/>
    <p:sldId id="1222" r:id="rId99"/>
    <p:sldId id="1223" r:id="rId100"/>
    <p:sldId id="1224" r:id="rId101"/>
    <p:sldId id="1225" r:id="rId102"/>
    <p:sldId id="352" r:id="rId103"/>
    <p:sldId id="353" r:id="rId10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60" d="100"/>
          <a:sy n="60" d="100"/>
        </p:scale>
        <p:origin x="1522" y="557"/>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19/05/2020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الواقعة</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smtClean="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Wāqiʿah</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600" dirty="0" smtClean="0">
                <a:solidFill>
                  <a:srgbClr val="FFFF00"/>
                </a:solidFill>
                <a:latin typeface="Trebuchet MS" panose="020B0603020202020204" pitchFamily="34" charset="0"/>
                <a:cs typeface="Traditional Arabic" panose="02020603050405020304" pitchFamily="18" charset="-78"/>
              </a:rPr>
              <a:t>(</a:t>
            </a:r>
            <a:r>
              <a:rPr lang="en-US" altLang="en-US" sz="6600" dirty="0" smtClean="0">
                <a:solidFill>
                  <a:srgbClr val="FFFF00"/>
                </a:solidFill>
                <a:latin typeface="Trebuchet MS" panose="020B0603020202020204" pitchFamily="34" charset="0"/>
                <a:cs typeface="Traditional Arabic" panose="02020603050405020304" pitchFamily="18" charset="-78"/>
              </a:rPr>
              <a:t>the </a:t>
            </a:r>
            <a:r>
              <a:rPr lang="en-US" altLang="en-US" sz="6600" dirty="0" smtClean="0">
                <a:solidFill>
                  <a:srgbClr val="FFFF00"/>
                </a:solidFill>
                <a:latin typeface="Trebuchet MS" panose="020B0603020202020204" pitchFamily="34" charset="0"/>
                <a:cs typeface="Traditional Arabic" panose="02020603050405020304" pitchFamily="18" charset="-78"/>
              </a:rPr>
              <a:t>imminent)</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56</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96</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وَبُسَّتِ ٱلْجِبَالُ بَسًّا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mountains are shattered into bits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6135090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هَـٰذَا لَهُوَ حَقُّ ٱلْيَقِينِ ﴿٩٥﴾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this is certain truth.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0429107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فَسَبِّحْ بِٱسْمِ رَبِّكَ ٱلْعَظِيمِ ﴿٩٦﴾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celebrate the Name of your Lord, the All-supreme!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2922582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فَكَانَتْ هَبَآءً مُّنۢبَثًّا ﴿٦﴾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become scattered dust,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02004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وَكُنتُمْ أَزْوَٰجًا ثَلَـٰثَةً ﴿٧﴾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will be three groups: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51516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فَأَصْحَـٰبُ ٱلْمَيْمَنَةِ مَآ أَصْحَـٰبُ ٱلْمَيْمَنَةِ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People of the Right Hand</a:t>
            </a:r>
          </a:p>
          <a:p>
            <a:pPr>
              <a:lnSpc>
                <a:spcPct val="90000"/>
              </a:lnSpc>
            </a:pPr>
            <a:r>
              <a:rPr lang="en-US" altLang="en-US" sz="3200" dirty="0">
                <a:latin typeface="Calibri" panose="020F0502020204030204" pitchFamily="34" charset="0"/>
              </a:rPr>
              <a:t>—and what are the People of the Right Hand?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89621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وَأَصْحَـٰبُ ٱلْمَشْـَٔمَةِ مَآ أَصْحَـٰبُ ٱلْمَشْـَٔمَةِ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People of the Left Hand</a:t>
            </a:r>
          </a:p>
          <a:p>
            <a:pPr>
              <a:lnSpc>
                <a:spcPct val="90000"/>
              </a:lnSpc>
            </a:pPr>
            <a:r>
              <a:rPr lang="en-US" altLang="en-US" sz="3200" dirty="0">
                <a:latin typeface="Calibri" panose="020F0502020204030204" pitchFamily="34" charset="0"/>
              </a:rPr>
              <a:t>—and what are the People of the Left Hand?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60975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وَٱلسَّـٰبِقُونَ ٱلسَّـٰبِقُونَ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Foremost Ones are the foremost ones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24357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أُو۟لَـٰٓئِكَ ٱلْمُقَرَّبُونَ ﴿١١﴾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are the ones brought near [to Allah],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21382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فِى جَنَّـٰتِ ٱلنَّعِيمِ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will reside] in the gardens of bliss.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37741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ثُلَّةٌ مِّنَ ٱلْأَوَّلِينَ ﴿١٣﴾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 multitude from the former [generations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51161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وَقَلِيلٌ مِّنَ ٱلْـَٔاخِرِينَ ﴿١٤﴾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 few from the latter ones.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22896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24989"/>
            <a:ext cx="12192000" cy="7094250"/>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56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Wāqiʿah</a:t>
            </a:r>
            <a:endParaRPr lang="en-US" altLang="en-US" sz="2800" dirty="0" smtClean="0">
              <a:solidFill>
                <a:srgbClr val="FFFF00"/>
              </a:solidFill>
            </a:endParaRPr>
          </a:p>
          <a:p>
            <a:pPr algn="ctr">
              <a:spcBef>
                <a:spcPct val="0"/>
              </a:spcBef>
              <a:buFontTx/>
              <a:buNone/>
            </a:pPr>
            <a:endParaRPr lang="en-US" altLang="en-US" sz="1100" dirty="0" smtClean="0">
              <a:solidFill>
                <a:srgbClr val="FFFF00"/>
              </a:solidFill>
            </a:endParaRPr>
          </a:p>
          <a:p>
            <a:pPr algn="ctr">
              <a:spcBef>
                <a:spcPct val="0"/>
              </a:spcBef>
              <a:buFontTx/>
              <a:buNone/>
            </a:pPr>
            <a:r>
              <a:rPr lang="en-US" altLang="en-US" sz="2600" dirty="0" smtClean="0">
                <a:solidFill>
                  <a:srgbClr val="FFFF00"/>
                </a:solidFill>
              </a:rPr>
              <a:t>The </a:t>
            </a:r>
            <a:r>
              <a:rPr lang="en-US" altLang="en-US" sz="2600" dirty="0">
                <a:solidFill>
                  <a:srgbClr val="FFFF00"/>
                </a:solidFill>
              </a:rPr>
              <a:t>surah that opens by naming the occurrence of the end of time with the title, The Imminent; for all who deny that it is coming will never belie it when finally it happens. It takes its name from , which mentions “the Imminent Hour” (al-</a:t>
            </a:r>
            <a:r>
              <a:rPr lang="en-US" altLang="en-US" sz="2600" dirty="0" err="1">
                <a:solidFill>
                  <a:srgbClr val="FFFF00"/>
                </a:solidFill>
              </a:rPr>
              <a:t>wāqiʿah</a:t>
            </a:r>
            <a:r>
              <a:rPr lang="en-US" altLang="en-US" sz="2600" dirty="0">
                <a:solidFill>
                  <a:srgbClr val="FFFF00"/>
                </a:solidFill>
              </a:rPr>
              <a:t>) i.e., the Day </a:t>
            </a:r>
            <a:r>
              <a:rPr lang="en-US" altLang="en-US" sz="2600" dirty="0" err="1">
                <a:solidFill>
                  <a:srgbClr val="FFFF00"/>
                </a:solidFill>
              </a:rPr>
              <a:t>og</a:t>
            </a:r>
            <a:r>
              <a:rPr lang="en-US" altLang="en-US" sz="2600" dirty="0">
                <a:solidFill>
                  <a:srgbClr val="FFFF00"/>
                </a:solidFill>
              </a:rPr>
              <a:t> Resurrection. The surah whose central message is stated in its opening verses: the Day of Judgement is inevitable and it will sort people into the humiliated and the richly rewarded. As in the previous surah, people are divided into three classes: those brought near to God (the best of the believers), those on the right (the ordinary believers), and those on the left (the disbelievers). Ample proof is given of God’s power and consequently His ability to bring about the </a:t>
            </a:r>
            <a:r>
              <a:rPr lang="en-US" altLang="en-US" sz="2600" dirty="0" smtClean="0">
                <a:solidFill>
                  <a:srgbClr val="FFFF00"/>
                </a:solidFill>
              </a:rPr>
              <a:t>Resurrection</a:t>
            </a:r>
            <a:r>
              <a:rPr lang="en-US" altLang="en-US" sz="2600" dirty="0" smtClean="0">
                <a:solidFill>
                  <a:srgbClr val="FFFF00"/>
                </a:solidFill>
              </a:rPr>
              <a:t>.</a:t>
            </a:r>
            <a:endParaRPr lang="en-US" altLang="en-US" sz="2600" dirty="0">
              <a:solidFill>
                <a:srgbClr val="FFFF00"/>
              </a:solidFill>
            </a:endParaRPr>
          </a:p>
          <a:p>
            <a:pPr algn="ctr">
              <a:spcBef>
                <a:spcPct val="0"/>
              </a:spcBef>
              <a:buFontTx/>
              <a:buNone/>
            </a:pPr>
            <a:r>
              <a:rPr lang="en-US" altLang="en-US" sz="2600" dirty="0">
                <a:solidFill>
                  <a:srgbClr val="FFFF00"/>
                </a:solidFill>
              </a:rPr>
              <a:t>The surah is also known as: That Which is Coming, The Indisputable Event, The Inevitable, The Inevitable Event, The Occurrence, The Terror</a:t>
            </a:r>
            <a:r>
              <a:rPr lang="en-US" altLang="en-US" sz="2600" dirty="0" smtClean="0">
                <a:solidFill>
                  <a:srgbClr val="FFFF00"/>
                </a:solidFill>
              </a:rPr>
              <a:t>.</a:t>
            </a:r>
          </a:p>
          <a:p>
            <a:pPr algn="ctr">
              <a:spcBef>
                <a:spcPct val="0"/>
              </a:spcBef>
              <a:buNone/>
            </a:pPr>
            <a:r>
              <a:rPr lang="en-US" altLang="en-US" sz="2600" dirty="0">
                <a:solidFill>
                  <a:srgbClr val="FFFF00"/>
                </a:solidFill>
              </a:rPr>
              <a:t>This surah was revealed in Makkah. The Holy Prophet </a:t>
            </a:r>
            <a:r>
              <a:rPr lang="en-US" altLang="en-US" sz="2600" dirty="0" smtClean="0">
                <a:solidFill>
                  <a:srgbClr val="FFFF00"/>
                </a:solidFill>
              </a:rPr>
              <a:t>(S) </a:t>
            </a:r>
            <a:r>
              <a:rPr lang="en-US" altLang="en-US" sz="2600" dirty="0">
                <a:solidFill>
                  <a:srgbClr val="FFFF00"/>
                </a:solidFill>
              </a:rPr>
              <a:t>has said that a person who recites this surah will not be from among the absent-minded ones. Poverty does not come near this person</a:t>
            </a:r>
            <a:r>
              <a:rPr lang="en-US" altLang="en-US" sz="2600" dirty="0" smtClean="0">
                <a:solidFill>
                  <a:srgbClr val="FFFF00"/>
                </a:solidFill>
              </a:rPr>
              <a:t>.</a:t>
            </a:r>
          </a:p>
          <a:p>
            <a:pPr algn="ctr">
              <a:spcBef>
                <a:spcPct val="0"/>
              </a:spcBef>
              <a:buNone/>
            </a:pPr>
            <a:endParaRPr lang="en-US" altLang="en-US" sz="26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عَلَىٰ سُرُرٍ مَّوْضُونَةٍ ﴿١٥﴾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brocaded couches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41212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مُّتَّكِـِٔينَ عَلَيْهَا مُتَقَـٰبِلِينَ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reclining on them, face to face.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9689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يَطُوفُ عَلَيْهِمْ وِلْدَٰنٌ مُّخَلَّدُونَ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be waited upon by immortal youths,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65855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بِأَكْوَابٍ وَأَبَارِيقَ وَكَأْسٍ مِّن مَّعِينٍ ﴿١٨﴾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with goblets and ewers</a:t>
            </a:r>
          </a:p>
          <a:p>
            <a:pPr>
              <a:lnSpc>
                <a:spcPct val="90000"/>
              </a:lnSpc>
            </a:pPr>
            <a:r>
              <a:rPr lang="en-US" altLang="en-US" sz="3200" dirty="0">
                <a:latin typeface="Calibri" panose="020F0502020204030204" pitchFamily="34" charset="0"/>
              </a:rPr>
              <a:t>and a cup of a clear wine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908862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لَّا يُصَدَّعُونَ عَنْهَا وَلَا يُنزِفُونَ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which neither causes them headache</a:t>
            </a:r>
          </a:p>
          <a:p>
            <a:pPr>
              <a:lnSpc>
                <a:spcPct val="90000"/>
              </a:lnSpc>
            </a:pPr>
            <a:r>
              <a:rPr lang="en-US" altLang="en-US" sz="3200" dirty="0">
                <a:latin typeface="Calibri" panose="020F0502020204030204" pitchFamily="34" charset="0"/>
              </a:rPr>
              <a:t>nor stupefaction,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34123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وَفَـٰكِهَةٍ مِّمَّا يَتَخَيَّرُونَ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such fruits as they prefer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446844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وَلَحْمِ طَيْرٍ مِّمَّا يَشْتَهُونَ ﴿٢١﴾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such flesh of fowls as they desire,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231957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وَحُورٌ عِينٌ ﴿٢٢﴾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big-eyed </a:t>
            </a:r>
            <a:r>
              <a:rPr lang="en-US" altLang="en-US" sz="3200" dirty="0" err="1">
                <a:latin typeface="Calibri" panose="020F0502020204030204" pitchFamily="34" charset="0"/>
              </a:rPr>
              <a:t>houris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01659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كَأَمْثَـٰلِ ٱللُّؤْلُؤِ ٱلْمَكْنُونِ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like guarded pearls,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43987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جَزَآءًۢ بِمَا كَانُوا۟ يَعْمَلُونَ ﴿٢٤﴾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 reward for what they used to do.</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48740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04664"/>
            <a:ext cx="12192000" cy="6694140"/>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56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Wāqiʿah</a:t>
            </a:r>
            <a:endParaRPr lang="en-US" altLang="en-US" sz="2800" dirty="0" smtClean="0">
              <a:solidFill>
                <a:srgbClr val="FFFF00"/>
              </a:solidFill>
            </a:endParaRPr>
          </a:p>
          <a:p>
            <a:pPr algn="ctr">
              <a:spcBef>
                <a:spcPct val="0"/>
              </a:spcBef>
              <a:buFontTx/>
              <a:buNone/>
            </a:pPr>
            <a:endParaRPr lang="en-US" altLang="en-US" sz="1100" dirty="0" smtClean="0">
              <a:solidFill>
                <a:srgbClr val="FFFF00"/>
              </a:solidFill>
            </a:endParaRPr>
          </a:p>
          <a:p>
            <a:pPr algn="ctr">
              <a:spcBef>
                <a:spcPct val="0"/>
              </a:spcBef>
              <a:buFontTx/>
              <a:buNone/>
            </a:pPr>
            <a:r>
              <a:rPr lang="en-US" altLang="en-US" sz="2600" dirty="0">
                <a:solidFill>
                  <a:srgbClr val="FFFF00"/>
                </a:solidFill>
              </a:rPr>
              <a:t>	Imam Muhammad al-</a:t>
            </a:r>
            <a:r>
              <a:rPr lang="en-US" altLang="en-US" sz="2600" dirty="0" err="1">
                <a:solidFill>
                  <a:srgbClr val="FFFF00"/>
                </a:solidFill>
              </a:rPr>
              <a:t>Baqir</a:t>
            </a:r>
            <a:r>
              <a:rPr lang="en-US" altLang="en-US" sz="2600" dirty="0">
                <a:solidFill>
                  <a:srgbClr val="FFFF00"/>
                </a:solidFill>
              </a:rPr>
              <a:t> </a:t>
            </a:r>
            <a:r>
              <a:rPr lang="en-US" altLang="en-US" sz="2600" dirty="0" smtClean="0">
                <a:solidFill>
                  <a:srgbClr val="FFFF00"/>
                </a:solidFill>
              </a:rPr>
              <a:t>(A) </a:t>
            </a:r>
            <a:r>
              <a:rPr lang="en-US" altLang="en-US" sz="2600" dirty="0">
                <a:solidFill>
                  <a:srgbClr val="FFFF00"/>
                </a:solidFill>
              </a:rPr>
              <a:t>said that the one who recites surah al-</a:t>
            </a:r>
            <a:r>
              <a:rPr lang="en-US" altLang="en-US" sz="2600" dirty="0" err="1">
                <a:solidFill>
                  <a:srgbClr val="FFFF00"/>
                </a:solidFill>
              </a:rPr>
              <a:t>Waqi’ah</a:t>
            </a:r>
            <a:r>
              <a:rPr lang="en-US" altLang="en-US" sz="2600" dirty="0">
                <a:solidFill>
                  <a:srgbClr val="FFFF00"/>
                </a:solidFill>
              </a:rPr>
              <a:t> will have a shining face of the Day of Reckoning. It is narrated from Imam </a:t>
            </a:r>
            <a:r>
              <a:rPr lang="en-US" altLang="en-US" sz="2600" dirty="0" err="1">
                <a:solidFill>
                  <a:srgbClr val="FFFF00"/>
                </a:solidFill>
              </a:rPr>
              <a:t>Ja’far</a:t>
            </a:r>
            <a:r>
              <a:rPr lang="en-US" altLang="en-US" sz="2600" dirty="0">
                <a:solidFill>
                  <a:srgbClr val="FFFF00"/>
                </a:solidFill>
              </a:rPr>
              <a:t> as-</a:t>
            </a:r>
            <a:r>
              <a:rPr lang="en-US" altLang="en-US" sz="2600" dirty="0" err="1">
                <a:solidFill>
                  <a:srgbClr val="FFFF00"/>
                </a:solidFill>
              </a:rPr>
              <a:t>Sadiq</a:t>
            </a:r>
            <a:r>
              <a:rPr lang="en-US" altLang="en-US" sz="2600" dirty="0">
                <a:solidFill>
                  <a:srgbClr val="FFFF00"/>
                </a:solidFill>
              </a:rPr>
              <a:t> </a:t>
            </a:r>
            <a:r>
              <a:rPr lang="en-US" altLang="en-US" sz="2600" dirty="0" smtClean="0">
                <a:solidFill>
                  <a:srgbClr val="FFFF00"/>
                </a:solidFill>
              </a:rPr>
              <a:t>(A) </a:t>
            </a:r>
            <a:r>
              <a:rPr lang="en-US" altLang="en-US" sz="2600" dirty="0">
                <a:solidFill>
                  <a:srgbClr val="FFFF00"/>
                </a:solidFill>
              </a:rPr>
              <a:t>that whoever recites this surah on every Friday, will be from those whom Allah (s.w.t.) loves and he will be loved by people also. He will be free from troubles and poverty and will be counted from the loyal companions of Imam Ali </a:t>
            </a:r>
            <a:r>
              <a:rPr lang="en-US" altLang="en-US" sz="2600" dirty="0" smtClean="0">
                <a:solidFill>
                  <a:srgbClr val="FFFF00"/>
                </a:solidFill>
              </a:rPr>
              <a:t>(A). </a:t>
            </a:r>
            <a:r>
              <a:rPr lang="en-US" altLang="en-US" sz="2600" dirty="0">
                <a:solidFill>
                  <a:srgbClr val="FFFF00"/>
                </a:solidFill>
              </a:rPr>
              <a:t>Reciting this surah on a dead person leads to all his sins being forgiven and if the person is on his deathbed then he will die with ease.</a:t>
            </a:r>
          </a:p>
          <a:p>
            <a:pPr algn="ctr">
              <a:spcBef>
                <a:spcPct val="0"/>
              </a:spcBef>
              <a:buFontTx/>
              <a:buNone/>
            </a:pPr>
            <a:r>
              <a:rPr lang="en-US" altLang="en-US" sz="2600" dirty="0">
                <a:solidFill>
                  <a:srgbClr val="FFFF00"/>
                </a:solidFill>
              </a:rPr>
              <a:t>	Keeping this surah in one’s possession is a means of increase in sustenance. Imam Ali </a:t>
            </a:r>
            <a:r>
              <a:rPr lang="en-US" altLang="en-US" sz="2600" dirty="0" err="1">
                <a:solidFill>
                  <a:srgbClr val="FFFF00"/>
                </a:solidFill>
              </a:rPr>
              <a:t>Zainul</a:t>
            </a:r>
            <a:r>
              <a:rPr lang="en-US" altLang="en-US" sz="2600" dirty="0">
                <a:solidFill>
                  <a:srgbClr val="FFFF00"/>
                </a:solidFill>
              </a:rPr>
              <a:t> </a:t>
            </a:r>
            <a:r>
              <a:rPr lang="en-US" altLang="en-US" sz="2600" dirty="0" err="1">
                <a:solidFill>
                  <a:srgbClr val="FFFF00"/>
                </a:solidFill>
              </a:rPr>
              <a:t>Abideen</a:t>
            </a:r>
            <a:r>
              <a:rPr lang="en-US" altLang="en-US" sz="2600" dirty="0">
                <a:solidFill>
                  <a:srgbClr val="FFFF00"/>
                </a:solidFill>
              </a:rPr>
              <a:t> </a:t>
            </a:r>
            <a:r>
              <a:rPr lang="en-US" altLang="en-US" sz="2600" dirty="0" smtClean="0">
                <a:solidFill>
                  <a:srgbClr val="FFFF00"/>
                </a:solidFill>
              </a:rPr>
              <a:t>(A) </a:t>
            </a:r>
            <a:r>
              <a:rPr lang="en-US" altLang="en-US" sz="2600" dirty="0">
                <a:solidFill>
                  <a:srgbClr val="FFFF00"/>
                </a:solidFill>
              </a:rPr>
              <a:t>has narrated that if a person recites this surah (at night) on the first night of the lunar month and then continues to recite the same surah, increasing the number of times to coincide with the date, such that on the tenth night he recites it ten times, until the fourteenth night, then his sustenance will increase greatly</a:t>
            </a:r>
            <a:r>
              <a:rPr lang="en-US" altLang="en-US" sz="2600" dirty="0" smtClean="0">
                <a:solidFill>
                  <a:srgbClr val="FFFF00"/>
                </a:solidFill>
              </a:rPr>
              <a:t>.</a:t>
            </a:r>
          </a:p>
          <a:p>
            <a:pPr algn="ctr">
              <a:spcBef>
                <a:spcPct val="0"/>
              </a:spcBef>
              <a:buFontTx/>
              <a:buNone/>
            </a:pPr>
            <a:endParaRPr lang="en-US" altLang="en-US" sz="26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185625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لَا يَسْمَعُونَ فِيهَا لَغْوًا وَلَا تَأْثِيمًا ﴿٢٥﴾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not hear therein</a:t>
            </a:r>
          </a:p>
          <a:p>
            <a:pPr>
              <a:lnSpc>
                <a:spcPct val="90000"/>
              </a:lnSpc>
            </a:pPr>
            <a:r>
              <a:rPr lang="en-US" altLang="en-US" sz="3200" dirty="0">
                <a:latin typeface="Calibri" panose="020F0502020204030204" pitchFamily="34" charset="0"/>
              </a:rPr>
              <a:t>any vain talk or sinful speech,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821077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إِلَّا قِيلًا سَلَـٰمًا سَلَـٰمًا ﴿٢٦﴾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only the watchword, ‘Peace!’ ‘Peace!’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223504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وَأَصْحَـٰبُ ٱلْيَمِينِ مَآ أَصْحَـٰبُ ٱلْيَمِينِ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People of the Right Hand</a:t>
            </a:r>
          </a:p>
          <a:p>
            <a:pPr>
              <a:lnSpc>
                <a:spcPct val="90000"/>
              </a:lnSpc>
            </a:pPr>
            <a:r>
              <a:rPr lang="en-US" altLang="en-US" sz="3200" dirty="0">
                <a:latin typeface="Calibri" panose="020F0502020204030204" pitchFamily="34" charset="0"/>
              </a:rPr>
              <a:t>—what are the People of the Right Hand?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0735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فِى سِدْرٍ مَّخْضُودٍ ﴿٢٨﴾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Amid </a:t>
            </a:r>
            <a:r>
              <a:rPr lang="en-US" altLang="en-US" sz="3200" dirty="0" err="1">
                <a:latin typeface="Calibri" panose="020F0502020204030204" pitchFamily="34" charset="0"/>
              </a:rPr>
              <a:t>thornless</a:t>
            </a:r>
            <a:r>
              <a:rPr lang="en-US" altLang="en-US" sz="3200" dirty="0">
                <a:latin typeface="Calibri" panose="020F0502020204030204" pitchFamily="34" charset="0"/>
              </a:rPr>
              <a:t> </a:t>
            </a:r>
            <a:r>
              <a:rPr lang="en-US" altLang="en-US" sz="3200" dirty="0" err="1">
                <a:latin typeface="Calibri" panose="020F0502020204030204" pitchFamily="34" charset="0"/>
              </a:rPr>
              <a:t>lote</a:t>
            </a:r>
            <a:r>
              <a:rPr lang="en-US" altLang="en-US" sz="3200" dirty="0">
                <a:latin typeface="Calibri" panose="020F0502020204030204" pitchFamily="34" charset="0"/>
              </a:rPr>
              <a:t> trees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856005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وَطَلْحٍ مَّنضُودٍ ﴿٢٩﴾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clustered </a:t>
            </a:r>
            <a:r>
              <a:rPr lang="en-US" altLang="en-US" sz="3200" dirty="0" smtClean="0">
                <a:latin typeface="Calibri" panose="020F0502020204030204" pitchFamily="34" charset="0"/>
              </a:rPr>
              <a:t>spathes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523903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وَظِلٍّۢ مَّمْدُودٍ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extended shade</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41140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وَمَآءٍ مَّسْكُوبٍ ﴿٣١﴾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ever-flowing water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892949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وَفَـٰكِهَةٍ كَثِيرَةٍ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abundant fruits,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67402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مَقْطُوعَةٍ وَلَا مَمْنُوعَةٍ ﴿٣٣﴾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neither inaccessible, nor forbidden,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886969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وَفُرُشٍ مَّرْفُوعَةٍ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noble spouses.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71017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96993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إِنَّآ أَنشَأْنَـٰهُنَّ إِنشَآءً ﴿٣٥﴾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have created them with a special creation,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87600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فَجَعَلْنَـٰهُنَّ أَبْكَارًا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made them virgins,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446976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عُرُبًا أَتْرَابًا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loving, of a like age,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822591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لِّأَصْحَـٰبِ ٱلْيَمِينِ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for the People of the Right Hand.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333479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ثُلَّةٌ مِّنَ ٱلْأَوَّلِينَ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 multitude from the former [generations]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99114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وَثُلَّةٌ مِّنَ ٱلْـَٔاخِرِينَ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 multitude from the latter [ones].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540951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وَأَصْحَـٰبُ ٱلشِّمَالِ مَآ أَصْحَـٰبُ ٱلشِّمَالِ ﴿٤١﴾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People of the Left Hand</a:t>
            </a:r>
          </a:p>
          <a:p>
            <a:pPr>
              <a:lnSpc>
                <a:spcPct val="90000"/>
              </a:lnSpc>
            </a:pPr>
            <a:r>
              <a:rPr lang="en-US" altLang="en-US" sz="3200" dirty="0">
                <a:latin typeface="Calibri" panose="020F0502020204030204" pitchFamily="34" charset="0"/>
              </a:rPr>
              <a:t>—what are the People of the Left Hand?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269104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فِى سَمُومٍ وَحَمِيمٍ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Amid infernal miasma and boiling water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744311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وَظِلٍّۢ مِّن يَحْمُومٍ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shadow of a dense black smoke,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604898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بَارِدٍ وَلَا كَرِيمٍ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neither cool nor beneficial</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77680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إِنَّهُمْ كَانُوا۟ قَبْلَ ذَٰلِكَ مُتْرَفِينَ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they had been affluent before this,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007905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وَكَانُوا۟ يُصِرُّونَ عَلَى ٱلْحِنثِ ٱلْعَظِيمِ ﴿٤٦﴾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they used to persist in the great sin</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211447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وَكَانُوا۟ يَقُولُونَ أَئِذَا مِتْنَا وَكُنَّا تُرَابًا وَعِظَـٰمًا أَءِنَّا لَمَبْعُوثُونَ ﴿٤٧﴾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they used to say</a:t>
            </a:r>
            <a:r>
              <a:rPr lang="en-US" altLang="en-US" sz="3200" dirty="0" smtClean="0">
                <a:latin typeface="Calibri" panose="020F0502020204030204" pitchFamily="34" charset="0"/>
              </a:rPr>
              <a:t>, ‘</a:t>
            </a:r>
            <a:r>
              <a:rPr lang="en-US" altLang="en-US" sz="3200" dirty="0">
                <a:latin typeface="Calibri" panose="020F0502020204030204" pitchFamily="34" charset="0"/>
              </a:rPr>
              <a:t>What! When we are dead and become dust</a:t>
            </a:r>
          </a:p>
          <a:p>
            <a:pPr>
              <a:lnSpc>
                <a:spcPct val="90000"/>
              </a:lnSpc>
            </a:pPr>
            <a:r>
              <a:rPr lang="en-US" altLang="en-US" sz="3200" dirty="0">
                <a:latin typeface="Calibri" panose="020F0502020204030204" pitchFamily="34" charset="0"/>
              </a:rPr>
              <a:t>and </a:t>
            </a:r>
            <a:r>
              <a:rPr lang="en-US" altLang="en-US" sz="3200" dirty="0" smtClean="0">
                <a:latin typeface="Calibri" panose="020F0502020204030204" pitchFamily="34" charset="0"/>
              </a:rPr>
              <a:t>bones, shall </a:t>
            </a:r>
            <a:r>
              <a:rPr lang="en-US" altLang="en-US" sz="3200" dirty="0">
                <a:latin typeface="Calibri" panose="020F0502020204030204" pitchFamily="34" charset="0"/>
              </a:rPr>
              <a:t>we be resurrected?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978604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أَوَءَابَآؤُنَا ٱلْأَوَّلُونَ ﴿٤٨﴾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our forefathers too?’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360257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قُلْ إِنَّ ٱلْأَوَّلِينَ وَٱلْـَٔاخِرِينَ ﴿٤٩﴾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‘Indeed the former and latter generations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256705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لَمَجْمُوعُونَ إِلَىٰ مِيقَـٰتِ يَوْمٍ مَّعْلُومٍ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will all be gathered</a:t>
            </a:r>
          </a:p>
          <a:p>
            <a:pPr>
              <a:lnSpc>
                <a:spcPct val="90000"/>
              </a:lnSpc>
            </a:pPr>
            <a:r>
              <a:rPr lang="en-US" altLang="en-US" sz="3200" dirty="0">
                <a:latin typeface="Calibri" panose="020F0502020204030204" pitchFamily="34" charset="0"/>
              </a:rPr>
              <a:t>for the tryst of a known day.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811989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ثُمَّ إِنَّكُمْ أَيُّهَا ٱلضَّآلُّونَ ٱلْمُكَذِّبُونَ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indeed,</a:t>
            </a:r>
          </a:p>
          <a:p>
            <a:pPr>
              <a:lnSpc>
                <a:spcPct val="90000"/>
              </a:lnSpc>
            </a:pPr>
            <a:r>
              <a:rPr lang="en-US" altLang="en-US" sz="3200" dirty="0">
                <a:latin typeface="Calibri" panose="020F0502020204030204" pitchFamily="34" charset="0"/>
              </a:rPr>
              <a:t>you, astray deniers,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022088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لَـَٔاكِلُونَ مِن شَجَرٍ مِّن زَقُّومٍ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will surely eat from the </a:t>
            </a:r>
            <a:r>
              <a:rPr lang="en-US" altLang="en-US" sz="3200" dirty="0" err="1">
                <a:latin typeface="Calibri" panose="020F0502020204030204" pitchFamily="34" charset="0"/>
              </a:rPr>
              <a:t>Zaqqūm</a:t>
            </a:r>
            <a:r>
              <a:rPr lang="en-US" altLang="en-US" sz="3200" dirty="0">
                <a:latin typeface="Calibri" panose="020F0502020204030204" pitchFamily="34" charset="0"/>
              </a:rPr>
              <a:t> tree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28017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فَمَالِـُٔونَ مِنْهَا ٱلْبُطُونَ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stuff your bellies with it,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776420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فَشَـٰرِبُونَ عَلَيْهِ مِنَ ٱلْحَمِيمِ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drink boiling water on top of it,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7438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إِذَا وَقَعَتِ ٱلْوَاقِعَةُ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a:t>
            </a:r>
            <a:r>
              <a:rPr lang="en-US" altLang="en-US" sz="3200" dirty="0" smtClean="0">
                <a:latin typeface="Calibri" panose="020F0502020204030204" pitchFamily="34" charset="0"/>
              </a:rPr>
              <a:t>Imminent </a:t>
            </a:r>
            <a:r>
              <a:rPr lang="en-US" altLang="en-US" sz="3200" dirty="0">
                <a:latin typeface="Calibri" panose="020F0502020204030204" pitchFamily="34" charset="0"/>
              </a:rPr>
              <a:t>[Hour] befalls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843231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فَشَـٰرِبُونَ شُرْبَ ٱلْهِيمِ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drinking like thirsty camels.’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256548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هَـٰذَا نُزُلُهُمْ يَوْمَ ٱلدِّينِ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Such will be the hospitality they receive</a:t>
            </a:r>
          </a:p>
          <a:p>
            <a:pPr>
              <a:lnSpc>
                <a:spcPct val="90000"/>
              </a:lnSpc>
            </a:pPr>
            <a:r>
              <a:rPr lang="en-US" altLang="en-US" sz="3200" dirty="0">
                <a:latin typeface="Calibri" panose="020F0502020204030204" pitchFamily="34" charset="0"/>
              </a:rPr>
              <a:t>on the Day of Retribution</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646452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نَحْنُ خَلَقْنَـٰكُمْ فَلَوْلَا تُصَدِّقُونَ ﴿٥٧﴾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created you.</a:t>
            </a:r>
          </a:p>
          <a:p>
            <a:pPr>
              <a:lnSpc>
                <a:spcPct val="90000"/>
              </a:lnSpc>
            </a:pPr>
            <a:r>
              <a:rPr lang="en-US" altLang="en-US" sz="3200" dirty="0">
                <a:latin typeface="Calibri" panose="020F0502020204030204" pitchFamily="34" charset="0"/>
              </a:rPr>
              <a:t>Then why do you not acknowledge it?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471698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أَفَرَءَيْتُم مَّا تُمْنُونَ ﴿٥٨﴾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you considered the sperm that you emit?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556532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ءَأَنتُمْ تَخْلُقُونَهُۥٓ أَمْ نَحْنُ ٱلْخَـٰلِقُونَ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it you who create it,</a:t>
            </a:r>
          </a:p>
          <a:p>
            <a:pPr>
              <a:lnSpc>
                <a:spcPct val="90000"/>
              </a:lnSpc>
            </a:pPr>
            <a:r>
              <a:rPr lang="en-US" altLang="en-US" sz="3200" dirty="0">
                <a:latin typeface="Calibri" panose="020F0502020204030204" pitchFamily="34" charset="0"/>
              </a:rPr>
              <a:t>or are We the creator?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762664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نَحْنُ قَدَّرْنَا بَيْنَكُمُ ٱلْمَوْتَ وَمَا نَحْنُ بِمَسْبُوقِينَ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have ordained death among you,</a:t>
            </a:r>
          </a:p>
          <a:p>
            <a:pPr>
              <a:lnSpc>
                <a:spcPct val="90000"/>
              </a:lnSpc>
            </a:pPr>
            <a:r>
              <a:rPr lang="en-US" altLang="en-US" sz="3200" dirty="0">
                <a:latin typeface="Calibri" panose="020F0502020204030204" pitchFamily="34" charset="0"/>
              </a:rPr>
              <a:t>and We are not to be outmaneuvered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212389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عَلَىٰٓ أَن نُّبَدِّلَ أَمْثَـٰلَكُمْ وَنُنشِئَكُمْ فِى مَا لَا تَعْلَمُونَ ﴿٦١﴾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from replacing you with your likes</a:t>
            </a:r>
          </a:p>
          <a:p>
            <a:pPr>
              <a:lnSpc>
                <a:spcPct val="90000"/>
              </a:lnSpc>
            </a:pPr>
            <a:r>
              <a:rPr lang="en-US" altLang="en-US" sz="3200" dirty="0">
                <a:latin typeface="Calibri" panose="020F0502020204030204" pitchFamily="34" charset="0"/>
              </a:rPr>
              <a:t>and recreating </a:t>
            </a:r>
            <a:r>
              <a:rPr lang="en-US" altLang="en-US" sz="3200" dirty="0" smtClean="0">
                <a:latin typeface="Calibri" panose="020F0502020204030204" pitchFamily="34" charset="0"/>
              </a:rPr>
              <a:t>you in </a:t>
            </a:r>
            <a:r>
              <a:rPr lang="en-US" altLang="en-US" sz="3200" dirty="0">
                <a:latin typeface="Calibri" panose="020F0502020204030204" pitchFamily="34" charset="0"/>
              </a:rPr>
              <a:t>[a realm] you do not know.</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49797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عَلِمْتُمُ ٱلنَّشْأَةَ ٱلْأُولَىٰ فَلَوْلَا تَذَكَّرُونَ ﴿٦٢﴾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you have known the first genesis,</a:t>
            </a:r>
          </a:p>
          <a:p>
            <a:pPr>
              <a:lnSpc>
                <a:spcPct val="90000"/>
              </a:lnSpc>
            </a:pPr>
            <a:r>
              <a:rPr lang="en-US" altLang="en-US" sz="3200" dirty="0">
                <a:latin typeface="Calibri" panose="020F0502020204030204" pitchFamily="34" charset="0"/>
              </a:rPr>
              <a:t>then why do you not take admonition?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017245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أَفَرَءَيْتُم مَّا تَحْرُثُونَ ﴿٦٣﴾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you considered what you sow?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412667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ءَأَنتُمْ تَزْرَعُونَهُۥٓ أَمْ نَحْنُ ٱلزَّٰرِعُونَ ﴿٦٤﴾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it you who make it grow,</a:t>
            </a:r>
          </a:p>
          <a:p>
            <a:pPr>
              <a:lnSpc>
                <a:spcPct val="90000"/>
              </a:lnSpc>
            </a:pPr>
            <a:r>
              <a:rPr lang="en-US" altLang="en-US" sz="3200" dirty="0">
                <a:latin typeface="Calibri" panose="020F0502020204030204" pitchFamily="34" charset="0"/>
              </a:rPr>
              <a:t>or are We the grower?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21315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لَيْسَ لِوَقْعَتِهَا كَاذِبَةٌ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no denying that it will befall—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761152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لَوْ نَشَآءُ لَجَعَلْنَـٰهُ حُطَـٰمًا فَظَلْتُمْ تَفَكَّهُونَ ﴿٦٥﴾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We wish, We surely turn it into chaff,</a:t>
            </a:r>
          </a:p>
          <a:p>
            <a:pPr>
              <a:lnSpc>
                <a:spcPct val="90000"/>
              </a:lnSpc>
            </a:pPr>
            <a:r>
              <a:rPr lang="en-US" altLang="en-US" sz="3200" dirty="0">
                <a:latin typeface="Calibri" panose="020F0502020204030204" pitchFamily="34" charset="0"/>
              </a:rPr>
              <a:t>whereat you are left </a:t>
            </a:r>
            <a:r>
              <a:rPr lang="en-US" altLang="en-US" sz="3200" dirty="0" smtClean="0">
                <a:latin typeface="Calibri" panose="020F0502020204030204" pitchFamily="34" charset="0"/>
              </a:rPr>
              <a:t>stunned </a:t>
            </a:r>
            <a:r>
              <a:rPr lang="en-US" altLang="en-US" sz="3200" dirty="0">
                <a:latin typeface="Calibri" panose="020F0502020204030204" pitchFamily="34" charset="0"/>
              </a:rPr>
              <a:t>[saying to yourselves,]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277058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إِنَّا لَمُغْرَمُونَ ﴿٦٦﴾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have suffered loss!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217360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بَلْ نَحْنُ مَحْرُومُونَ ﴿٦٧﴾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Rather we are deprived!’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204464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أَفَرَءَيْتُمُ ٱلْمَآءَ ٱلَّذِى تَشْرَبُونَ ﴿٦٨﴾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you considered the water that you drink?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063089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ءَأَنتُمْ أَنزَلْتُمُوهُ مِنَ ٱلْمُزْنِ أَمْ نَحْنُ ٱلْمُنزِلُونَ ﴿٦٩﴾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it you who bring it down from the rain cloud,</a:t>
            </a:r>
          </a:p>
          <a:p>
            <a:pPr>
              <a:lnSpc>
                <a:spcPct val="90000"/>
              </a:lnSpc>
            </a:pPr>
            <a:r>
              <a:rPr lang="en-US" altLang="en-US" sz="3200" dirty="0">
                <a:latin typeface="Calibri" panose="020F0502020204030204" pitchFamily="34" charset="0"/>
              </a:rPr>
              <a:t>or is it We who bring [it] down?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047237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لَوْ نَشَآءُ جَعَلْنَـٰهُ أُجَاجًا فَلَوْلَا تَشْكُرُونَ ﴿٧٠﴾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We wish We can make it bitter.</a:t>
            </a:r>
          </a:p>
          <a:p>
            <a:pPr>
              <a:lnSpc>
                <a:spcPct val="90000"/>
              </a:lnSpc>
            </a:pPr>
            <a:r>
              <a:rPr lang="en-US" altLang="en-US" sz="3200" dirty="0">
                <a:latin typeface="Calibri" panose="020F0502020204030204" pitchFamily="34" charset="0"/>
              </a:rPr>
              <a:t>Then why do you not give thanks?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853014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أَفَرَءَيْتُمُ ٱلنَّارَ ٱلَّتِى تُورُونَ ﴿٧١﴾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you considered the fire that you kindle?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980274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ءَأَنتُمْ أَنشَأْتُمْ شَجَرَتَهَآ أَمْ نَحْنُ ٱلْمُنشِـُٔونَ ﴿٧٢﴾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Was it you who caused its tree to grow,</a:t>
            </a:r>
          </a:p>
          <a:p>
            <a:pPr>
              <a:lnSpc>
                <a:spcPct val="90000"/>
              </a:lnSpc>
            </a:pPr>
            <a:r>
              <a:rPr lang="en-US" altLang="en-US" sz="3200" dirty="0">
                <a:latin typeface="Calibri" panose="020F0502020204030204" pitchFamily="34" charset="0"/>
              </a:rPr>
              <a:t>or were We the grower?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039050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نَحْنُ جَعَلْنَـٰهَا تَذْكِرَةً وَمَتَـٰعًا لِّلْمُقْوِينَ ﴿٧٣﴾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was We who made it a reminder</a:t>
            </a:r>
          </a:p>
          <a:p>
            <a:pPr>
              <a:lnSpc>
                <a:spcPct val="90000"/>
              </a:lnSpc>
            </a:pPr>
            <a:r>
              <a:rPr lang="en-US" altLang="en-US" sz="3200" dirty="0">
                <a:latin typeface="Calibri" panose="020F0502020204030204" pitchFamily="34" charset="0"/>
              </a:rPr>
              <a:t>and a boon for the desert-dwellers.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20831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فَسَبِّحْ بِٱسْمِ رَبِّكَ ٱلْعَظِيمِ ﴿٧٤﴾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celebrate the Name of your Lord, the All-supreme.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51235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خَافِضَةٌ رَّافِعَةٌ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will be] lowering, exalting</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245025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فَلَآ أُقْسِمُ بِمَوَٰقِعِ ٱلنُّجُومِ ﴿٧٥﴾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I </a:t>
            </a:r>
            <a:r>
              <a:rPr lang="en-US" altLang="en-US" sz="3200" dirty="0" smtClean="0">
                <a:latin typeface="Calibri" panose="020F0502020204030204" pitchFamily="34" charset="0"/>
              </a:rPr>
              <a:t>swear</a:t>
            </a:r>
            <a:endParaRPr lang="en-US" altLang="en-US" sz="3200" dirty="0">
              <a:latin typeface="Calibri" panose="020F0502020204030204" pitchFamily="34" charset="0"/>
            </a:endParaRPr>
          </a:p>
          <a:p>
            <a:pPr>
              <a:lnSpc>
                <a:spcPct val="90000"/>
              </a:lnSpc>
            </a:pPr>
            <a:r>
              <a:rPr lang="en-US" altLang="en-US" sz="3200" dirty="0">
                <a:latin typeface="Calibri" panose="020F0502020204030204" pitchFamily="34" charset="0"/>
              </a:rPr>
              <a:t>by the places </a:t>
            </a:r>
            <a:r>
              <a:rPr lang="en-US" altLang="en-US" sz="3200" dirty="0" smtClean="0">
                <a:latin typeface="Calibri" panose="020F0502020204030204" pitchFamily="34" charset="0"/>
              </a:rPr>
              <a:t>where </a:t>
            </a:r>
            <a:r>
              <a:rPr lang="en-US" altLang="en-US" sz="3200" dirty="0">
                <a:latin typeface="Calibri" panose="020F0502020204030204" pitchFamily="34" charset="0"/>
              </a:rPr>
              <a:t>the stars set</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602869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وَإِنَّهُۥ لَقَسَمٌ لَّوْ تَعْلَمُونَ عَظِيمٌ ﴿٧٦﴾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indeed it is a great oath, should you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5984384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إِنَّهُۥ لَقُرْءَانٌ كَرِيمٌ ﴿٧٧﴾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indeed a noble </a:t>
            </a:r>
            <a:r>
              <a:rPr lang="en-US" altLang="en-US" sz="3200" dirty="0" err="1">
                <a:latin typeface="Calibri" panose="020F0502020204030204" pitchFamily="34" charset="0"/>
              </a:rPr>
              <a:t>Qurʾān</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1833630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فِى كِتَـٰبٍ مَّكْنُونٍ ﴿٧٨﴾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a guarded Book</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5941965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يَمَسُّهُۥٓ إِلَّا ٱلْمُطَهَّرُونَ ﴿٧٩﴾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one touches it except the pure ones—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4445356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تَنزِيلٌ مِّن رَّبِّ ٱلْعَـٰلَمِينَ ﴿٨٠﴾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gradually sent down from the Lord of all the worlds.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4855202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أَفَبِهَـٰذَا ٱلْحَدِيثِ أَنتُم مُّدْهِنُونَ ﴿٨١﴾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 Do you take lightly this discourse?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6962597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وَتَجْعَلُونَ رِزْقَكُمْ أَنَّكُمْ تُكَذِّبُونَ ﴿٨٢﴾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make your denial of it your vocation</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1564288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فَلَوْلَآ إِذَا بَلَغَتِ ٱلْحُلْقُومَ ﴿٨٣﴾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when </a:t>
            </a:r>
            <a:r>
              <a:rPr lang="en-US" altLang="en-US" sz="3200" dirty="0" smtClean="0">
                <a:latin typeface="Calibri" panose="020F0502020204030204" pitchFamily="34" charset="0"/>
              </a:rPr>
              <a:t>it </a:t>
            </a:r>
            <a:r>
              <a:rPr lang="en-US" altLang="en-US" sz="3200" dirty="0">
                <a:latin typeface="Calibri" panose="020F0502020204030204" pitchFamily="34" charset="0"/>
              </a:rPr>
              <a:t>reaches the throat [of the dying person]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728125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وَأَنتُمْ حِينَئِذٍ تَنظُرُونَ ﴿٨٤﴾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at that moment you are looking 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64417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إِذَا رُجَّتِ ٱلْأَرْضُ رَجًّا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earth is shaken violently,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1110592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وَنَحْنُ أَقْرَبُ إِلَيْهِ مِنكُمْ وَلَـٰكِن لَّا تُبْصِرُونَ ﴿٨٥﴾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are nearer to </a:t>
            </a:r>
            <a:r>
              <a:rPr lang="en-US" altLang="en-US" sz="3200" dirty="0" smtClean="0">
                <a:latin typeface="Calibri" panose="020F0502020204030204" pitchFamily="34" charset="0"/>
              </a:rPr>
              <a:t>him </a:t>
            </a:r>
            <a:r>
              <a:rPr lang="en-US" altLang="en-US" sz="3200" dirty="0">
                <a:latin typeface="Calibri" panose="020F0502020204030204" pitchFamily="34" charset="0"/>
              </a:rPr>
              <a:t>than you are,</a:t>
            </a:r>
          </a:p>
          <a:p>
            <a:pPr>
              <a:lnSpc>
                <a:spcPct val="90000"/>
              </a:lnSpc>
            </a:pPr>
            <a:r>
              <a:rPr lang="en-US" altLang="en-US" sz="3200" dirty="0">
                <a:latin typeface="Calibri" panose="020F0502020204030204" pitchFamily="34" charset="0"/>
              </a:rPr>
              <a:t>though you do not perceive—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5714921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فَلَوْلَآ إِن كُنتُمْ غَيْرَ مَدِينِينَ ﴿٨٦﴾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why do you not, if you are not </a:t>
            </a:r>
            <a:r>
              <a:rPr lang="en-US" altLang="en-US" sz="3200" dirty="0" smtClean="0">
                <a:latin typeface="Calibri" panose="020F0502020204030204" pitchFamily="34" charset="0"/>
              </a:rPr>
              <a:t>subject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2643523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تَرْجِعُونَهَآ إِن كُنتُمْ صَـٰدِقِينَ ﴿٨٧﴾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the Divine dispensation], restore it,</a:t>
            </a:r>
          </a:p>
          <a:p>
            <a:pPr>
              <a:lnSpc>
                <a:spcPct val="90000"/>
              </a:lnSpc>
            </a:pPr>
            <a:r>
              <a:rPr lang="en-US" altLang="en-US" sz="3200" dirty="0">
                <a:latin typeface="Calibri" panose="020F0502020204030204" pitchFamily="34" charset="0"/>
              </a:rPr>
              <a:t>should you be truthful?</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3654739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فَأَمَّآ إِن كَانَ مِنَ ٱلْمُقَرَّبِينَ ﴿٨٨﴾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if he be of those brought near</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7186885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فَرَوْحٌ وَرَيْحَانٌ وَجَنَّتُ نَعِيمٍ ﴿٨٩﴾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ease, abundance, and a garden of bliss.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9128934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وَأَمَّآ إِن كَانَ مِنْ أَصْحَـٰبِ ٱلْيَمِينِ ﴿٩٠﴾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if he be of the People of the Right Hand,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7422420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فَسَلَـٰمٌ لَّكَ مِنْ أَصْحَـٰبِ ٱلْيَمِينِ ﴿٩١﴾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‘Peace be on you,’</a:t>
            </a:r>
          </a:p>
          <a:p>
            <a:pPr>
              <a:lnSpc>
                <a:spcPct val="90000"/>
              </a:lnSpc>
            </a:pPr>
            <a:r>
              <a:rPr lang="en-US" altLang="en-US" sz="3200" dirty="0">
                <a:latin typeface="Calibri" panose="020F0502020204030204" pitchFamily="34" charset="0"/>
              </a:rPr>
              <a:t>[a greeting] from the People of the Right Hand!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5874273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وَأَمَّآ إِن كَانَ مِنَ ٱلْمُكَذِّبِينَ ٱلضَّآلِّينَ ﴿٩٢﴾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if he be of the impugners,</a:t>
            </a:r>
          </a:p>
          <a:p>
            <a:pPr>
              <a:lnSpc>
                <a:spcPct val="90000"/>
              </a:lnSpc>
            </a:pPr>
            <a:r>
              <a:rPr lang="en-US" altLang="en-US" sz="3200" dirty="0">
                <a:latin typeface="Calibri" panose="020F0502020204030204" pitchFamily="34" charset="0"/>
              </a:rPr>
              <a:t>the astray ones,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3267098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فَنُزُلٌ مِّنْ حَمِيمٍ ﴿٩٣﴾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a treat of boiling water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5196049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وَتَصْلِيَةُ جَحِيمٍ ﴿٩٤﴾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entry into hell</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Wāqiʿah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75225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10774</TotalTime>
  <Words>2782</Words>
  <Application>Microsoft Office PowerPoint</Application>
  <PresentationFormat>Widescreen</PresentationFormat>
  <Paragraphs>344</Paragraphs>
  <Slides>103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103</vt:i4>
      </vt:variant>
    </vt:vector>
  </HeadingPairs>
  <TitlesOfParts>
    <vt:vector size="110"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PowerPoint Presentation</vt:lpstr>
      <vt:lpstr>اَللَّهُمَّ صَلِّ عَلَى مُحَمَّدٍ وَ آلِ مُحَمَّد</vt:lpstr>
      <vt:lpstr>بِسْمِ اللهِ الرَّحْمنِ الرَّحِيمِ</vt:lpstr>
      <vt:lpstr>إِذَا وَقَعَتِ ٱلْوَاقِعَةُ ﴿١﴾</vt:lpstr>
      <vt:lpstr> لَيْسَ لِوَقْعَتِهَا كَاذِبَةٌ ﴿٢﴾</vt:lpstr>
      <vt:lpstr> خَافِضَةٌ رَّافِعَةٌ ﴿٣﴾</vt:lpstr>
      <vt:lpstr> إِذَا رُجَّتِ ٱلْأَرْضُ رَجًّا ﴿٤﴾</vt:lpstr>
      <vt:lpstr> وَبُسَّتِ ٱلْجِبَالُ بَسًّا ﴿٥﴾</vt:lpstr>
      <vt:lpstr> فَكَانَتْ هَبَآءً مُّنۢبَثًّا ﴿٦﴾ </vt:lpstr>
      <vt:lpstr>وَكُنتُمْ أَزْوَٰجًا ثَلَـٰثَةً ﴿٧﴾ </vt:lpstr>
      <vt:lpstr>فَأَصْحَـٰبُ ٱلْمَيْمَنَةِ مَآ أَصْحَـٰبُ ٱلْمَيْمَنَةِ ﴿٨﴾</vt:lpstr>
      <vt:lpstr> وَأَصْحَـٰبُ ٱلْمَشْـَٔمَةِ مَآ أَصْحَـٰبُ ٱلْمَشْـَٔمَةِ ﴿٩﴾</vt:lpstr>
      <vt:lpstr> وَٱلسَّـٰبِقُونَ ٱلسَّـٰبِقُونَ ﴿١٠﴾</vt:lpstr>
      <vt:lpstr> أُو۟لَـٰٓئِكَ ٱلْمُقَرَّبُونَ ﴿١١﴾ </vt:lpstr>
      <vt:lpstr>فِى جَنَّـٰتِ ٱلنَّعِيمِ ﴿١٢﴾</vt:lpstr>
      <vt:lpstr> ثُلَّةٌ مِّنَ ٱلْأَوَّلِينَ ﴿١٣﴾ </vt:lpstr>
      <vt:lpstr>وَقَلِيلٌ مِّنَ ٱلْـَٔاخِرِينَ ﴿١٤﴾ </vt:lpstr>
      <vt:lpstr>عَلَىٰ سُرُرٍ مَّوْضُونَةٍ ﴿١٥﴾ </vt:lpstr>
      <vt:lpstr>مُّتَّكِـِٔينَ عَلَيْهَا مُتَقَـٰبِلِينَ ﴿١٦﴾</vt:lpstr>
      <vt:lpstr>يَطُوفُ عَلَيْهِمْ وِلْدَٰنٌ مُّخَلَّدُونَ ﴿١٧﴾</vt:lpstr>
      <vt:lpstr> بِأَكْوَابٍ وَأَبَارِيقَ وَكَأْسٍ مِّن مَّعِينٍ ﴿١٨﴾ </vt:lpstr>
      <vt:lpstr>لَّا يُصَدَّعُونَ عَنْهَا وَلَا يُنزِفُونَ ﴿١٩﴾</vt:lpstr>
      <vt:lpstr> وَفَـٰكِهَةٍ مِّمَّا يَتَخَيَّرُونَ ﴿٢٠﴾</vt:lpstr>
      <vt:lpstr> وَلَحْمِ طَيْرٍ مِّمَّا يَشْتَهُونَ ﴿٢١﴾ </vt:lpstr>
      <vt:lpstr>وَحُورٌ عِينٌ ﴿٢٢﴾ </vt:lpstr>
      <vt:lpstr>كَأَمْثَـٰلِ ٱللُّؤْلُؤِ ٱلْمَكْنُونِ ﴿٢٣﴾</vt:lpstr>
      <vt:lpstr> جَزَآءًۢ بِمَا كَانُوا۟ يَعْمَلُونَ ﴿٢٤﴾ </vt:lpstr>
      <vt:lpstr>لَا يَسْمَعُونَ فِيهَا لَغْوًا وَلَا تَأْثِيمًا ﴿٢٥﴾ </vt:lpstr>
      <vt:lpstr>إِلَّا قِيلًا سَلَـٰمًا سَلَـٰمًا ﴿٢٦﴾ </vt:lpstr>
      <vt:lpstr>وَأَصْحَـٰبُ ٱلْيَمِينِ مَآ أَصْحَـٰبُ ٱلْيَمِينِ ﴿٢٧﴾</vt:lpstr>
      <vt:lpstr> فِى سِدْرٍ مَّخْضُودٍ ﴿٢٨﴾ </vt:lpstr>
      <vt:lpstr>وَطَلْحٍ مَّنضُودٍ ﴿٢٩﴾ </vt:lpstr>
      <vt:lpstr>وَظِلٍّۢ مَّمْدُودٍ ﴿٣٠﴾</vt:lpstr>
      <vt:lpstr> وَمَآءٍ مَّسْكُوبٍ ﴿٣١﴾ </vt:lpstr>
      <vt:lpstr>وَفَـٰكِهَةٍ كَثِيرَةٍ ﴿٣٢﴾</vt:lpstr>
      <vt:lpstr> لَّا مَقْطُوعَةٍ وَلَا مَمْنُوعَةٍ ﴿٣٣﴾ </vt:lpstr>
      <vt:lpstr>وَفُرُشٍ مَّرْفُوعَةٍ ﴿٣٤﴾</vt:lpstr>
      <vt:lpstr> إِنَّآ أَنشَأْنَـٰهُنَّ إِنشَآءً ﴿٣٥﴾ </vt:lpstr>
      <vt:lpstr>فَجَعَلْنَـٰهُنَّ أَبْكَارًا ﴿٣٦﴾</vt:lpstr>
      <vt:lpstr> عُرُبًا أَتْرَابًا ﴿٣٧﴾</vt:lpstr>
      <vt:lpstr> لِّأَصْحَـٰبِ ٱلْيَمِينِ ﴿٣٨﴾</vt:lpstr>
      <vt:lpstr> ثُلَّةٌ مِّنَ ٱلْأَوَّلِينَ ﴿٣٩﴾</vt:lpstr>
      <vt:lpstr> وَثُلَّةٌ مِّنَ ٱلْـَٔاخِرِينَ ﴿٤٠﴾</vt:lpstr>
      <vt:lpstr> وَأَصْحَـٰبُ ٱلشِّمَالِ مَآ أَصْحَـٰبُ ٱلشِّمَالِ ﴿٤١﴾ </vt:lpstr>
      <vt:lpstr>فِى سَمُومٍ وَحَمِيمٍ ﴿٤٢﴾</vt:lpstr>
      <vt:lpstr> وَظِلٍّۢ مِّن يَحْمُومٍ ﴿٤٣﴾</vt:lpstr>
      <vt:lpstr> لَّا بَارِدٍ وَلَا كَرِيمٍ ﴿٤٤﴾</vt:lpstr>
      <vt:lpstr> إِنَّهُمْ كَانُوا۟ قَبْلَ ذَٰلِكَ مُتْرَفِينَ ﴿٤٥﴾</vt:lpstr>
      <vt:lpstr> وَكَانُوا۟ يُصِرُّونَ عَلَى ٱلْحِنثِ ٱلْعَظِيمِ ﴿٤٦﴾ </vt:lpstr>
      <vt:lpstr>وَكَانُوا۟ يَقُولُونَ أَئِذَا مِتْنَا وَكُنَّا تُرَابًا وَعِظَـٰمًا أَءِنَّا لَمَبْعُوثُونَ ﴿٤٧﴾ </vt:lpstr>
      <vt:lpstr>أَوَءَابَآؤُنَا ٱلْأَوَّلُونَ ﴿٤٨﴾ </vt:lpstr>
      <vt:lpstr>قُلْ إِنَّ ٱلْأَوَّلِينَ وَٱلْـَٔاخِرِينَ ﴿٤٩﴾ </vt:lpstr>
      <vt:lpstr>لَمَجْمُوعُونَ إِلَىٰ مِيقَـٰتِ يَوْمٍ مَّعْلُومٍ ﴿٥٠﴾</vt:lpstr>
      <vt:lpstr>ثُمَّ إِنَّكُمْ أَيُّهَا ٱلضَّآلُّونَ ٱلْمُكَذِّبُونَ ﴿٥١﴾</vt:lpstr>
      <vt:lpstr> لَـَٔاكِلُونَ مِن شَجَرٍ مِّن زَقُّومٍ ﴿٥٢﴾</vt:lpstr>
      <vt:lpstr> فَمَالِـُٔونَ مِنْهَا ٱلْبُطُونَ ﴿٥٣﴾</vt:lpstr>
      <vt:lpstr> فَشَـٰرِبُونَ عَلَيْهِ مِنَ ٱلْحَمِيمِ ﴿٥٤﴾</vt:lpstr>
      <vt:lpstr> فَشَـٰرِبُونَ شُرْبَ ٱلْهِيمِ ﴿٥٥﴾</vt:lpstr>
      <vt:lpstr> هَـٰذَا نُزُلُهُمْ يَوْمَ ٱلدِّينِ ﴿٥٦﴾</vt:lpstr>
      <vt:lpstr> نَحْنُ خَلَقْنَـٰكُمْ فَلَوْلَا تُصَدِّقُونَ ﴿٥٧﴾ </vt:lpstr>
      <vt:lpstr>أَفَرَءَيْتُم مَّا تُمْنُونَ ﴿٥٨﴾</vt:lpstr>
      <vt:lpstr> ءَأَنتُمْ تَخْلُقُونَهُۥٓ أَمْ نَحْنُ ٱلْخَـٰلِقُونَ ﴿٥٩﴾</vt:lpstr>
      <vt:lpstr> نَحْنُ قَدَّرْنَا بَيْنَكُمُ ٱلْمَوْتَ وَمَا نَحْنُ بِمَسْبُوقِينَ ﴿٦٠﴾</vt:lpstr>
      <vt:lpstr> عَلَىٰٓ أَن نُّبَدِّلَ أَمْثَـٰلَكُمْ وَنُنشِئَكُمْ فِى مَا لَا تَعْلَمُونَ ﴿٦١﴾</vt:lpstr>
      <vt:lpstr> وَلَقَدْ عَلِمْتُمُ ٱلنَّشْأَةَ ٱلْأُولَىٰ فَلَوْلَا تَذَكَّرُونَ ﴿٦٢﴾</vt:lpstr>
      <vt:lpstr> أَفَرَءَيْتُم مَّا تَحْرُثُونَ ﴿٦٣﴾ </vt:lpstr>
      <vt:lpstr>ءَأَنتُمْ تَزْرَعُونَهُۥٓ أَمْ نَحْنُ ٱلزَّٰرِعُونَ ﴿٦٤﴾</vt:lpstr>
      <vt:lpstr> لَوْ نَشَآءُ لَجَعَلْنَـٰهُ حُطَـٰمًا فَظَلْتُمْ تَفَكَّهُونَ ﴿٦٥﴾</vt:lpstr>
      <vt:lpstr> إِنَّا لَمُغْرَمُونَ ﴿٦٦﴾</vt:lpstr>
      <vt:lpstr> بَلْ نَحْنُ مَحْرُومُونَ ﴿٦٧﴾</vt:lpstr>
      <vt:lpstr> أَفَرَءَيْتُمُ ٱلْمَآءَ ٱلَّذِى تَشْرَبُونَ ﴿٦٨﴾</vt:lpstr>
      <vt:lpstr> ءَأَنتُمْ أَنزَلْتُمُوهُ مِنَ ٱلْمُزْنِ أَمْ نَحْنُ ٱلْمُنزِلُونَ ﴿٦٩﴾ </vt:lpstr>
      <vt:lpstr>لَوْ نَشَآءُ جَعَلْنَـٰهُ أُجَاجًا فَلَوْلَا تَشْكُرُونَ ﴿٧٠﴾</vt:lpstr>
      <vt:lpstr> أَفَرَءَيْتُمُ ٱلنَّارَ ٱلَّتِى تُورُونَ ﴿٧١﴾</vt:lpstr>
      <vt:lpstr> ءَأَنتُمْ أَنشَأْتُمْ شَجَرَتَهَآ أَمْ نَحْنُ ٱلْمُنشِـُٔونَ ﴿٧٢﴾</vt:lpstr>
      <vt:lpstr> نَحْنُ جَعَلْنَـٰهَا تَذْكِرَةً وَمَتَـٰعًا لِّلْمُقْوِينَ ﴿٧٣﴾</vt:lpstr>
      <vt:lpstr> فَسَبِّحْ بِٱسْمِ رَبِّكَ ٱلْعَظِيمِ ﴿٧٤﴾ </vt:lpstr>
      <vt:lpstr> فَلَآ أُقْسِمُ بِمَوَٰقِعِ ٱلنُّجُومِ ﴿٧٥﴾</vt:lpstr>
      <vt:lpstr> وَإِنَّهُۥ لَقَسَمٌ لَّوْ تَعْلَمُونَ عَظِيمٌ ﴿٧٦﴾</vt:lpstr>
      <vt:lpstr>إِنَّهُۥ لَقُرْءَانٌ كَرِيمٌ ﴿٧٧﴾</vt:lpstr>
      <vt:lpstr> فِى كِتَـٰبٍ مَّكْنُونٍ ﴿٧٨﴾</vt:lpstr>
      <vt:lpstr> لَّا يَمَسُّهُۥٓ إِلَّا ٱلْمُطَهَّرُونَ ﴿٧٩﴾ </vt:lpstr>
      <vt:lpstr>تَنزِيلٌ مِّن رَّبِّ ٱلْعَـٰلَمِينَ ﴿٨٠﴾</vt:lpstr>
      <vt:lpstr> أَفَبِهَـٰذَا ٱلْحَدِيثِ أَنتُم مُّدْهِنُونَ ﴿٨١﴾</vt:lpstr>
      <vt:lpstr> وَتَجْعَلُونَ رِزْقَكُمْ أَنَّكُمْ تُكَذِّبُونَ ﴿٨٢﴾</vt:lpstr>
      <vt:lpstr> فَلَوْلَآ إِذَا بَلَغَتِ ٱلْحُلْقُومَ ﴿٨٣﴾</vt:lpstr>
      <vt:lpstr> وَأَنتُمْ حِينَئِذٍ تَنظُرُونَ ﴿٨٤﴾ </vt:lpstr>
      <vt:lpstr>وَنَحْنُ أَقْرَبُ إِلَيْهِ مِنكُمْ وَلَـٰكِن لَّا تُبْصِرُونَ ﴿٨٥﴾ </vt:lpstr>
      <vt:lpstr>فَلَوْلَآ إِن كُنتُمْ غَيْرَ مَدِينِينَ ﴿٨٦﴾</vt:lpstr>
      <vt:lpstr> تَرْجِعُونَهَآ إِن كُنتُمْ صَـٰدِقِينَ ﴿٨٧﴾ </vt:lpstr>
      <vt:lpstr>فَأَمَّآ إِن كَانَ مِنَ ٱلْمُقَرَّبِينَ ﴿٨٨﴾</vt:lpstr>
      <vt:lpstr> فَرَوْحٌ وَرَيْحَانٌ وَجَنَّتُ نَعِيمٍ ﴿٨٩﴾</vt:lpstr>
      <vt:lpstr> وَأَمَّآ إِن كَانَ مِنْ أَصْحَـٰبِ ٱلْيَمِينِ ﴿٩٠﴾</vt:lpstr>
      <vt:lpstr> فَسَلَـٰمٌ لَّكَ مِنْ أَصْحَـٰبِ ٱلْيَمِينِ ﴿٩١﴾</vt:lpstr>
      <vt:lpstr> وَأَمَّآ إِن كَانَ مِنَ ٱلْمُكَذِّبِينَ ٱلضَّآلِّينَ ﴿٩٢﴾</vt:lpstr>
      <vt:lpstr> فَنُزُلٌ مِّنْ حَمِيمٍ ﴿٩٣﴾</vt:lpstr>
      <vt:lpstr> وَتَصْلِيَةُ جَحِيمٍ ﴿٩٤﴾ </vt:lpstr>
      <vt:lpstr>إِنَّ هَـٰذَا لَهُوَ حَقُّ ٱلْيَقِينِ ﴿٩٥﴾</vt:lpstr>
      <vt:lpstr> فَسَبِّحْ بِٱسْمِ رَبِّكَ ٱلْعَظِيمِ ﴿٩٦﴾</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810</cp:revision>
  <dcterms:created xsi:type="dcterms:W3CDTF">2005-07-27T05:58:58Z</dcterms:created>
  <dcterms:modified xsi:type="dcterms:W3CDTF">2020-05-19T02:00:08Z</dcterms:modified>
</cp:coreProperties>
</file>