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6"/>
  </p:notesMasterIdLst>
  <p:sldIdLst>
    <p:sldId id="354" r:id="rId2"/>
    <p:sldId id="355" r:id="rId3"/>
    <p:sldId id="1128" r:id="rId4"/>
    <p:sldId id="766" r:id="rId5"/>
    <p:sldId id="1129" r:id="rId6"/>
    <p:sldId id="1130" r:id="rId7"/>
    <p:sldId id="1131" r:id="rId8"/>
    <p:sldId id="1132" r:id="rId9"/>
    <p:sldId id="1133" r:id="rId10"/>
    <p:sldId id="1134" r:id="rId11"/>
    <p:sldId id="1135" r:id="rId12"/>
    <p:sldId id="1136" r:id="rId13"/>
    <p:sldId id="1137" r:id="rId14"/>
    <p:sldId id="1138" r:id="rId15"/>
    <p:sldId id="1139" r:id="rId16"/>
    <p:sldId id="1140" r:id="rId17"/>
    <p:sldId id="1141" r:id="rId18"/>
    <p:sldId id="1142" r:id="rId19"/>
    <p:sldId id="1143" r:id="rId20"/>
    <p:sldId id="1144" r:id="rId21"/>
    <p:sldId id="1145" r:id="rId22"/>
    <p:sldId id="1146" r:id="rId23"/>
    <p:sldId id="1147" r:id="rId24"/>
    <p:sldId id="1148" r:id="rId25"/>
    <p:sldId id="1149" r:id="rId26"/>
    <p:sldId id="1150" r:id="rId27"/>
    <p:sldId id="1151" r:id="rId28"/>
    <p:sldId id="1152" r:id="rId29"/>
    <p:sldId id="1153" r:id="rId30"/>
    <p:sldId id="1154" r:id="rId31"/>
    <p:sldId id="1155" r:id="rId32"/>
    <p:sldId id="1156" r:id="rId33"/>
    <p:sldId id="1157" r:id="rId34"/>
    <p:sldId id="1158" r:id="rId35"/>
    <p:sldId id="1159" r:id="rId36"/>
    <p:sldId id="1160" r:id="rId37"/>
    <p:sldId id="1161" r:id="rId38"/>
    <p:sldId id="1162" r:id="rId39"/>
    <p:sldId id="1163" r:id="rId40"/>
    <p:sldId id="1164" r:id="rId41"/>
    <p:sldId id="1165" r:id="rId42"/>
    <p:sldId id="1166" r:id="rId43"/>
    <p:sldId id="1167" r:id="rId44"/>
    <p:sldId id="1168" r:id="rId45"/>
    <p:sldId id="1169" r:id="rId46"/>
    <p:sldId id="1170" r:id="rId47"/>
    <p:sldId id="1171" r:id="rId48"/>
    <p:sldId id="1172" r:id="rId49"/>
    <p:sldId id="1173" r:id="rId50"/>
    <p:sldId id="1174" r:id="rId51"/>
    <p:sldId id="1175" r:id="rId52"/>
    <p:sldId id="1176" r:id="rId53"/>
    <p:sldId id="1177" r:id="rId54"/>
    <p:sldId id="1178" r:id="rId55"/>
    <p:sldId id="1179" r:id="rId56"/>
    <p:sldId id="1180" r:id="rId57"/>
    <p:sldId id="1181" r:id="rId58"/>
    <p:sldId id="1182" r:id="rId59"/>
    <p:sldId id="1183" r:id="rId60"/>
    <p:sldId id="1184" r:id="rId61"/>
    <p:sldId id="1185" r:id="rId62"/>
    <p:sldId id="1186" r:id="rId63"/>
    <p:sldId id="1187" r:id="rId64"/>
    <p:sldId id="1188" r:id="rId65"/>
    <p:sldId id="1189" r:id="rId66"/>
    <p:sldId id="1190" r:id="rId67"/>
    <p:sldId id="1191" r:id="rId68"/>
    <p:sldId id="1192" r:id="rId69"/>
    <p:sldId id="1193" r:id="rId70"/>
    <p:sldId id="1194" r:id="rId71"/>
    <p:sldId id="1195" r:id="rId72"/>
    <p:sldId id="1196" r:id="rId73"/>
    <p:sldId id="1197" r:id="rId74"/>
    <p:sldId id="1198" r:id="rId75"/>
    <p:sldId id="1199" r:id="rId76"/>
    <p:sldId id="1200" r:id="rId77"/>
    <p:sldId id="1201" r:id="rId78"/>
    <p:sldId id="1202" r:id="rId79"/>
    <p:sldId id="1203" r:id="rId80"/>
    <p:sldId id="1204" r:id="rId81"/>
    <p:sldId id="1205" r:id="rId82"/>
    <p:sldId id="1206" r:id="rId83"/>
    <p:sldId id="352" r:id="rId84"/>
    <p:sldId id="353" r:id="rId8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80" d="100"/>
          <a:sy n="80" d="100"/>
        </p:scale>
        <p:origin x="754" y="125"/>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18/05/2020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الرحمن</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smtClean="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Raḥmān</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600" dirty="0" smtClean="0">
                <a:solidFill>
                  <a:srgbClr val="FFFF00"/>
                </a:solidFill>
                <a:latin typeface="Trebuchet MS" panose="020B0603020202020204" pitchFamily="34" charset="0"/>
                <a:cs typeface="Traditional Arabic" panose="02020603050405020304" pitchFamily="18" charset="-78"/>
              </a:rPr>
              <a:t>(</a:t>
            </a:r>
            <a:r>
              <a:rPr lang="en-US" altLang="en-US" sz="6600" dirty="0" smtClean="0">
                <a:solidFill>
                  <a:srgbClr val="FFFF00"/>
                </a:solidFill>
                <a:latin typeface="Trebuchet MS" panose="020B0603020202020204" pitchFamily="34" charset="0"/>
                <a:cs typeface="Traditional Arabic" panose="02020603050405020304" pitchFamily="18" charset="-78"/>
              </a:rPr>
              <a:t>the </a:t>
            </a:r>
            <a:r>
              <a:rPr lang="en-US" altLang="en-US" sz="6600" dirty="0" smtClean="0">
                <a:solidFill>
                  <a:srgbClr val="FFFF00"/>
                </a:solidFill>
                <a:latin typeface="Trebuchet MS" panose="020B0603020202020204" pitchFamily="34" charset="0"/>
                <a:cs typeface="Traditional Arabic" panose="02020603050405020304" pitchFamily="18" charset="-78"/>
              </a:rPr>
              <a:t>all beneficent)</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55</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78</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وَٱلنَّجْمُ وَٱلشَّجَرُ يَسْجُدَانِ ﴿٦﴾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herb and the tree prostrate [to Allah].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72104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وَٱلسَّمَآءَ رَفَعَهَا وَوَضَعَ ٱلْمِيزَانَ ﴿٧﴾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raised the sky and set up the balance,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290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أَلَّا تَطْغَوْا۟ فِى ٱلْمِيزَانِ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declaring, ‘Do not infringe the balance!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3956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وَأَقِيمُوا۟ ٱلْوَزْنَ بِٱلْقِسْطِ وَلَا تُخْسِرُوا۟ ٱلْمِيزَانَ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Maintain the weights with justice,</a:t>
            </a:r>
          </a:p>
          <a:p>
            <a:pPr>
              <a:lnSpc>
                <a:spcPct val="90000"/>
              </a:lnSpc>
            </a:pPr>
            <a:r>
              <a:rPr lang="en-US" altLang="en-US" sz="3200" dirty="0">
                <a:latin typeface="Calibri" panose="020F0502020204030204" pitchFamily="34" charset="0"/>
              </a:rPr>
              <a:t>and do not shorten the balance!’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0154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وَٱلْأَرْضَ وَضَعَهَا لِلْأَنَامِ ﴿١٠﴾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earth, He laid it out for mankind.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59210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فِيهَا فَـٰكِهَةٌ وَٱلنَّخْلُ ذَاتُ ٱلْأَكْمَامِ ﴿١١﴾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it are fruits and date-palms with sheaths,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81009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وَٱلْحَبُّ ذُو ٱلْعَصْفِ وَٱلرَّيْحَانُ ﴿١٢﴾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grain with husk, and fragrant herbs.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47252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فَبِأَىِّ ءَالَآءِ رَبِّكُمَا تُكَذِّبَانِ ﴿١٣﴾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a:t>
            </a:r>
            <a:r>
              <a:rPr lang="en-US" altLang="en-US" sz="3200" dirty="0" smtClean="0">
                <a:latin typeface="Calibri" panose="020F0502020204030204" pitchFamily="34" charset="0"/>
              </a:rPr>
              <a:t>both </a:t>
            </a:r>
            <a:r>
              <a:rPr lang="en-US" altLang="en-US" sz="3200" dirty="0">
                <a:latin typeface="Calibri" panose="020F0502020204030204" pitchFamily="34" charset="0"/>
              </a:rPr>
              <a:t>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90822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خَلَقَ ٱلْإِنسَـٰنَ مِن صَلْصَـٰلٍ كَٱلْفَخَّارِ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created man</a:t>
            </a:r>
          </a:p>
          <a:p>
            <a:pPr>
              <a:lnSpc>
                <a:spcPct val="90000"/>
              </a:lnSpc>
            </a:pPr>
            <a:r>
              <a:rPr lang="en-US" altLang="en-US" sz="3200" dirty="0">
                <a:latin typeface="Calibri" panose="020F0502020204030204" pitchFamily="34" charset="0"/>
              </a:rPr>
              <a:t>out of dry clay</a:t>
            </a:r>
            <a:r>
              <a:rPr lang="en-US" altLang="en-US" sz="3200" dirty="0" smtClean="0">
                <a:latin typeface="Calibri" panose="020F0502020204030204" pitchFamily="34" charset="0"/>
              </a:rPr>
              <a:t>, </a:t>
            </a:r>
            <a:r>
              <a:rPr lang="en-US" altLang="en-US" sz="3200" dirty="0">
                <a:latin typeface="Calibri" panose="020F0502020204030204" pitchFamily="34" charset="0"/>
              </a:rPr>
              <a:t>like the potter’s,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82937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وَخَلَقَ ٱلْجَآنَّ مِن مَّارِجٍ مِّن نَّارٍ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created the jinn out of a flame of a fire.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40542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32656"/>
            <a:ext cx="12192000" cy="7278916"/>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55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Raḥmān</a:t>
            </a:r>
            <a:endParaRPr lang="en-US" altLang="en-US" sz="2800" dirty="0" smtClean="0">
              <a:solidFill>
                <a:srgbClr val="FFFF00"/>
              </a:solidFill>
            </a:endParaRPr>
          </a:p>
          <a:p>
            <a:pPr algn="ctr">
              <a:spcBef>
                <a:spcPct val="0"/>
              </a:spcBef>
              <a:buFontTx/>
              <a:buNone/>
            </a:pPr>
            <a:endParaRPr lang="en-US" altLang="en-US" sz="1100" dirty="0" smtClean="0">
              <a:solidFill>
                <a:srgbClr val="FFFF00"/>
              </a:solidFill>
            </a:endParaRPr>
          </a:p>
          <a:p>
            <a:pPr algn="ctr">
              <a:spcBef>
                <a:spcPct val="0"/>
              </a:spcBef>
              <a:buFontTx/>
              <a:buNone/>
            </a:pPr>
            <a:r>
              <a:rPr lang="en-US" altLang="en-US" sz="2000" dirty="0" smtClean="0">
                <a:solidFill>
                  <a:srgbClr val="FFFF00"/>
                </a:solidFill>
              </a:rPr>
              <a:t>The </a:t>
            </a:r>
            <a:r>
              <a:rPr lang="en-US" altLang="en-US" sz="2000" dirty="0">
                <a:solidFill>
                  <a:srgbClr val="FFFF00"/>
                </a:solidFill>
              </a:rPr>
              <a:t>surah that crowns the Quran and opens with the chant of a single word proclaiming one of God’s most beautiful names, The All-Beneficent. It takes its name from  which mentions “the All-beneficent” (al-</a:t>
            </a:r>
            <a:r>
              <a:rPr lang="en-US" altLang="en-US" sz="2000" dirty="0" err="1">
                <a:solidFill>
                  <a:srgbClr val="FFFF00"/>
                </a:solidFill>
              </a:rPr>
              <a:t>raḥmān</a:t>
            </a:r>
            <a:r>
              <a:rPr lang="en-US" altLang="en-US" sz="2000" dirty="0">
                <a:solidFill>
                  <a:srgbClr val="FFFF00"/>
                </a:solidFill>
              </a:rPr>
              <a:t>). The surah highlights Gods wonders in this world, describes the end of the world, and paints an evocative picture of the delights of Paradise. Hell is briefly contrasted </a:t>
            </a:r>
            <a:r>
              <a:rPr lang="en-US" altLang="en-US" sz="2000" dirty="0" smtClean="0">
                <a:solidFill>
                  <a:srgbClr val="FFFF00"/>
                </a:solidFill>
              </a:rPr>
              <a:t> </a:t>
            </a:r>
            <a:r>
              <a:rPr lang="en-US" altLang="en-US" sz="2000" dirty="0">
                <a:solidFill>
                  <a:srgbClr val="FFFF00"/>
                </a:solidFill>
              </a:rPr>
              <a:t>with the joys that await the righteous. The surah is characterized by the refrain “So which of your Lord’s bounties will you both deny?” which runs throughout. The surah divides mankind and jinn into three classes: the </a:t>
            </a:r>
            <a:r>
              <a:rPr lang="en-US" altLang="en-US" sz="2000" dirty="0" smtClean="0">
                <a:solidFill>
                  <a:srgbClr val="FFFF00"/>
                </a:solidFill>
              </a:rPr>
              <a:t>disbelievers, </a:t>
            </a:r>
            <a:r>
              <a:rPr lang="en-US" altLang="en-US" sz="2000" dirty="0">
                <a:solidFill>
                  <a:srgbClr val="FFFF00"/>
                </a:solidFill>
              </a:rPr>
              <a:t>the best of </a:t>
            </a:r>
            <a:r>
              <a:rPr lang="en-US" altLang="en-US" sz="2000" dirty="0" smtClean="0">
                <a:solidFill>
                  <a:srgbClr val="FFFF00"/>
                </a:solidFill>
              </a:rPr>
              <a:t>believers, </a:t>
            </a:r>
            <a:r>
              <a:rPr lang="en-US" altLang="en-US" sz="2000" dirty="0">
                <a:solidFill>
                  <a:srgbClr val="FFFF00"/>
                </a:solidFill>
              </a:rPr>
              <a:t>and the ordinary </a:t>
            </a:r>
            <a:r>
              <a:rPr lang="en-US" altLang="en-US" sz="2000" dirty="0" smtClean="0">
                <a:solidFill>
                  <a:srgbClr val="FFFF00"/>
                </a:solidFill>
              </a:rPr>
              <a:t>believers.</a:t>
            </a:r>
            <a:endParaRPr lang="en-US" altLang="en-US" sz="2000" dirty="0">
              <a:solidFill>
                <a:srgbClr val="FFFF00"/>
              </a:solidFill>
            </a:endParaRPr>
          </a:p>
          <a:p>
            <a:pPr algn="ctr">
              <a:spcBef>
                <a:spcPct val="0"/>
              </a:spcBef>
              <a:buFontTx/>
              <a:buNone/>
            </a:pPr>
            <a:r>
              <a:rPr lang="en-US" altLang="en-US" sz="2000" dirty="0">
                <a:solidFill>
                  <a:srgbClr val="FFFF00"/>
                </a:solidFill>
              </a:rPr>
              <a:t>The surah is also known as (God) Most Gracious, The All-Merciful, The Beneficent, The Lord of Mercy, The Merciful, The Mercy-giving, The Most Gracious</a:t>
            </a:r>
          </a:p>
          <a:p>
            <a:pPr algn="ctr">
              <a:spcBef>
                <a:spcPct val="0"/>
              </a:spcBef>
              <a:buFontTx/>
              <a:buNone/>
            </a:pPr>
            <a:r>
              <a:rPr lang="en-US" altLang="en-US" sz="2000" dirty="0">
                <a:solidFill>
                  <a:srgbClr val="FFFF00"/>
                </a:solidFill>
              </a:rPr>
              <a:t>This </a:t>
            </a:r>
            <a:r>
              <a:rPr lang="en-US" altLang="en-US" sz="2000" dirty="0" smtClean="0">
                <a:solidFill>
                  <a:srgbClr val="FFFF00"/>
                </a:solidFill>
              </a:rPr>
              <a:t>is a </a:t>
            </a:r>
            <a:r>
              <a:rPr lang="en-US" altLang="en-US" sz="2000" dirty="0">
                <a:solidFill>
                  <a:srgbClr val="FFFF00"/>
                </a:solidFill>
              </a:rPr>
              <a:t>‘</a:t>
            </a:r>
            <a:r>
              <a:rPr lang="en-US" altLang="en-US" sz="2000" dirty="0" err="1">
                <a:solidFill>
                  <a:srgbClr val="FFFF00"/>
                </a:solidFill>
              </a:rPr>
              <a:t>makki</a:t>
            </a:r>
            <a:r>
              <a:rPr lang="en-US" altLang="en-US" sz="2000" dirty="0" smtClean="0">
                <a:solidFill>
                  <a:srgbClr val="FFFF00"/>
                </a:solidFill>
              </a:rPr>
              <a:t>’ surah. </a:t>
            </a:r>
            <a:r>
              <a:rPr lang="en-US" altLang="en-US" sz="2000" dirty="0">
                <a:solidFill>
                  <a:srgbClr val="FFFF00"/>
                </a:solidFill>
              </a:rPr>
              <a:t>Imam </a:t>
            </a:r>
            <a:r>
              <a:rPr lang="en-US" altLang="en-US" sz="2000" dirty="0" err="1">
                <a:solidFill>
                  <a:srgbClr val="FFFF00"/>
                </a:solidFill>
              </a:rPr>
              <a:t>Ja’far</a:t>
            </a:r>
            <a:r>
              <a:rPr lang="en-US" altLang="en-US" sz="2000" dirty="0">
                <a:solidFill>
                  <a:srgbClr val="FFFF00"/>
                </a:solidFill>
              </a:rPr>
              <a:t> as-</a:t>
            </a:r>
            <a:r>
              <a:rPr lang="en-US" altLang="en-US" sz="2000" dirty="0" err="1">
                <a:solidFill>
                  <a:srgbClr val="FFFF00"/>
                </a:solidFill>
              </a:rPr>
              <a:t>Sadiq</a:t>
            </a:r>
            <a:r>
              <a:rPr lang="en-US" altLang="en-US" sz="2000" dirty="0">
                <a:solidFill>
                  <a:srgbClr val="FFFF00"/>
                </a:solidFill>
              </a:rPr>
              <a:t> </a:t>
            </a:r>
            <a:r>
              <a:rPr lang="en-US" altLang="en-US" sz="2000" dirty="0" smtClean="0">
                <a:solidFill>
                  <a:srgbClr val="FFFF00"/>
                </a:solidFill>
              </a:rPr>
              <a:t>(A) </a:t>
            </a:r>
            <a:r>
              <a:rPr lang="en-US" altLang="en-US" sz="2000" dirty="0">
                <a:solidFill>
                  <a:srgbClr val="FFFF00"/>
                </a:solidFill>
              </a:rPr>
              <a:t>has said that reciting this surah on Friday after the dawn prayers carries great reward. Surah as-Rahman removes hypocrisy from one’s heart.</a:t>
            </a:r>
          </a:p>
          <a:p>
            <a:pPr algn="ctr">
              <a:spcBef>
                <a:spcPct val="0"/>
              </a:spcBef>
              <a:buFontTx/>
              <a:buNone/>
            </a:pPr>
            <a:r>
              <a:rPr lang="en-US" altLang="en-US" sz="2000" dirty="0">
                <a:solidFill>
                  <a:srgbClr val="FFFF00"/>
                </a:solidFill>
              </a:rPr>
              <a:t>	On the Day of Judgement, this surah will come in the shape of a human </a:t>
            </a:r>
            <a:r>
              <a:rPr lang="en-US" altLang="en-US" sz="2000" dirty="0" smtClean="0">
                <a:solidFill>
                  <a:srgbClr val="FFFF00"/>
                </a:solidFill>
              </a:rPr>
              <a:t>who </a:t>
            </a:r>
            <a:r>
              <a:rPr lang="en-US" altLang="en-US" sz="2000" dirty="0">
                <a:solidFill>
                  <a:srgbClr val="FFFF00"/>
                </a:solidFill>
              </a:rPr>
              <a:t>will be handsome and will have a very nice scent. Allah (s.w.t.) will then tell him to point out those people who used to recite this surah and he will name them. Then he will  be allowed to beg pardon for those whom he names and Allah (s.w.t.) will pardon </a:t>
            </a:r>
            <a:r>
              <a:rPr lang="en-US" altLang="en-US" sz="2000" dirty="0" smtClean="0">
                <a:solidFill>
                  <a:srgbClr val="FFFF00"/>
                </a:solidFill>
              </a:rPr>
              <a:t>them. The </a:t>
            </a:r>
            <a:r>
              <a:rPr lang="en-US" altLang="en-US" sz="2000" dirty="0">
                <a:solidFill>
                  <a:srgbClr val="FFFF00"/>
                </a:solidFill>
              </a:rPr>
              <a:t>Imam </a:t>
            </a:r>
            <a:r>
              <a:rPr lang="en-US" altLang="en-US" sz="2000" dirty="0" smtClean="0">
                <a:solidFill>
                  <a:srgbClr val="FFFF00"/>
                </a:solidFill>
              </a:rPr>
              <a:t>(A) </a:t>
            </a:r>
            <a:r>
              <a:rPr lang="en-US" altLang="en-US" sz="2000" dirty="0">
                <a:solidFill>
                  <a:srgbClr val="FFFF00"/>
                </a:solidFill>
              </a:rPr>
              <a:t>also said that if a person dies after reciting this surah, then is considered a martyr. Writing this surah and keeping it makes all difficulties and problems vanish and also cures eye ailments. Writing it on the walls of a house keeps away all types of household pests. If recited at night, </a:t>
            </a:r>
            <a:r>
              <a:rPr lang="en-US" altLang="en-US" sz="2000" dirty="0" smtClean="0">
                <a:solidFill>
                  <a:srgbClr val="FFFF00"/>
                </a:solidFill>
              </a:rPr>
              <a:t>Allah </a:t>
            </a:r>
            <a:r>
              <a:rPr lang="en-US" altLang="en-US" sz="2000" dirty="0">
                <a:solidFill>
                  <a:srgbClr val="FFFF00"/>
                </a:solidFill>
              </a:rPr>
              <a:t>(s.w.t.) sends an angel to guard the reciter until he wakes up and if recited in the daytime then an angel guards him until </a:t>
            </a:r>
            <a:r>
              <a:rPr lang="en-US" altLang="en-US" sz="2000" dirty="0" smtClean="0">
                <a:solidFill>
                  <a:srgbClr val="FFFF00"/>
                </a:solidFill>
              </a:rPr>
              <a:t>sunset.</a:t>
            </a:r>
            <a:endParaRPr lang="en-US" altLang="en-US" sz="2400" dirty="0">
              <a:solidFill>
                <a:srgbClr val="FFFF00"/>
              </a:solidFill>
            </a:endParaRPr>
          </a:p>
          <a:p>
            <a:pPr algn="ctr">
              <a:spcBef>
                <a:spcPct val="0"/>
              </a:spcBef>
              <a:buFontTx/>
              <a:buNone/>
            </a:pPr>
            <a:endParaRPr lang="en-US" altLang="en-US" sz="2400" dirty="0">
              <a:solidFill>
                <a:srgbClr val="FFFF00"/>
              </a:solidFill>
            </a:endParaRPr>
          </a:p>
          <a:p>
            <a:pPr algn="ctr">
              <a:spcBef>
                <a:spcPct val="0"/>
              </a:spcBef>
              <a:buFontTx/>
              <a:buNone/>
            </a:pPr>
            <a:endParaRPr lang="en-US" altLang="en-US" sz="24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فَبِأَىِّ ءَالَآءِ رَبِّكُمَا تُكَذِّبَانِ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79321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رَبُّ ٱلْمَشْرِقَيْنِ وَرَبُّ ٱلْمَغْرِبَيْنِ ﴿١٧﴾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Lord of the two easts,</a:t>
            </a:r>
          </a:p>
          <a:p>
            <a:pPr>
              <a:lnSpc>
                <a:spcPct val="90000"/>
              </a:lnSpc>
            </a:pPr>
            <a:r>
              <a:rPr lang="en-US" altLang="en-US" sz="3200" dirty="0">
                <a:latin typeface="Calibri" panose="020F0502020204030204" pitchFamily="34" charset="0"/>
              </a:rPr>
              <a:t>and Lord of the two wests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04947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فَبِأَىِّ ءَالَآءِ رَبِّكُمَا تُكَذِّبَانِ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37334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مَرَجَ ٱلْبَحْرَيْنِ يَلْتَقِيَانِ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merged the two seas</a:t>
            </a:r>
            <a:r>
              <a:rPr lang="en-US" altLang="en-US" sz="3200" dirty="0" smtClean="0">
                <a:latin typeface="Calibri" panose="020F0502020204030204" pitchFamily="34" charset="0"/>
              </a:rPr>
              <a:t>, </a:t>
            </a:r>
            <a:r>
              <a:rPr lang="en-US" altLang="en-US" sz="3200" dirty="0">
                <a:latin typeface="Calibri" panose="020F0502020204030204" pitchFamily="34" charset="0"/>
              </a:rPr>
              <a:t>meeting each other.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48006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بَيْنَهُمَا بَرْزَخٌ لَّا يَبْغِيَانِ ﴿٢٠﴾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a barrier between them</a:t>
            </a:r>
          </a:p>
          <a:p>
            <a:pPr>
              <a:lnSpc>
                <a:spcPct val="90000"/>
              </a:lnSpc>
            </a:pPr>
            <a:r>
              <a:rPr lang="en-US" altLang="en-US" sz="3200" dirty="0">
                <a:latin typeface="Calibri" panose="020F0502020204030204" pitchFamily="34" charset="0"/>
              </a:rPr>
              <a:t>which they do not overstep.</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175551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فَبِأَىِّ ءَالَآءِ رَبِّكُمَا تُكَذِّبَانِ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0498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يَخْرُجُ مِنْهُمَا ٱللُّؤْلُؤُ وَٱلْمَرْجَانُ ﴿٢٢﴾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From them emerge the pearl and the coral.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962303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فَبِأَىِّ ءَالَآءِ رَبِّكُمَا تُكَذِّبَانِ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05075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وَلَهُ ٱلْجَوَارِ ٱلْمُنشَـَٔاتُ فِى ٱلْبَحْرِ كَٱلْأَعْلَـٰمِ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His are the sailing </a:t>
            </a:r>
            <a:r>
              <a:rPr lang="en-US" altLang="en-US" sz="3200" dirty="0" smtClean="0">
                <a:latin typeface="Calibri" panose="020F0502020204030204" pitchFamily="34" charset="0"/>
              </a:rPr>
              <a:t>ships </a:t>
            </a:r>
            <a:r>
              <a:rPr lang="en-US" altLang="en-US" sz="3200" dirty="0">
                <a:latin typeface="Calibri" panose="020F0502020204030204" pitchFamily="34" charset="0"/>
              </a:rPr>
              <a:t>on the sea</a:t>
            </a:r>
          </a:p>
          <a:p>
            <a:pPr>
              <a:lnSpc>
                <a:spcPct val="90000"/>
              </a:lnSpc>
            </a:pPr>
            <a:r>
              <a:rPr lang="en-US" altLang="en-US" sz="3200" dirty="0">
                <a:latin typeface="Calibri" panose="020F0502020204030204" pitchFamily="34" charset="0"/>
              </a:rPr>
              <a:t>[appearing] like landmarks.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55943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فَبِأَىِّ ءَالَآءِ رَبِّكُمَا تُكَذِّبَانِ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78987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96993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كُلُّ مَنْ عَلَيْهَا فَانٍ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Everyone on </a:t>
            </a:r>
            <a:r>
              <a:rPr lang="en-US" altLang="en-US" sz="3200" dirty="0" smtClean="0">
                <a:latin typeface="Calibri" panose="020F0502020204030204" pitchFamily="34" charset="0"/>
              </a:rPr>
              <a:t>it </a:t>
            </a:r>
            <a:r>
              <a:rPr lang="en-US" altLang="en-US" sz="3200" dirty="0">
                <a:latin typeface="Calibri" panose="020F0502020204030204" pitchFamily="34" charset="0"/>
              </a:rPr>
              <a:t>is ephemeral,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4143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وَيَبْقَىٰ وَجْهُ رَبِّكَ ذُو ٱلْجَلَـٰلِ وَٱلْإِكْرَامِ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yet lasting is the Face of your Lord,</a:t>
            </a:r>
          </a:p>
          <a:p>
            <a:pPr>
              <a:lnSpc>
                <a:spcPct val="90000"/>
              </a:lnSpc>
            </a:pPr>
            <a:r>
              <a:rPr lang="en-US" altLang="en-US" sz="3200" dirty="0">
                <a:latin typeface="Calibri" panose="020F0502020204030204" pitchFamily="34" charset="0"/>
              </a:rPr>
              <a:t>majestic and munificent</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400420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فَبِأَىِّ ءَالَآءِ رَبِّكُمَا تُكَذِّبَانِ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697350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يَسْـَٔلُهُۥ مَن فِى ٱلسَّمَـٰوَٰتِ وَٱلْأَرْضِ ۚ كُلَّ يَوْمٍ هُوَ فِى شَأْنٍ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Everyone in the heavens and the earth asks Him.</a:t>
            </a:r>
          </a:p>
          <a:p>
            <a:pPr>
              <a:lnSpc>
                <a:spcPct val="90000"/>
              </a:lnSpc>
            </a:pPr>
            <a:r>
              <a:rPr lang="en-US" altLang="en-US" sz="3200" dirty="0">
                <a:latin typeface="Calibri" panose="020F0502020204030204" pitchFamily="34" charset="0"/>
              </a:rPr>
              <a:t>Every day He is engaged in some work.</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971641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فَبِأَىِّ ءَالَآءِ رَبِّكُمَا تُكَذِّبَانِ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395095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سَنَفْرُغُ لَكُمْ أَيُّهَ ٱلثَّقَلَانِ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shall soon make Ourselves unoccupied for you,</a:t>
            </a:r>
          </a:p>
          <a:p>
            <a:pPr>
              <a:lnSpc>
                <a:spcPct val="90000"/>
              </a:lnSpc>
            </a:pPr>
            <a:r>
              <a:rPr lang="en-US" altLang="en-US" sz="3200" dirty="0">
                <a:latin typeface="Calibri" panose="020F0502020204030204" pitchFamily="34" charset="0"/>
              </a:rPr>
              <a:t>O you notable two</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54294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فَبِأَىِّ ءَالَآءِ رَبِّكُمَا تُكَذِّبَانِ ﴿٣٢﴾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11735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يَـٰمَعْشَرَ ٱلْجِنِّ وَٱلْإِنسِ إِنِ ٱسْتَطَعْتُمْ أَن تَنفُذُوا۟ مِنْ أَقْطَارِ ٱلسَّمَـٰوَٰتِ وَٱلْأَرْضِ فَٱنفُذُوا۟ ۚ لَا تَنفُذُونَ إِلَّا بِسُلْطَـٰنٍ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company of jinn and </a:t>
            </a:r>
            <a:r>
              <a:rPr lang="en-US" altLang="en-US" sz="3200" dirty="0" smtClean="0">
                <a:latin typeface="Calibri" panose="020F0502020204030204" pitchFamily="34" charset="0"/>
              </a:rPr>
              <a:t>humans! If </a:t>
            </a:r>
            <a:r>
              <a:rPr lang="en-US" altLang="en-US" sz="3200" dirty="0">
                <a:latin typeface="Calibri" panose="020F0502020204030204" pitchFamily="34" charset="0"/>
              </a:rPr>
              <a:t>you can pass </a:t>
            </a:r>
            <a:r>
              <a:rPr lang="en-US" altLang="en-US" sz="3200" dirty="0" smtClean="0">
                <a:latin typeface="Calibri" panose="020F0502020204030204" pitchFamily="34" charset="0"/>
              </a:rPr>
              <a:t>through the </a:t>
            </a:r>
            <a:r>
              <a:rPr lang="en-US" altLang="en-US" sz="3200" dirty="0">
                <a:latin typeface="Calibri" panose="020F0502020204030204" pitchFamily="34" charset="0"/>
              </a:rPr>
              <a:t>confines of the heavens and the </a:t>
            </a:r>
            <a:r>
              <a:rPr lang="en-US" altLang="en-US" sz="3200" dirty="0" smtClean="0">
                <a:latin typeface="Calibri" panose="020F0502020204030204" pitchFamily="34" charset="0"/>
              </a:rPr>
              <a:t>earth, then </a:t>
            </a:r>
            <a:r>
              <a:rPr lang="en-US" altLang="en-US" sz="3200" dirty="0">
                <a:latin typeface="Calibri" panose="020F0502020204030204" pitchFamily="34" charset="0"/>
              </a:rPr>
              <a:t>do pass </a:t>
            </a:r>
            <a:r>
              <a:rPr lang="en-US" altLang="en-US" sz="3200" dirty="0" smtClean="0">
                <a:latin typeface="Calibri" panose="020F0502020204030204" pitchFamily="34" charset="0"/>
              </a:rPr>
              <a:t>through. But </a:t>
            </a:r>
            <a:r>
              <a:rPr lang="en-US" altLang="en-US" sz="3200" dirty="0">
                <a:latin typeface="Calibri" panose="020F0502020204030204" pitchFamily="34" charset="0"/>
              </a:rPr>
              <a:t>you will not pass </a:t>
            </a:r>
            <a:r>
              <a:rPr lang="en-US" altLang="en-US" sz="3200" dirty="0" smtClean="0">
                <a:latin typeface="Calibri" panose="020F0502020204030204" pitchFamily="34" charset="0"/>
              </a:rPr>
              <a:t>through except </a:t>
            </a:r>
            <a:r>
              <a:rPr lang="en-US" altLang="en-US" sz="3200" dirty="0">
                <a:latin typeface="Calibri" panose="020F0502020204030204" pitchFamily="34" charset="0"/>
              </a:rPr>
              <a:t>by an authority [from Allah].</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077786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فَبِأَىِّ ءَالَآءِ رَبِّكُمَا تُكَذِّبَانِ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721226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يُرْسَلُ عَلَيْكُمَا شُوَاظٌ مِّن نَّارٍ وَنُحَاسٌ فَلَا تَنتَصِرَانِ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will be unleashed upon you</a:t>
            </a:r>
          </a:p>
          <a:p>
            <a:pPr>
              <a:lnSpc>
                <a:spcPct val="90000"/>
              </a:lnSpc>
            </a:pPr>
            <a:r>
              <a:rPr lang="en-US" altLang="en-US" sz="3200" dirty="0">
                <a:latin typeface="Calibri" panose="020F0502020204030204" pitchFamily="34" charset="0"/>
              </a:rPr>
              <a:t>a flash of fire and a smoke;</a:t>
            </a:r>
          </a:p>
          <a:p>
            <a:pPr>
              <a:lnSpc>
                <a:spcPct val="90000"/>
              </a:lnSpc>
            </a:pPr>
            <a:r>
              <a:rPr lang="en-US" altLang="en-US" sz="3200" dirty="0">
                <a:latin typeface="Calibri" panose="020F0502020204030204" pitchFamily="34" charset="0"/>
              </a:rPr>
              <a:t>then you will not be able to help one another.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1422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فَبِأَىِّ ءَالَآءِ رَبِّكُمَا تُكَذِّبَانِ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47731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فَإِذَا ٱنشَقَّتِ ٱلسَّمَآءُ فَكَانَتْ وَرْدَةً كَٱلدِّهَانِ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sky is split open,</a:t>
            </a:r>
          </a:p>
          <a:p>
            <a:pPr>
              <a:lnSpc>
                <a:spcPct val="90000"/>
              </a:lnSpc>
            </a:pPr>
            <a:r>
              <a:rPr lang="en-US" altLang="en-US" sz="3200" dirty="0">
                <a:latin typeface="Calibri" panose="020F0502020204030204" pitchFamily="34" charset="0"/>
              </a:rPr>
              <a:t>and turns crimson like tanned leather.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289934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فَبِأَىِّ ءَالَآءِ رَبِّكُمَا تُكَذِّبَانِ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396425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فَيَوْمَئِذٍ لَّا يُسْـَٔلُ عَن ذَنۢبِهِۦٓ إِنسٌ وَلَا جَآنٌّ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that day</a:t>
            </a:r>
          </a:p>
          <a:p>
            <a:pPr>
              <a:lnSpc>
                <a:spcPct val="90000"/>
              </a:lnSpc>
            </a:pPr>
            <a:r>
              <a:rPr lang="en-US" altLang="en-US" sz="3200" dirty="0">
                <a:latin typeface="Calibri" panose="020F0502020204030204" pitchFamily="34" charset="0"/>
              </a:rPr>
              <a:t>neither humans will be questioned about their sins</a:t>
            </a:r>
          </a:p>
          <a:p>
            <a:pPr>
              <a:lnSpc>
                <a:spcPct val="90000"/>
              </a:lnSpc>
            </a:pPr>
            <a:r>
              <a:rPr lang="en-US" altLang="en-US" sz="3200" dirty="0">
                <a:latin typeface="Calibri" panose="020F0502020204030204" pitchFamily="34" charset="0"/>
              </a:rPr>
              <a:t>nor jinn</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096408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فَبِأَىِّ ءَالَآءِ رَبِّكُمَا تُكَذِّبَانِ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155543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يُعْرَفُ ٱلْمُجْرِمُونَ بِسِيمَـٰهُمْ فَيُؤْخَذُ بِٱلنَّوَٰصِى وَٱلْأَقْدَامِ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guilty will be recognized by their mark;</a:t>
            </a:r>
          </a:p>
          <a:p>
            <a:pPr>
              <a:lnSpc>
                <a:spcPct val="90000"/>
              </a:lnSpc>
            </a:pPr>
            <a:r>
              <a:rPr lang="en-US" altLang="en-US" sz="3200" dirty="0">
                <a:latin typeface="Calibri" panose="020F0502020204030204" pitchFamily="34" charset="0"/>
              </a:rPr>
              <a:t>so they will be seized by the forelocks and the feet.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647129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فَبِأَىِّ ءَالَآءِ رَبِّكُمَا تُكَذِّبَانِ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493511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هَـٰذِهِۦ جَهَنَّمُ ٱلَّتِى يُكَذِّبُ بِهَا ٱلْمُجْرِمُونَ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the hell</a:t>
            </a:r>
          </a:p>
          <a:p>
            <a:pPr>
              <a:lnSpc>
                <a:spcPct val="90000"/>
              </a:lnSpc>
            </a:pPr>
            <a:r>
              <a:rPr lang="en-US" altLang="en-US" sz="3200" dirty="0">
                <a:latin typeface="Calibri" panose="020F0502020204030204" pitchFamily="34" charset="0"/>
              </a:rPr>
              <a:t>which the guilty would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572880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يَطُوفُونَ بَيْنَهَا وَبَيْنَ حَمِيمٍ ءَانٍ ﴿٤٤﴾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shall circuit between it</a:t>
            </a:r>
          </a:p>
          <a:p>
            <a:pPr>
              <a:lnSpc>
                <a:spcPct val="90000"/>
              </a:lnSpc>
            </a:pPr>
            <a:r>
              <a:rPr lang="en-US" altLang="en-US" sz="3200" dirty="0">
                <a:latin typeface="Calibri" panose="020F0502020204030204" pitchFamily="34" charset="0"/>
              </a:rPr>
              <a:t>and boiling hot water.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184143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فَبِأَىِّ ءَالَآءِ رَبِّكُمَا تُكَذِّبَانِ ﴿٤٥﴾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6028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ٱلرَّحْمَـٰنُ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All-beneficent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843231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وَلِمَنْ خَافَ مَقَامَ رَبِّهِۦ جَنَّتَانِ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For him who stands in awe of his Lord</a:t>
            </a:r>
          </a:p>
          <a:p>
            <a:pPr>
              <a:lnSpc>
                <a:spcPct val="90000"/>
              </a:lnSpc>
            </a:pPr>
            <a:r>
              <a:rPr lang="en-US" altLang="en-US" sz="3200" dirty="0">
                <a:latin typeface="Calibri" panose="020F0502020204030204" pitchFamily="34" charset="0"/>
              </a:rPr>
              <a:t>will be two gardens.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136143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فَبِأَىِّ ءَالَآءِ رَبِّكُمَا تُكَذِّبَانِ ﴿٤٧﴾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877736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ذَوَاتَآ أَفْنَانٍ ﴿٤٨﴾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Both abounding in </a:t>
            </a:r>
            <a:r>
              <a:rPr lang="en-US" altLang="en-US" sz="3200">
                <a:latin typeface="Calibri" panose="020F0502020204030204" pitchFamily="34" charset="0"/>
              </a:rPr>
              <a:t>branches</a:t>
            </a:r>
            <a:r>
              <a:rPr lang="en-US" altLang="en-US" sz="320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392360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فَبِأَىِّ ءَالَآءِ رَبِّكُمَا تُكَذِّبَانِ ﴿٤٩﴾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275069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فِيهِمَا عَيْنَانِ تَجْرِيَانِ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both of them will be two flowing springs.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991661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فَبِأَىِّ ءَالَآءِ رَبِّكُمَا تُكَذِّبَانِ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251552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فِيهِمَا مِن كُلِّ فَـٰكِهَةٍ زَوْجَانِ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both of them will be two kinds of every fruit.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241325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فَبِأَىِّ ءَالَآءِ رَبِّكُمَا تُكَذِّبَانِ ﴿٥٣﴾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805272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مُتَّكِـِٔينَ عَلَىٰ فُرُشٍۭ بَطَآئِنُهَا مِنْ إِسْتَبْرَقٍ ۚ وَجَنَى ٱلْجَنَّتَيْنِ دَانٍ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be] reclining on </a:t>
            </a:r>
            <a:r>
              <a:rPr lang="en-US" altLang="en-US" sz="3200" dirty="0" smtClean="0">
                <a:latin typeface="Calibri" panose="020F0502020204030204" pitchFamily="34" charset="0"/>
              </a:rPr>
              <a:t>beds lined </a:t>
            </a:r>
            <a:r>
              <a:rPr lang="en-US" altLang="en-US" sz="3200" dirty="0">
                <a:latin typeface="Calibri" panose="020F0502020204030204" pitchFamily="34" charset="0"/>
              </a:rPr>
              <a:t>with green </a:t>
            </a:r>
            <a:r>
              <a:rPr lang="en-US" altLang="en-US" sz="3200" dirty="0" smtClean="0">
                <a:latin typeface="Calibri" panose="020F0502020204030204" pitchFamily="34" charset="0"/>
              </a:rPr>
              <a:t>silk. And </a:t>
            </a:r>
            <a:r>
              <a:rPr lang="en-US" altLang="en-US" sz="3200" dirty="0">
                <a:latin typeface="Calibri" panose="020F0502020204030204" pitchFamily="34" charset="0"/>
              </a:rPr>
              <a:t>the fruit of the two gardens will </a:t>
            </a:r>
            <a:r>
              <a:rPr lang="en-US" altLang="en-US" sz="3200" dirty="0" smtClean="0">
                <a:latin typeface="Calibri" panose="020F0502020204030204" pitchFamily="34" charset="0"/>
              </a:rPr>
              <a:t>be near </a:t>
            </a:r>
            <a:r>
              <a:rPr lang="en-US" altLang="en-US" sz="3200" dirty="0">
                <a:latin typeface="Calibri" panose="020F0502020204030204" pitchFamily="34" charset="0"/>
              </a:rPr>
              <a:t>at hand.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630665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فَبِأَىِّ ءَالَآءِ رَبِّكُمَا تُكَذِّبَانِ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6603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عَلَّمَ ٱلْقُرْءَانَ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has taught the </a:t>
            </a:r>
            <a:r>
              <a:rPr lang="en-US" altLang="en-US" sz="3200" dirty="0" err="1">
                <a:latin typeface="Calibri" panose="020F0502020204030204" pitchFamily="34" charset="0"/>
              </a:rPr>
              <a:t>Qurʾān</a:t>
            </a:r>
            <a:r>
              <a:rPr lang="en-US" altLang="en-US" sz="3200" dirty="0">
                <a:latin typeface="Calibri" panose="020F0502020204030204" pitchFamily="34" charset="0"/>
              </a:rPr>
              <a: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871516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فِيهِنَّ قَـٰصِرَٰتُ ٱلطَّرْفِ لَمْ يَطْمِثْهُنَّ إِنسٌ قَبْلَهُمْ وَلَا جَآنٌّ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them are maidens of restrained glances,</a:t>
            </a:r>
          </a:p>
          <a:p>
            <a:pPr>
              <a:lnSpc>
                <a:spcPct val="90000"/>
              </a:lnSpc>
            </a:pPr>
            <a:r>
              <a:rPr lang="en-US" altLang="en-US" sz="3200" dirty="0">
                <a:latin typeface="Calibri" panose="020F0502020204030204" pitchFamily="34" charset="0"/>
              </a:rPr>
              <a:t>whom no human has touched </a:t>
            </a:r>
            <a:r>
              <a:rPr lang="en-US" altLang="en-US" sz="3200" dirty="0" smtClean="0">
                <a:latin typeface="Calibri" panose="020F0502020204030204" pitchFamily="34" charset="0"/>
              </a:rPr>
              <a:t>before, nor </a:t>
            </a:r>
            <a:r>
              <a:rPr lang="en-US" altLang="en-US" sz="3200" dirty="0">
                <a:latin typeface="Calibri" panose="020F0502020204030204" pitchFamily="34" charset="0"/>
              </a:rPr>
              <a:t>jinn.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225771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فَبِأَىِّ ءَالَآءِ رَبِّكُمَا تُكَذِّبَانِ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274868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كَأَنَّهُنَّ ٱلْيَاقُوتُ وَٱلْمَرْجَانُ ﴿٥٨﴾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though they were rubies and corals.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120224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فَبِأَىِّ ءَالَآءِ رَبِّكُمَا تُكَذِّبَانِ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817229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هَلْ جَزَآءُ ٱلْإِحْسَـٰنِ إِلَّا ٱلْإِحْسَـٰنُ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the requital of goodness anything</a:t>
            </a:r>
          </a:p>
          <a:p>
            <a:pPr>
              <a:lnSpc>
                <a:spcPct val="90000"/>
              </a:lnSpc>
            </a:pPr>
            <a:r>
              <a:rPr lang="en-US" altLang="en-US" sz="3200" dirty="0">
                <a:latin typeface="Calibri" panose="020F0502020204030204" pitchFamily="34" charset="0"/>
              </a:rPr>
              <a:t>but goodness?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779535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فَبِأَىِّ ءَالَآءِ رَبِّكُمَا تُكَذِّبَانِ ﴿٦١﴾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500423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دُونِهِمَا جَنَّتَانِ ﴿٦٢﴾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Beside these two, there will be two [other] gardens.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40380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فَبِأَىِّ ءَالَآءِ رَبِّكُمَا تُكَذِّبَانِ ﴿٦٣﴾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744784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مُدْهَآمَّتَانِ ﴿٦٤﴾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Dark green.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786952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فَبِأَىِّ ءَالَآءِ رَبِّكُمَا تُكَذِّبَانِ ﴿٦٥﴾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48239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خَلَقَ ٱلْإِنسَـٰنَ ﴿٣﴾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created man,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895750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فِيهِمَا عَيْنَانِ نَضَّاخَتَانِ ﴿٦٦﴾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both of them will be two gushing springs.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907733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فَبِأَىِّ ءَالَآءِ رَبِّكُمَا تُكَذِّبَانِ ﴿٦٧﴾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447718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فِيهِمَا فَـٰكِهَةٌ وَنَخْلٌ وَرُمَّانٌ ﴿٦٨﴾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both of them will be fruits,</a:t>
            </a:r>
          </a:p>
          <a:p>
            <a:pPr>
              <a:lnSpc>
                <a:spcPct val="90000"/>
              </a:lnSpc>
            </a:pPr>
            <a:r>
              <a:rPr lang="en-US" altLang="en-US" sz="3200" dirty="0">
                <a:latin typeface="Calibri" panose="020F0502020204030204" pitchFamily="34" charset="0"/>
              </a:rPr>
              <a:t>date-palms and pomegranates.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967844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فَبِأَىِّ ءَالَآءِ رَبِّكُمَا تُكَذِّبَانِ ﴿٦٩﴾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98882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فِيهِنَّ خَيْرَٰتٌ حِسَانٌ ﴿٧٠﴾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them are maidens good and lovely.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526982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فَبِأَىِّ ءَالَآءِ رَبِّكُمَا تُكَذِّبَانِ ﴿٧١﴾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593438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حُورٌ مَّقْصُورَٰتٌ فِى ٱلْخِيَامِ ﴿٧٢﴾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err="1">
                <a:latin typeface="Calibri" panose="020F0502020204030204" pitchFamily="34" charset="0"/>
              </a:rPr>
              <a:t>Houris</a:t>
            </a:r>
            <a:r>
              <a:rPr lang="en-US" altLang="en-US" sz="3200" dirty="0">
                <a:latin typeface="Calibri" panose="020F0502020204030204" pitchFamily="34" charset="0"/>
              </a:rPr>
              <a:t> secluded in pavilions.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9367784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فَبِأَىِّ ءَالَآءِ رَبِّكُمَا تُكَذِّبَانِ ﴿٧٣﴾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205386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لَمْ يَطْمِثْهُنَّ إِنسٌ قَبْلَهُمْ وَلَا جَآنٌّ ﴿٧٤﴾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Whom no human has touched before,</a:t>
            </a:r>
          </a:p>
          <a:p>
            <a:pPr>
              <a:lnSpc>
                <a:spcPct val="90000"/>
              </a:lnSpc>
            </a:pPr>
            <a:r>
              <a:rPr lang="en-US" altLang="en-US" sz="3200" dirty="0">
                <a:latin typeface="Calibri" panose="020F0502020204030204" pitchFamily="34" charset="0"/>
              </a:rPr>
              <a:t>nor jinn.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131094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فَبِأَىِّ ءَالَآءِ رَبِّكُمَا تُكَذِّبَانِ ﴿٧٥﴾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9486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عَلَّمَهُ ٱلْبَيَانَ ﴿٤﴾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taught him articulate speech.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769404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مُتَّكِـِٔينَ عَلَىٰ رَفْرَفٍ خُضْرٍ وَعَبْقَرِىٍّ حِسَانٍ ﴿٧٦﴾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Reclining on green cushions</a:t>
            </a:r>
          </a:p>
          <a:p>
            <a:pPr>
              <a:lnSpc>
                <a:spcPct val="90000"/>
              </a:lnSpc>
            </a:pPr>
            <a:r>
              <a:rPr lang="en-US" altLang="en-US" sz="3200" dirty="0">
                <a:latin typeface="Calibri" panose="020F0502020204030204" pitchFamily="34" charset="0"/>
              </a:rPr>
              <a:t>and lovely carpets.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659986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فَبِأَىِّ ءَالَآءِ رَبِّكُمَا تُكَذِّبَانِ ﴿٧٧﴾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which of your Lord’s bounties</a:t>
            </a:r>
          </a:p>
          <a:p>
            <a:pPr>
              <a:lnSpc>
                <a:spcPct val="90000"/>
              </a:lnSpc>
            </a:pPr>
            <a:r>
              <a:rPr lang="en-US" altLang="en-US" sz="3200" dirty="0">
                <a:latin typeface="Calibri" panose="020F0502020204030204" pitchFamily="34" charset="0"/>
              </a:rPr>
              <a:t>will you both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099318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تَبَـٰرَكَ ٱسْمُ رَبِّكَ ذِى ٱلْجَلَـٰلِ وَٱلْإِكْرَامِ ﴿٧٨﴾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Blessed is the Name of your Lord,</a:t>
            </a:r>
          </a:p>
          <a:p>
            <a:pPr>
              <a:lnSpc>
                <a:spcPct val="90000"/>
              </a:lnSpc>
            </a:pPr>
            <a:r>
              <a:rPr lang="en-US" altLang="en-US" sz="3200" dirty="0">
                <a:latin typeface="Calibri" panose="020F0502020204030204" pitchFamily="34" charset="0"/>
              </a:rPr>
              <a:t>the Majestic and the Munificent!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9028230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ٱلشَّمْسُ وَٱلْقَمَرُ بِحُسْبَانٍ ﴿٥﴾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sun and the moon are [disposed] calculatedly,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Raḥmān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07977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10713</TotalTime>
  <Words>2472</Words>
  <Application>Microsoft Office PowerPoint</Application>
  <PresentationFormat>Widescreen</PresentationFormat>
  <Paragraphs>313</Paragraphs>
  <Slides>84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84</vt:i4>
      </vt:variant>
    </vt:vector>
  </HeadingPairs>
  <TitlesOfParts>
    <vt:vector size="91"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ٱلرَّحْمَـٰنُ ﴿١﴾</vt:lpstr>
      <vt:lpstr> عَلَّمَ ٱلْقُرْءَانَ ﴿٢﴾</vt:lpstr>
      <vt:lpstr> خَلَقَ ٱلْإِنسَـٰنَ ﴿٣﴾ </vt:lpstr>
      <vt:lpstr>عَلَّمَهُ ٱلْبَيَانَ ﴿٤﴾ </vt:lpstr>
      <vt:lpstr>ٱلشَّمْسُ وَٱلْقَمَرُ بِحُسْبَانٍ ﴿٥﴾ </vt:lpstr>
      <vt:lpstr>وَٱلنَّجْمُ وَٱلشَّجَرُ يَسْجُدَانِ ﴿٦﴾ </vt:lpstr>
      <vt:lpstr>وَٱلسَّمَآءَ رَفَعَهَا وَوَضَعَ ٱلْمِيزَانَ ﴿٧﴾ </vt:lpstr>
      <vt:lpstr>أَلَّا تَطْغَوْا۟ فِى ٱلْمِيزَانِ ﴿٨﴾</vt:lpstr>
      <vt:lpstr> وَأَقِيمُوا۟ ٱلْوَزْنَ بِٱلْقِسْطِ وَلَا تُخْسِرُوا۟ ٱلْمِيزَانَ ﴿٩﴾</vt:lpstr>
      <vt:lpstr> وَٱلْأَرْضَ وَضَعَهَا لِلْأَنَامِ ﴿١٠﴾ </vt:lpstr>
      <vt:lpstr>فِيهَا فَـٰكِهَةٌ وَٱلنَّخْلُ ذَاتُ ٱلْأَكْمَامِ ﴿١١﴾ </vt:lpstr>
      <vt:lpstr>وَٱلْحَبُّ ذُو ٱلْعَصْفِ وَٱلرَّيْحَانُ ﴿١٢﴾ </vt:lpstr>
      <vt:lpstr>فَبِأَىِّ ءَالَآءِ رَبِّكُمَا تُكَذِّبَانِ ﴿١٣﴾ </vt:lpstr>
      <vt:lpstr>خَلَقَ ٱلْإِنسَـٰنَ مِن صَلْصَـٰلٍ كَٱلْفَخَّارِ ﴿١٤﴾</vt:lpstr>
      <vt:lpstr> وَخَلَقَ ٱلْجَآنَّ مِن مَّارِجٍ مِّن نَّارٍ ﴿١٥﴾</vt:lpstr>
      <vt:lpstr> فَبِأَىِّ ءَالَآءِ رَبِّكُمَا تُكَذِّبَانِ ﴿١٦﴾</vt:lpstr>
      <vt:lpstr>رَبُّ ٱلْمَشْرِقَيْنِ وَرَبُّ ٱلْمَغْرِبَيْنِ ﴿١٧﴾ </vt:lpstr>
      <vt:lpstr>فَبِأَىِّ ءَالَآءِ رَبِّكُمَا تُكَذِّبَانِ ﴿١٨﴾</vt:lpstr>
      <vt:lpstr> مَرَجَ ٱلْبَحْرَيْنِ يَلْتَقِيَانِ ﴿١٩﴾</vt:lpstr>
      <vt:lpstr> بَيْنَهُمَا بَرْزَخٌ لَّا يَبْغِيَانِ ﴿٢٠﴾ </vt:lpstr>
      <vt:lpstr>فَبِأَىِّ ءَالَآءِ رَبِّكُمَا تُكَذِّبَانِ ﴿٢١﴾</vt:lpstr>
      <vt:lpstr> يَخْرُجُ مِنْهُمَا ٱللُّؤْلُؤُ وَٱلْمَرْجَانُ ﴿٢٢﴾ </vt:lpstr>
      <vt:lpstr>فَبِأَىِّ ءَالَآءِ رَبِّكُمَا تُكَذِّبَانِ ﴿٢٣﴾</vt:lpstr>
      <vt:lpstr> وَلَهُ ٱلْجَوَارِ ٱلْمُنشَـَٔاتُ فِى ٱلْبَحْرِ كَٱلْأَعْلَـٰمِ ﴿٢٤﴾</vt:lpstr>
      <vt:lpstr> فَبِأَىِّ ءَالَآءِ رَبِّكُمَا تُكَذِّبَانِ ﴿٢٥﴾</vt:lpstr>
      <vt:lpstr> كُلُّ مَنْ عَلَيْهَا فَانٍ ﴿٢٦﴾</vt:lpstr>
      <vt:lpstr> وَيَبْقَىٰ وَجْهُ رَبِّكَ ذُو ٱلْجَلَـٰلِ وَٱلْإِكْرَامِ ﴿٢٧﴾</vt:lpstr>
      <vt:lpstr> فَبِأَىِّ ءَالَآءِ رَبِّكُمَا تُكَذِّبَانِ ﴿٢٨﴾</vt:lpstr>
      <vt:lpstr> يَسْـَٔلُهُۥ مَن فِى ٱلسَّمَـٰوَٰتِ وَٱلْأَرْضِ ۚ كُلَّ يَوْمٍ هُوَ فِى شَأْنٍ ﴿٢٩﴾</vt:lpstr>
      <vt:lpstr> فَبِأَىِّ ءَالَآءِ رَبِّكُمَا تُكَذِّبَانِ ﴿٣٠﴾</vt:lpstr>
      <vt:lpstr> سَنَفْرُغُ لَكُمْ أَيُّهَ ٱلثَّقَلَانِ ﴿٣١﴾</vt:lpstr>
      <vt:lpstr> فَبِأَىِّ ءَالَآءِ رَبِّكُمَا تُكَذِّبَانِ ﴿٣٢﴾ </vt:lpstr>
      <vt:lpstr>يَـٰمَعْشَرَ ٱلْجِنِّ وَٱلْإِنسِ إِنِ ٱسْتَطَعْتُمْ أَن تَنفُذُوا۟ مِنْ أَقْطَارِ ٱلسَّمَـٰوَٰتِ وَٱلْأَرْضِ فَٱنفُذُوا۟ ۚ لَا تَنفُذُونَ إِلَّا بِسُلْطَـٰنٍ ﴿٣٣﴾</vt:lpstr>
      <vt:lpstr> فَبِأَىِّ ءَالَآءِ رَبِّكُمَا تُكَذِّبَانِ ﴿٣٤﴾</vt:lpstr>
      <vt:lpstr> يُرْسَلُ عَلَيْكُمَا شُوَاظٌ مِّن نَّارٍ وَنُحَاسٌ فَلَا تَنتَصِرَانِ ﴿٣٥﴾</vt:lpstr>
      <vt:lpstr> فَبِأَىِّ ءَالَآءِ رَبِّكُمَا تُكَذِّبَانِ ﴿٣٦﴾</vt:lpstr>
      <vt:lpstr> فَإِذَا ٱنشَقَّتِ ٱلسَّمَآءُ فَكَانَتْ وَرْدَةً كَٱلدِّهَانِ ﴿٣٧﴾</vt:lpstr>
      <vt:lpstr> فَبِأَىِّ ءَالَآءِ رَبِّكُمَا تُكَذِّبَانِ ﴿٣٨﴾</vt:lpstr>
      <vt:lpstr> فَيَوْمَئِذٍ لَّا يُسْـَٔلُ عَن ذَنۢبِهِۦٓ إِنسٌ وَلَا جَآنٌّ ﴿٣٩﴾</vt:lpstr>
      <vt:lpstr> فَبِأَىِّ ءَالَآءِ رَبِّكُمَا تُكَذِّبَانِ ﴿٤٠﴾</vt:lpstr>
      <vt:lpstr>يُعْرَفُ ٱلْمُجْرِمُونَ بِسِيمَـٰهُمْ فَيُؤْخَذُ بِٱلنَّوَٰصِى وَٱلْأَقْدَامِ ﴿٤١﴾</vt:lpstr>
      <vt:lpstr> فَبِأَىِّ ءَالَآءِ رَبِّكُمَا تُكَذِّبَانِ ﴿٤٢﴾</vt:lpstr>
      <vt:lpstr> هَـٰذِهِۦ جَهَنَّمُ ٱلَّتِى يُكَذِّبُ بِهَا ٱلْمُجْرِمُونَ ﴿٤٣﴾</vt:lpstr>
      <vt:lpstr> يَطُوفُونَ بَيْنَهَا وَبَيْنَ حَمِيمٍ ءَانٍ ﴿٤٤﴾ </vt:lpstr>
      <vt:lpstr>فَبِأَىِّ ءَالَآءِ رَبِّكُمَا تُكَذِّبَانِ ﴿٤٥﴾ </vt:lpstr>
      <vt:lpstr>وَلِمَنْ خَافَ مَقَامَ رَبِّهِۦ جَنَّتَانِ ﴿٤٦﴾</vt:lpstr>
      <vt:lpstr> فَبِأَىِّ ءَالَآءِ رَبِّكُمَا تُكَذِّبَانِ ﴿٤٧﴾ </vt:lpstr>
      <vt:lpstr>ذَوَاتَآ أَفْنَانٍ ﴿٤٨﴾ </vt:lpstr>
      <vt:lpstr>فَبِأَىِّ ءَالَآءِ رَبِّكُمَا تُكَذِّبَانِ ﴿٤٩﴾ </vt:lpstr>
      <vt:lpstr>فِيهِمَا عَيْنَانِ تَجْرِيَانِ ﴿٥٠﴾</vt:lpstr>
      <vt:lpstr> فَبِأَىِّ ءَالَآءِ رَبِّكُمَا تُكَذِّبَانِ ﴿٥١﴾</vt:lpstr>
      <vt:lpstr> فِيهِمَا مِن كُلِّ فَـٰكِهَةٍ زَوْجَانِ ﴿٥٢﴾</vt:lpstr>
      <vt:lpstr> فَبِأَىِّ ءَالَآءِ رَبِّكُمَا تُكَذِّبَانِ ﴿٥٣﴾ </vt:lpstr>
      <vt:lpstr>مُتَّكِـِٔينَ عَلَىٰ فُرُشٍۭ بَطَآئِنُهَا مِنْ إِسْتَبْرَقٍ ۚ وَجَنَى ٱلْجَنَّتَيْنِ دَانٍ ﴿٥٤﴾</vt:lpstr>
      <vt:lpstr> فَبِأَىِّ ءَالَآءِ رَبِّكُمَا تُكَذِّبَانِ ﴿٥٥﴾</vt:lpstr>
      <vt:lpstr> فِيهِنَّ قَـٰصِرَٰتُ ٱلطَّرْفِ لَمْ يَطْمِثْهُنَّ إِنسٌ قَبْلَهُمْ وَلَا جَآنٌّ ﴿٥٦﴾</vt:lpstr>
      <vt:lpstr> فَبِأَىِّ ءَالَآءِ رَبِّكُمَا تُكَذِّبَانِ ﴿٥٧﴾</vt:lpstr>
      <vt:lpstr> كَأَنَّهُنَّ ٱلْيَاقُوتُ وَٱلْمَرْجَانُ ﴿٥٨﴾ </vt:lpstr>
      <vt:lpstr>فَبِأَىِّ ءَالَآءِ رَبِّكُمَا تُكَذِّبَانِ ﴿٥٩﴾</vt:lpstr>
      <vt:lpstr> هَلْ جَزَآءُ ٱلْإِحْسَـٰنِ إِلَّا ٱلْإِحْسَـٰنُ ﴿٦٠﴾</vt:lpstr>
      <vt:lpstr> فَبِأَىِّ ءَالَآءِ رَبِّكُمَا تُكَذِّبَانِ ﴿٦١﴾</vt:lpstr>
      <vt:lpstr> وَمِن دُونِهِمَا جَنَّتَانِ ﴿٦٢﴾ </vt:lpstr>
      <vt:lpstr>فَبِأَىِّ ءَالَآءِ رَبِّكُمَا تُكَذِّبَانِ ﴿٦٣﴾</vt:lpstr>
      <vt:lpstr> مُدْهَآمَّتَانِ ﴿٦٤﴾</vt:lpstr>
      <vt:lpstr> فَبِأَىِّ ءَالَآءِ رَبِّكُمَا تُكَذِّبَانِ ﴿٦٥﴾ </vt:lpstr>
      <vt:lpstr>فِيهِمَا عَيْنَانِ نَضَّاخَتَانِ ﴿٦٦﴾ </vt:lpstr>
      <vt:lpstr>فَبِأَىِّ ءَالَآءِ رَبِّكُمَا تُكَذِّبَانِ ﴿٦٧﴾</vt:lpstr>
      <vt:lpstr>فِيهِمَا فَـٰكِهَةٌ وَنَخْلٌ وَرُمَّانٌ ﴿٦٨﴾</vt:lpstr>
      <vt:lpstr> فَبِأَىِّ ءَالَآءِ رَبِّكُمَا تُكَذِّبَانِ ﴿٦٩﴾</vt:lpstr>
      <vt:lpstr> فِيهِنَّ خَيْرَٰتٌ حِسَانٌ ﴿٧٠﴾</vt:lpstr>
      <vt:lpstr> فَبِأَىِّ ءَالَآءِ رَبِّكُمَا تُكَذِّبَانِ ﴿٧١﴾ </vt:lpstr>
      <vt:lpstr>حُورٌ مَّقْصُورَٰتٌ فِى ٱلْخِيَامِ ﴿٧٢﴾ </vt:lpstr>
      <vt:lpstr>فَبِأَىِّ ءَالَآءِ رَبِّكُمَا تُكَذِّبَانِ ﴿٧٣﴾</vt:lpstr>
      <vt:lpstr> لَمْ يَطْمِثْهُنَّ إِنسٌ قَبْلَهُمْ وَلَا جَآنٌّ ﴿٧٤﴾ </vt:lpstr>
      <vt:lpstr>فَبِأَىِّ ءَالَآءِ رَبِّكُمَا تُكَذِّبَانِ ﴿٧٥﴾</vt:lpstr>
      <vt:lpstr> مُتَّكِـِٔينَ عَلَىٰ رَفْرَفٍ خُضْرٍ وَعَبْقَرِىٍّ حِسَانٍ ﴿٧٦﴾</vt:lpstr>
      <vt:lpstr> فَبِأَىِّ ءَالَآءِ رَبِّكُمَا تُكَذِّبَانِ ﴿٧٧﴾</vt:lpstr>
      <vt:lpstr> تَبَـٰرَكَ ٱسْمُ رَبِّكَ ذِى ٱلْجَلَـٰلِ وَٱلْإِكْرَامِ ﴿٧٨﴾</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798</cp:revision>
  <dcterms:created xsi:type="dcterms:W3CDTF">2005-07-27T05:58:58Z</dcterms:created>
  <dcterms:modified xsi:type="dcterms:W3CDTF">2020-05-19T00:55:38Z</dcterms:modified>
</cp:coreProperties>
</file>