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3"/>
  </p:notesMasterIdLst>
  <p:sldIdLst>
    <p:sldId id="354" r:id="rId2"/>
    <p:sldId id="355" r:id="rId3"/>
    <p:sldId id="1128" r:id="rId4"/>
    <p:sldId id="766" r:id="rId5"/>
    <p:sldId id="1129" r:id="rId6"/>
    <p:sldId id="1130" r:id="rId7"/>
    <p:sldId id="1131" r:id="rId8"/>
    <p:sldId id="1132" r:id="rId9"/>
    <p:sldId id="1133" r:id="rId10"/>
    <p:sldId id="1134" r:id="rId11"/>
    <p:sldId id="1135" r:id="rId12"/>
    <p:sldId id="1136" r:id="rId13"/>
    <p:sldId id="1137" r:id="rId14"/>
    <p:sldId id="1138" r:id="rId15"/>
    <p:sldId id="1139" r:id="rId16"/>
    <p:sldId id="1140" r:id="rId17"/>
    <p:sldId id="1141" r:id="rId18"/>
    <p:sldId id="1142" r:id="rId19"/>
    <p:sldId id="1143" r:id="rId20"/>
    <p:sldId id="1144" r:id="rId21"/>
    <p:sldId id="1145" r:id="rId22"/>
    <p:sldId id="1146" r:id="rId23"/>
    <p:sldId id="1147" r:id="rId24"/>
    <p:sldId id="1148" r:id="rId25"/>
    <p:sldId id="1149" r:id="rId26"/>
    <p:sldId id="1150" r:id="rId27"/>
    <p:sldId id="1151" r:id="rId28"/>
    <p:sldId id="1152" r:id="rId29"/>
    <p:sldId id="1153" r:id="rId30"/>
    <p:sldId id="1154" r:id="rId31"/>
    <p:sldId id="1155" r:id="rId32"/>
    <p:sldId id="1156" r:id="rId33"/>
    <p:sldId id="1157" r:id="rId34"/>
    <p:sldId id="1158" r:id="rId35"/>
    <p:sldId id="1159" r:id="rId36"/>
    <p:sldId id="1160" r:id="rId37"/>
    <p:sldId id="1161" r:id="rId38"/>
    <p:sldId id="1162" r:id="rId39"/>
    <p:sldId id="1163" r:id="rId40"/>
    <p:sldId id="1164" r:id="rId41"/>
    <p:sldId id="1165" r:id="rId42"/>
    <p:sldId id="1166" r:id="rId43"/>
    <p:sldId id="1167" r:id="rId44"/>
    <p:sldId id="1168" r:id="rId45"/>
    <p:sldId id="1169" r:id="rId46"/>
    <p:sldId id="1170" r:id="rId47"/>
    <p:sldId id="1171" r:id="rId48"/>
    <p:sldId id="1172" r:id="rId49"/>
    <p:sldId id="1173" r:id="rId50"/>
    <p:sldId id="1174" r:id="rId51"/>
    <p:sldId id="1175" r:id="rId52"/>
    <p:sldId id="1176" r:id="rId53"/>
    <p:sldId id="1177" r:id="rId54"/>
    <p:sldId id="1178" r:id="rId55"/>
    <p:sldId id="1179" r:id="rId56"/>
    <p:sldId id="1180" r:id="rId57"/>
    <p:sldId id="1181" r:id="rId58"/>
    <p:sldId id="1182" r:id="rId59"/>
    <p:sldId id="1183" r:id="rId60"/>
    <p:sldId id="352" r:id="rId61"/>
    <p:sldId id="353" r:id="rId6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18/05/2020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القمر</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Qamar</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600" dirty="0" smtClean="0">
                <a:solidFill>
                  <a:srgbClr val="FFFF00"/>
                </a:solidFill>
                <a:latin typeface="Trebuchet MS" panose="020B0603020202020204" pitchFamily="34" charset="0"/>
                <a:cs typeface="Traditional Arabic" panose="02020603050405020304" pitchFamily="18" charset="-78"/>
              </a:rPr>
              <a:t>(</a:t>
            </a:r>
            <a:r>
              <a:rPr lang="en-US" altLang="en-US" sz="6600" dirty="0" smtClean="0">
                <a:solidFill>
                  <a:srgbClr val="FFFF00"/>
                </a:solidFill>
                <a:latin typeface="Trebuchet MS" panose="020B0603020202020204" pitchFamily="34" charset="0"/>
                <a:cs typeface="Traditional Arabic" panose="02020603050405020304" pitchFamily="18" charset="-78"/>
              </a:rPr>
              <a:t>the </a:t>
            </a:r>
            <a:r>
              <a:rPr lang="en-US" altLang="en-US" sz="6600" dirty="0" smtClean="0">
                <a:solidFill>
                  <a:srgbClr val="FFFF00"/>
                </a:solidFill>
                <a:latin typeface="Trebuchet MS" panose="020B0603020202020204" pitchFamily="34" charset="0"/>
                <a:cs typeface="Traditional Arabic" panose="02020603050405020304" pitchFamily="18" charset="-78"/>
              </a:rPr>
              <a:t>moon)</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54</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55</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فَتَوَلَّ عَنْهُمْ ۘ يَوْمَ يَدْعُ ٱلدَّاعِ إِلَىٰ شَىْءٍ نُّكُرٍ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turn away from them!</a:t>
            </a:r>
          </a:p>
          <a:p>
            <a:pPr>
              <a:lnSpc>
                <a:spcPct val="90000"/>
              </a:lnSpc>
            </a:pPr>
            <a:r>
              <a:rPr lang="en-US" altLang="en-US" sz="3200" dirty="0">
                <a:latin typeface="Calibri" panose="020F0502020204030204" pitchFamily="34" charset="0"/>
              </a:rPr>
              <a:t>The day when the Caller calls to a dire thing,</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07337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خُشَّعًا أَبْصَـٰرُهُمْ يَخْرُجُونَ مِنَ ٱلْأَجْدَاثِ كَأَنَّهُمْ جَرَادٌ مُّنتَشِرٌ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with a humbled look [in their eyes</a:t>
            </a:r>
            <a:r>
              <a:rPr lang="en-US" altLang="en-US" sz="3200" dirty="0" smtClean="0">
                <a:latin typeface="Calibri" panose="020F0502020204030204" pitchFamily="34" charset="0"/>
              </a:rPr>
              <a:t>], they </a:t>
            </a:r>
            <a:r>
              <a:rPr lang="en-US" altLang="en-US" sz="3200" dirty="0">
                <a:latin typeface="Calibri" panose="020F0502020204030204" pitchFamily="34" charset="0"/>
              </a:rPr>
              <a:t>will emerge from the graves</a:t>
            </a:r>
          </a:p>
          <a:p>
            <a:pPr>
              <a:lnSpc>
                <a:spcPct val="90000"/>
              </a:lnSpc>
            </a:pPr>
            <a:r>
              <a:rPr lang="en-US" altLang="en-US" sz="3200" dirty="0">
                <a:latin typeface="Calibri" panose="020F0502020204030204" pitchFamily="34" charset="0"/>
              </a:rPr>
              <a:t>as if they were scattered locusts,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95820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مُّهْطِعِينَ إِلَى ٱلدَّاعِ ۖ يَقُولُ ٱلْكَـٰفِرُونَ هَـٰذَا يَوْمٌ عَسِرٌ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scrambling toward the </a:t>
            </a:r>
            <a:r>
              <a:rPr lang="en-US" altLang="en-US" sz="3200" dirty="0" err="1">
                <a:latin typeface="Calibri" panose="020F0502020204030204" pitchFamily="34" charset="0"/>
              </a:rPr>
              <a:t>summoner</a:t>
            </a:r>
            <a:r>
              <a:rPr lang="en-US" altLang="en-US" sz="3200" dirty="0">
                <a:latin typeface="Calibri" panose="020F0502020204030204" pitchFamily="34" charset="0"/>
              </a:rPr>
              <a:t>.</a:t>
            </a:r>
          </a:p>
          <a:p>
            <a:pPr>
              <a:lnSpc>
                <a:spcPct val="90000"/>
              </a:lnSpc>
            </a:pPr>
            <a:r>
              <a:rPr lang="en-US" altLang="en-US" sz="3200" dirty="0">
                <a:latin typeface="Calibri" panose="020F0502020204030204" pitchFamily="34" charset="0"/>
              </a:rPr>
              <a:t>The faithless will say, ‘This is a hard day!’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23951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كَذَّبَتْ قَبْلَهُمْ قَوْمُ نُوحٍ فَكَذَّبُوا۟ عَبْدَنَا وَقَالُوا۟ مَجْنُونٌ وَٱزْدُجِرَ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people of Noah impugned before </a:t>
            </a:r>
            <a:r>
              <a:rPr lang="en-US" altLang="en-US" sz="3200" dirty="0" smtClean="0">
                <a:latin typeface="Calibri" panose="020F0502020204030204" pitchFamily="34" charset="0"/>
              </a:rPr>
              <a:t>them. So </a:t>
            </a:r>
            <a:r>
              <a:rPr lang="en-US" altLang="en-US" sz="3200" dirty="0">
                <a:latin typeface="Calibri" panose="020F0502020204030204" pitchFamily="34" charset="0"/>
              </a:rPr>
              <a:t>they impugned Our servant and said</a:t>
            </a:r>
            <a:r>
              <a:rPr lang="en-US" altLang="en-US" sz="3200" dirty="0" smtClean="0">
                <a:latin typeface="Calibri" panose="020F0502020204030204" pitchFamily="34" charset="0"/>
              </a:rPr>
              <a:t>, ‘</a:t>
            </a:r>
            <a:r>
              <a:rPr lang="en-US" altLang="en-US" sz="3200" dirty="0">
                <a:latin typeface="Calibri" panose="020F0502020204030204" pitchFamily="34" charset="0"/>
              </a:rPr>
              <a:t>A crazy man,’ and he was reviled</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34332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فَدَعَا رَبَّهُۥٓ أَنِّى مَغْلُوبٌ فَٱنتَصِرْ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Thereat he invoked his Lord,</a:t>
            </a:r>
          </a:p>
          <a:p>
            <a:pPr>
              <a:lnSpc>
                <a:spcPct val="90000"/>
              </a:lnSpc>
            </a:pPr>
            <a:r>
              <a:rPr lang="en-US" altLang="en-US" sz="3200" dirty="0">
                <a:latin typeface="Calibri" panose="020F0502020204030204" pitchFamily="34" charset="0"/>
              </a:rPr>
              <a:t>[saying,] ‘I have been overcome, so help [me].’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92165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فَفَتَحْنَآ أَبْوَٰبَ ٱلسَّمَآءِ بِمَآءٍ مُّنْهَمِرٍ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opened the gates of the sky</a:t>
            </a:r>
          </a:p>
          <a:p>
            <a:pPr>
              <a:lnSpc>
                <a:spcPct val="90000"/>
              </a:lnSpc>
            </a:pPr>
            <a:r>
              <a:rPr lang="en-US" altLang="en-US" sz="3200" dirty="0">
                <a:latin typeface="Calibri" panose="020F0502020204030204" pitchFamily="34" charset="0"/>
              </a:rPr>
              <a:t>with pouring waters,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3610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وَفَجَّرْنَا ٱلْأَرْضَ عُيُونًا فَٱلْتَقَى ٱلْمَآءُ عَلَىٰٓ أَمْرٍ قَدْ قُدِرَ ﴿١٢﴾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made the earth burst forth with springs,</a:t>
            </a:r>
          </a:p>
          <a:p>
            <a:pPr>
              <a:lnSpc>
                <a:spcPct val="90000"/>
              </a:lnSpc>
            </a:pPr>
            <a:r>
              <a:rPr lang="en-US" altLang="en-US" sz="3200" dirty="0">
                <a:latin typeface="Calibri" panose="020F0502020204030204" pitchFamily="34" charset="0"/>
              </a:rPr>
              <a:t>and the waters met for a preordained purpose.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0196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وَحَمَلْنَـٰهُ عَلَىٰ ذَاتِ أَلْوَٰحٍ وَدُسُرٍ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bore him</a:t>
            </a:r>
          </a:p>
          <a:p>
            <a:pPr>
              <a:lnSpc>
                <a:spcPct val="90000"/>
              </a:lnSpc>
            </a:pPr>
            <a:r>
              <a:rPr lang="en-US" altLang="en-US" sz="3200" dirty="0">
                <a:latin typeface="Calibri" panose="020F0502020204030204" pitchFamily="34" charset="0"/>
              </a:rPr>
              <a:t>on a vessel made of planks and nails,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32244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تَجْرِى بِأَعْيُنِنَا جَزَآءً لِّمَن كَانَ كُفِرَ ﴿١٤﴾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which sailed [over the flood waters] in Our sight,</a:t>
            </a:r>
          </a:p>
          <a:p>
            <a:pPr>
              <a:lnSpc>
                <a:spcPct val="90000"/>
              </a:lnSpc>
            </a:pPr>
            <a:r>
              <a:rPr lang="en-US" altLang="en-US" sz="3200" dirty="0">
                <a:latin typeface="Calibri" panose="020F0502020204030204" pitchFamily="34" charset="0"/>
              </a:rPr>
              <a:t>as a retribution for him who was repudiated.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42299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تَّرَكْنَـٰهَآ ءَايَةً فَهَلْ مِن مُّدَّكِرٍ ﴿١٥﴾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left it as a sign;</a:t>
            </a:r>
          </a:p>
          <a:p>
            <a:pPr>
              <a:lnSpc>
                <a:spcPct val="90000"/>
              </a:lnSpc>
            </a:pPr>
            <a:r>
              <a:rPr lang="en-US" altLang="en-US" sz="3200" dirty="0">
                <a:latin typeface="Calibri" panose="020F0502020204030204" pitchFamily="34" charset="0"/>
              </a:rPr>
              <a:t>so is there anyone who will be admonished?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4944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18301"/>
            <a:ext cx="12192000" cy="6971139"/>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54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Qamar</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400" dirty="0" smtClean="0">
                <a:solidFill>
                  <a:srgbClr val="FFFF00"/>
                </a:solidFill>
              </a:rPr>
              <a:t>The </a:t>
            </a:r>
            <a:r>
              <a:rPr lang="en-US" altLang="en-US" sz="2400" dirty="0">
                <a:solidFill>
                  <a:srgbClr val="FFFF00"/>
                </a:solidFill>
              </a:rPr>
              <a:t>surah that opens with the unnerving, cataclysmic sign of the end of the world coming and The Moon having split apart. It takes its name from  which mentions “the moon” (</a:t>
            </a:r>
            <a:r>
              <a:rPr lang="en-US" altLang="en-US" sz="2400" dirty="0" err="1">
                <a:solidFill>
                  <a:srgbClr val="FFFF00"/>
                </a:solidFill>
              </a:rPr>
              <a:t>qamar</a:t>
            </a:r>
            <a:r>
              <a:rPr lang="en-US" altLang="en-US" sz="2400" dirty="0">
                <a:solidFill>
                  <a:srgbClr val="FFFF00"/>
                </a:solidFill>
              </a:rPr>
              <a:t>), that here serves as a reference to the Day of Resurrection. The surah deals mainly with the punishment dealt out to previous generations of disbelievers. These are presented as a warning to the disbelievers of Mecca, with the refrain “is there anyone who will be admonished?” running throughout the surah. Finally the treatment of the disbelievers on the Day of Judgement is contrasted to the everlasting bliss the believers will enjoy</a:t>
            </a:r>
            <a:r>
              <a:rPr lang="en-US" altLang="en-US" sz="2400" dirty="0" smtClean="0">
                <a:solidFill>
                  <a:srgbClr val="FFFF00"/>
                </a:solidFill>
              </a:rPr>
              <a:t>.</a:t>
            </a:r>
            <a:endParaRPr lang="en-US" altLang="en-US" sz="2400" dirty="0">
              <a:solidFill>
                <a:srgbClr val="FFFF00"/>
              </a:solidFill>
            </a:endParaRPr>
          </a:p>
          <a:p>
            <a:pPr algn="ctr">
              <a:spcBef>
                <a:spcPct val="0"/>
              </a:spcBef>
              <a:buFontTx/>
              <a:buNone/>
            </a:pPr>
            <a:r>
              <a:rPr lang="en-US" altLang="en-US" sz="2400" dirty="0">
                <a:solidFill>
                  <a:srgbClr val="FFFF00"/>
                </a:solidFill>
              </a:rPr>
              <a:t>This </a:t>
            </a:r>
            <a:r>
              <a:rPr lang="en-US" altLang="en-US" sz="2400" dirty="0" smtClean="0">
                <a:solidFill>
                  <a:srgbClr val="FFFF00"/>
                </a:solidFill>
              </a:rPr>
              <a:t>is a ‘</a:t>
            </a:r>
            <a:r>
              <a:rPr lang="en-US" altLang="en-US" sz="2400" dirty="0" err="1" smtClean="0">
                <a:solidFill>
                  <a:srgbClr val="FFFF00"/>
                </a:solidFill>
              </a:rPr>
              <a:t>makki</a:t>
            </a:r>
            <a:r>
              <a:rPr lang="en-US" altLang="en-US" sz="2400" dirty="0">
                <a:solidFill>
                  <a:srgbClr val="FFFF00"/>
                </a:solidFill>
              </a:rPr>
              <a:t>’ </a:t>
            </a:r>
            <a:r>
              <a:rPr lang="en-US" altLang="en-US" sz="2400" dirty="0" smtClean="0">
                <a:solidFill>
                  <a:srgbClr val="FFFF00"/>
                </a:solidFill>
              </a:rPr>
              <a:t>surah. </a:t>
            </a:r>
            <a:r>
              <a:rPr lang="en-US" altLang="en-US" sz="2400" dirty="0">
                <a:solidFill>
                  <a:srgbClr val="FFFF00"/>
                </a:solidFill>
              </a:rPr>
              <a:t>It is narrated from the Holy Prophet </a:t>
            </a:r>
            <a:r>
              <a:rPr lang="en-US" altLang="en-US" sz="2400" dirty="0" smtClean="0">
                <a:solidFill>
                  <a:srgbClr val="FFFF00"/>
                </a:solidFill>
              </a:rPr>
              <a:t>(S) </a:t>
            </a:r>
            <a:r>
              <a:rPr lang="en-US" altLang="en-US" sz="2400" dirty="0">
                <a:solidFill>
                  <a:srgbClr val="FFFF00"/>
                </a:solidFill>
              </a:rPr>
              <a:t>that the fact of the person who recites this surah will shine like the full moon on the Day of Reckoning. The best time to recite this surah is at night and this carries the highest </a:t>
            </a:r>
            <a:r>
              <a:rPr lang="en-US" altLang="en-US" sz="2400" dirty="0" smtClean="0">
                <a:solidFill>
                  <a:srgbClr val="FFFF00"/>
                </a:solidFill>
              </a:rPr>
              <a:t>reward. Imam </a:t>
            </a:r>
            <a:r>
              <a:rPr lang="en-US" altLang="en-US" sz="2400" dirty="0" err="1">
                <a:solidFill>
                  <a:srgbClr val="FFFF00"/>
                </a:solidFill>
              </a:rPr>
              <a:t>Ja’far</a:t>
            </a:r>
            <a:r>
              <a:rPr lang="en-US" altLang="en-US" sz="2400" dirty="0">
                <a:solidFill>
                  <a:srgbClr val="FFFF00"/>
                </a:solidFill>
              </a:rPr>
              <a:t> as-</a:t>
            </a:r>
            <a:r>
              <a:rPr lang="en-US" altLang="en-US" sz="2400" dirty="0" err="1">
                <a:solidFill>
                  <a:srgbClr val="FFFF00"/>
                </a:solidFill>
              </a:rPr>
              <a:t>Sadiq</a:t>
            </a:r>
            <a:r>
              <a:rPr lang="en-US" altLang="en-US" sz="2400" dirty="0">
                <a:solidFill>
                  <a:srgbClr val="FFFF00"/>
                </a:solidFill>
              </a:rPr>
              <a:t> </a:t>
            </a:r>
            <a:r>
              <a:rPr lang="en-US" altLang="en-US" sz="2400" dirty="0" smtClean="0">
                <a:solidFill>
                  <a:srgbClr val="FFFF00"/>
                </a:solidFill>
              </a:rPr>
              <a:t>(A) </a:t>
            </a:r>
            <a:r>
              <a:rPr lang="en-US" altLang="en-US" sz="2400" dirty="0">
                <a:solidFill>
                  <a:srgbClr val="FFFF00"/>
                </a:solidFill>
              </a:rPr>
              <a:t>said that the one who recites this surah will have a mount from Jannah on which he will sit when he wakes from his grave. Whoever keeps this surah under his cap or turban at the time of </a:t>
            </a:r>
            <a:r>
              <a:rPr lang="en-US" altLang="en-US" sz="2400" dirty="0" err="1">
                <a:solidFill>
                  <a:srgbClr val="FFFF00"/>
                </a:solidFill>
              </a:rPr>
              <a:t>Jumu’ah</a:t>
            </a:r>
            <a:r>
              <a:rPr lang="en-US" altLang="en-US" sz="2400" dirty="0">
                <a:solidFill>
                  <a:srgbClr val="FFFF00"/>
                </a:solidFill>
              </a:rPr>
              <a:t> prayers will be highly respected by the people and his difficulties will be eased.</a:t>
            </a:r>
          </a:p>
          <a:p>
            <a:pPr algn="ctr">
              <a:spcBef>
                <a:spcPct val="0"/>
              </a:spcBef>
              <a:buFontTx/>
              <a:buNone/>
            </a:pPr>
            <a:endParaRPr lang="en-US" altLang="en-US" sz="2400" dirty="0">
              <a:solidFill>
                <a:srgbClr val="FFFF00"/>
              </a:solidFill>
            </a:endParaRPr>
          </a:p>
          <a:p>
            <a:pPr algn="ctr">
              <a:spcBef>
                <a:spcPct val="0"/>
              </a:spcBef>
              <a:buFontTx/>
              <a:buNone/>
            </a:pPr>
            <a:endParaRPr lang="en-US" altLang="en-US" sz="24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فَكَيْفَ كَانَ عَذَابِى وَنُذُرِ ﴿١٦﴾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how were My punishment and My warnings?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15285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يَسَّرْنَا ٱلْقُرْءَانَ لِلذِّكْرِ فَهَلْ مِن مُّدَّكِرٍ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made the </a:t>
            </a:r>
            <a:r>
              <a:rPr lang="en-US" altLang="en-US" sz="3200" dirty="0" err="1">
                <a:latin typeface="Calibri" panose="020F0502020204030204" pitchFamily="34" charset="0"/>
              </a:rPr>
              <a:t>Qurʾān</a:t>
            </a:r>
            <a:r>
              <a:rPr lang="en-US" altLang="en-US" sz="3200" dirty="0">
                <a:latin typeface="Calibri" panose="020F0502020204030204" pitchFamily="34" charset="0"/>
              </a:rPr>
              <a:t> </a:t>
            </a:r>
            <a:r>
              <a:rPr lang="en-US" altLang="en-US" sz="3200" dirty="0" smtClean="0">
                <a:latin typeface="Calibri" panose="020F0502020204030204" pitchFamily="34" charset="0"/>
              </a:rPr>
              <a:t>simple for </a:t>
            </a:r>
            <a:r>
              <a:rPr lang="en-US" altLang="en-US" sz="3200" dirty="0">
                <a:latin typeface="Calibri" panose="020F0502020204030204" pitchFamily="34" charset="0"/>
              </a:rPr>
              <a:t>the sake of admonishment.</a:t>
            </a:r>
          </a:p>
          <a:p>
            <a:pPr>
              <a:lnSpc>
                <a:spcPct val="90000"/>
              </a:lnSpc>
            </a:pPr>
            <a:r>
              <a:rPr lang="en-US" altLang="en-US" sz="3200" dirty="0">
                <a:latin typeface="Calibri" panose="020F0502020204030204" pitchFamily="34" charset="0"/>
              </a:rPr>
              <a:t>So is there anyone who will be admonished?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08662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كَذَّبَتْ عَادٌ فَكَيْفَ كَانَ عَذَابِى وَنُذُرِ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people of] </a:t>
            </a:r>
            <a:r>
              <a:rPr lang="en-US" altLang="en-US" sz="3200" dirty="0" err="1">
                <a:latin typeface="Calibri" panose="020F0502020204030204" pitchFamily="34" charset="0"/>
              </a:rPr>
              <a:t>ʿĀd</a:t>
            </a:r>
            <a:r>
              <a:rPr lang="en-US" altLang="en-US" sz="3200" dirty="0">
                <a:latin typeface="Calibri" panose="020F0502020204030204" pitchFamily="34" charset="0"/>
              </a:rPr>
              <a:t> impugned [their apostle].</a:t>
            </a:r>
          </a:p>
          <a:p>
            <a:pPr>
              <a:lnSpc>
                <a:spcPct val="90000"/>
              </a:lnSpc>
            </a:pPr>
            <a:r>
              <a:rPr lang="en-US" altLang="en-US" sz="3200" dirty="0">
                <a:latin typeface="Calibri" panose="020F0502020204030204" pitchFamily="34" charset="0"/>
              </a:rPr>
              <a:t>So how were My punishment and My warnings?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5471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إِنَّآ أَرْسَلْنَا عَلَيْهِمْ رِيحًا صَرْصَرًا فِى يَوْمِ نَحْسٍ مُّسْتَمِرٍّۢ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unleashed upon them an icy gale</a:t>
            </a:r>
          </a:p>
          <a:p>
            <a:pPr>
              <a:lnSpc>
                <a:spcPct val="90000"/>
              </a:lnSpc>
            </a:pPr>
            <a:r>
              <a:rPr lang="en-US" altLang="en-US" sz="3200" dirty="0">
                <a:latin typeface="Calibri" panose="020F0502020204030204" pitchFamily="34" charset="0"/>
              </a:rPr>
              <a:t>on an incessantly ill-fated day,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4667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تَنزِعُ ٱلنَّاسَ كَأَنَّهُمْ أَعْجَازُ نَخْلٍ مُّنقَعِرٍ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knocking down people</a:t>
            </a:r>
          </a:p>
          <a:p>
            <a:pPr>
              <a:lnSpc>
                <a:spcPct val="90000"/>
              </a:lnSpc>
            </a:pPr>
            <a:r>
              <a:rPr lang="en-US" altLang="en-US" sz="3200" dirty="0">
                <a:latin typeface="Calibri" panose="020F0502020204030204" pitchFamily="34" charset="0"/>
              </a:rPr>
              <a:t>as if they were trunks of uprooted palm trees.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59600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فَكَيْفَ كَانَ عَذَابِى وَنُذُرِ ﴿٢١﴾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how were My punishment and My warnings?!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24616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يَسَّرْنَا ٱلْقُرْءَانَ لِلذِّكْرِ فَهَلْ مِن مُّدَّكِرٍ ﴿٢٢﴾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made the </a:t>
            </a:r>
            <a:r>
              <a:rPr lang="en-US" altLang="en-US" sz="3200" dirty="0" err="1">
                <a:latin typeface="Calibri" panose="020F0502020204030204" pitchFamily="34" charset="0"/>
              </a:rPr>
              <a:t>Qurʾān</a:t>
            </a:r>
            <a:r>
              <a:rPr lang="en-US" altLang="en-US" sz="3200" dirty="0">
                <a:latin typeface="Calibri" panose="020F0502020204030204" pitchFamily="34" charset="0"/>
              </a:rPr>
              <a:t> simple</a:t>
            </a:r>
          </a:p>
          <a:p>
            <a:pPr>
              <a:lnSpc>
                <a:spcPct val="90000"/>
              </a:lnSpc>
            </a:pPr>
            <a:r>
              <a:rPr lang="en-US" altLang="en-US" sz="3200" dirty="0">
                <a:latin typeface="Calibri" panose="020F0502020204030204" pitchFamily="34" charset="0"/>
              </a:rPr>
              <a:t>for the sake of admonishment.</a:t>
            </a:r>
          </a:p>
          <a:p>
            <a:pPr>
              <a:lnSpc>
                <a:spcPct val="90000"/>
              </a:lnSpc>
            </a:pPr>
            <a:r>
              <a:rPr lang="en-US" altLang="en-US" sz="3200" dirty="0">
                <a:latin typeface="Calibri" panose="020F0502020204030204" pitchFamily="34" charset="0"/>
              </a:rPr>
              <a:t>So is there anyone who will be admonished?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92534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كَذَّبَتْ ثَمُودُ بِٱلنُّذُرِ ﴿٢٣﴾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people of] </a:t>
            </a:r>
            <a:r>
              <a:rPr lang="en-US" altLang="en-US" sz="3200" dirty="0" err="1">
                <a:latin typeface="Calibri" panose="020F0502020204030204" pitchFamily="34" charset="0"/>
              </a:rPr>
              <a:t>Thamūd</a:t>
            </a:r>
            <a:r>
              <a:rPr lang="en-US" altLang="en-US" sz="3200" dirty="0">
                <a:latin typeface="Calibri" panose="020F0502020204030204" pitchFamily="34" charset="0"/>
              </a:rPr>
              <a:t> denied the warnings,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12292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فَقَالُوٓا۟ أَبَشَرًا مِّنَّا وَٰحِدًا نَّتَّبِعُهُۥٓ إِنَّآ إِذًا لَّفِى ضَلَـٰلٍ وَسُعُرٍ ﴿٢٤﴾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said</a:t>
            </a:r>
            <a:r>
              <a:rPr lang="en-US" altLang="en-US" sz="3200" dirty="0" smtClean="0">
                <a:latin typeface="Calibri" panose="020F0502020204030204" pitchFamily="34" charset="0"/>
              </a:rPr>
              <a:t>, ‘</a:t>
            </a:r>
            <a:r>
              <a:rPr lang="en-US" altLang="en-US" sz="3200" dirty="0">
                <a:latin typeface="Calibri" panose="020F0502020204030204" pitchFamily="34" charset="0"/>
              </a:rPr>
              <a:t>Are we to follow a lone human from ourselves?!</a:t>
            </a:r>
          </a:p>
          <a:p>
            <a:pPr>
              <a:lnSpc>
                <a:spcPct val="90000"/>
              </a:lnSpc>
            </a:pPr>
            <a:r>
              <a:rPr lang="en-US" altLang="en-US" sz="3200" dirty="0">
                <a:latin typeface="Calibri" panose="020F0502020204030204" pitchFamily="34" charset="0"/>
              </a:rPr>
              <a:t>Indeed then we would be in error and madness.’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9233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أَءُلْقِىَ ٱلذِّكْرُ عَلَيْهِ مِنۢ بَيْنِنَا بَلْ هُوَ كَذَّابٌ أَشِرٌ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‘Has the Reminder been cast upon </a:t>
            </a:r>
            <a:r>
              <a:rPr lang="en-US" altLang="en-US" sz="3200" dirty="0" smtClean="0">
                <a:latin typeface="Calibri" panose="020F0502020204030204" pitchFamily="34" charset="0"/>
              </a:rPr>
              <a:t>him from </a:t>
            </a:r>
            <a:r>
              <a:rPr lang="en-US" altLang="en-US" sz="3200" dirty="0">
                <a:latin typeface="Calibri" panose="020F0502020204030204" pitchFamily="34" charset="0"/>
              </a:rPr>
              <a:t>among us?</a:t>
            </a:r>
          </a:p>
          <a:p>
            <a:pPr>
              <a:lnSpc>
                <a:spcPct val="90000"/>
              </a:lnSpc>
            </a:pPr>
            <a:r>
              <a:rPr lang="en-US" altLang="en-US" sz="3200" dirty="0">
                <a:latin typeface="Calibri" panose="020F0502020204030204" pitchFamily="34" charset="0"/>
              </a:rPr>
              <a:t>Rather he is a </a:t>
            </a:r>
            <a:r>
              <a:rPr lang="en-US" altLang="en-US" sz="3200" dirty="0" smtClean="0">
                <a:latin typeface="Calibri" panose="020F0502020204030204" pitchFamily="34" charset="0"/>
              </a:rPr>
              <a:t>self-conceited </a:t>
            </a:r>
            <a:r>
              <a:rPr lang="en-US" altLang="en-US" sz="3200" dirty="0">
                <a:latin typeface="Calibri" panose="020F0502020204030204" pitchFamily="34" charset="0"/>
              </a:rPr>
              <a:t>liar.’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2984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9699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سَيَعْلَمُونَ غَدًا مَّنِ ٱلْكَذَّابُ ٱلْأَشِرُ ﴿٢٦﴾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‘Tomorrow they will know</a:t>
            </a:r>
          </a:p>
          <a:p>
            <a:pPr>
              <a:lnSpc>
                <a:spcPct val="90000"/>
              </a:lnSpc>
            </a:pPr>
            <a:r>
              <a:rPr lang="en-US" altLang="en-US" sz="3200" dirty="0">
                <a:latin typeface="Calibri" panose="020F0502020204030204" pitchFamily="34" charset="0"/>
              </a:rPr>
              <a:t>who is a self-conceited liar.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47132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إِنَّا مُرْسِلُوا۟ ٱلنَّاقَةِ فِتْنَةً لَّهُمْ فَٱرْتَقِبْهُمْ وَٱصْطَبِرْ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are sending the </a:t>
            </a:r>
            <a:r>
              <a:rPr lang="en-US" altLang="en-US" sz="3200" dirty="0" smtClean="0">
                <a:latin typeface="Calibri" panose="020F0502020204030204" pitchFamily="34" charset="0"/>
              </a:rPr>
              <a:t>She-camel as </a:t>
            </a:r>
            <a:r>
              <a:rPr lang="en-US" altLang="en-US" sz="3200" dirty="0">
                <a:latin typeface="Calibri" panose="020F0502020204030204" pitchFamily="34" charset="0"/>
              </a:rPr>
              <a:t>a trial for them;</a:t>
            </a:r>
          </a:p>
          <a:p>
            <a:pPr>
              <a:lnSpc>
                <a:spcPct val="90000"/>
              </a:lnSpc>
            </a:pPr>
            <a:r>
              <a:rPr lang="en-US" altLang="en-US" sz="3200" dirty="0">
                <a:latin typeface="Calibri" panose="020F0502020204030204" pitchFamily="34" charset="0"/>
              </a:rPr>
              <a:t>so watch them and be steadfast.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344591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وَنَبِّئْهُمْ أَنَّ ٱلْمَآءَ قِسْمَةٌۢ بَيْنَهُمْ ۖ كُلُّ شِرْبٍ مُّحْتَضَرٌ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Inform </a:t>
            </a:r>
            <a:r>
              <a:rPr lang="en-US" altLang="en-US" sz="3200" dirty="0" smtClean="0">
                <a:latin typeface="Calibri" panose="020F0502020204030204" pitchFamily="34" charset="0"/>
              </a:rPr>
              <a:t>them that </a:t>
            </a:r>
            <a:r>
              <a:rPr lang="en-US" altLang="en-US" sz="3200" dirty="0">
                <a:latin typeface="Calibri" panose="020F0502020204030204" pitchFamily="34" charset="0"/>
              </a:rPr>
              <a:t>the water is to be dispensed between them;</a:t>
            </a:r>
          </a:p>
          <a:p>
            <a:pPr>
              <a:lnSpc>
                <a:spcPct val="90000"/>
              </a:lnSpc>
            </a:pPr>
            <a:r>
              <a:rPr lang="en-US" altLang="en-US" sz="3200" dirty="0">
                <a:latin typeface="Calibri" panose="020F0502020204030204" pitchFamily="34" charset="0"/>
              </a:rPr>
              <a:t>every drinking will be attended.’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9100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فَنَادَوْا۟ صَاحِبَهُمْ فَتَعَاطَىٰ فَعَقَرَ ﴿٢٩﴾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they called their companion,</a:t>
            </a:r>
          </a:p>
          <a:p>
            <a:pPr>
              <a:lnSpc>
                <a:spcPct val="90000"/>
              </a:lnSpc>
            </a:pPr>
            <a:r>
              <a:rPr lang="en-US" altLang="en-US" sz="3200" dirty="0">
                <a:latin typeface="Calibri" panose="020F0502020204030204" pitchFamily="34" charset="0"/>
              </a:rPr>
              <a:t>and he took [a knife] and hamstrung [her].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74300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فَكَيْفَ كَانَ عَذَابِى وَنُذُرِ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how were My punishment and My warnings?!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18779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إِنَّآ أَرْسَلْنَا عَلَيْهِمْ صَيْحَةً وَٰحِدَةً فَكَانُوا۟ كَهَشِيمِ ٱلْمُحْتَظِرِ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sent against them a single Cry,</a:t>
            </a:r>
          </a:p>
          <a:p>
            <a:pPr>
              <a:lnSpc>
                <a:spcPct val="90000"/>
              </a:lnSpc>
            </a:pPr>
            <a:r>
              <a:rPr lang="en-US" altLang="en-US" sz="3200" dirty="0">
                <a:latin typeface="Calibri" panose="020F0502020204030204" pitchFamily="34" charset="0"/>
              </a:rPr>
              <a:t>and they became like the dry sticks of a corral builder.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40697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يَسَّرْنَا ٱلْقُرْءَانَ لِلذِّكْرِ فَهَلْ مِن مُّدَّكِرٍ ﴿٣٢﴾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made the </a:t>
            </a:r>
            <a:r>
              <a:rPr lang="en-US" altLang="en-US" sz="3200" dirty="0" err="1">
                <a:latin typeface="Calibri" panose="020F0502020204030204" pitchFamily="34" charset="0"/>
              </a:rPr>
              <a:t>Qurʾān</a:t>
            </a:r>
            <a:r>
              <a:rPr lang="en-US" altLang="en-US" sz="3200" dirty="0">
                <a:latin typeface="Calibri" panose="020F0502020204030204" pitchFamily="34" charset="0"/>
              </a:rPr>
              <a:t> simple</a:t>
            </a:r>
          </a:p>
          <a:p>
            <a:pPr>
              <a:lnSpc>
                <a:spcPct val="90000"/>
              </a:lnSpc>
            </a:pPr>
            <a:r>
              <a:rPr lang="en-US" altLang="en-US" sz="3200" dirty="0">
                <a:latin typeface="Calibri" panose="020F0502020204030204" pitchFamily="34" charset="0"/>
              </a:rPr>
              <a:t>for the sake of admonishment.</a:t>
            </a:r>
          </a:p>
          <a:p>
            <a:pPr>
              <a:lnSpc>
                <a:spcPct val="90000"/>
              </a:lnSpc>
            </a:pPr>
            <a:r>
              <a:rPr lang="en-US" altLang="en-US" sz="3200" dirty="0">
                <a:latin typeface="Calibri" panose="020F0502020204030204" pitchFamily="34" charset="0"/>
              </a:rPr>
              <a:t>So is there anyone who will be admonished?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894132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كَذَّبَتْ قَوْمُ لُوطٍۭ بِٱلنُّذُرِ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people of Lot denied the warnings.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206952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إِنَّآ أَرْسَلْنَا عَلَيْهِمْ حَاصِبًا إِلَّآ ءَالَ لُوطٍ ۖ نَّجَّيْنَـٰهُم بِسَحَرٍ ﴿٣٤﴾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unleashed a rain of stones upon </a:t>
            </a:r>
            <a:r>
              <a:rPr lang="en-US" altLang="en-US" sz="3200" dirty="0" smtClean="0">
                <a:latin typeface="Calibri" panose="020F0502020204030204" pitchFamily="34" charset="0"/>
              </a:rPr>
              <a:t>them, excepting </a:t>
            </a:r>
            <a:r>
              <a:rPr lang="en-US" altLang="en-US" sz="3200" dirty="0">
                <a:latin typeface="Calibri" panose="020F0502020204030204" pitchFamily="34" charset="0"/>
              </a:rPr>
              <a:t>the family of Lot,</a:t>
            </a:r>
          </a:p>
          <a:p>
            <a:pPr>
              <a:lnSpc>
                <a:spcPct val="90000"/>
              </a:lnSpc>
            </a:pPr>
            <a:r>
              <a:rPr lang="en-US" altLang="en-US" sz="3200" dirty="0">
                <a:latin typeface="Calibri" panose="020F0502020204030204" pitchFamily="34" charset="0"/>
              </a:rPr>
              <a:t>whom We delivered at dawn,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61240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نِّعْمَةً مِّنْ عِندِنَا ۚ كَذَٰلِكَ نَجْزِى مَن شَكَرَ ﴿٣٥﴾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a blessing from Us.</a:t>
            </a:r>
          </a:p>
          <a:p>
            <a:pPr>
              <a:lnSpc>
                <a:spcPct val="90000"/>
              </a:lnSpc>
            </a:pPr>
            <a:r>
              <a:rPr lang="en-US" altLang="en-US" sz="3200" dirty="0">
                <a:latin typeface="Calibri" panose="020F0502020204030204" pitchFamily="34" charset="0"/>
              </a:rPr>
              <a:t>Thus do We reward those who give thanks.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36977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أَنذَرَهُم بَطْشَتَنَا فَتَمَارَوْا۟ بِٱلنُّذُرِ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had certainly warned them of Our punishment,</a:t>
            </a:r>
          </a:p>
          <a:p>
            <a:pPr>
              <a:lnSpc>
                <a:spcPct val="90000"/>
              </a:lnSpc>
            </a:pPr>
            <a:r>
              <a:rPr lang="en-US" altLang="en-US" sz="3200" dirty="0">
                <a:latin typeface="Calibri" panose="020F0502020204030204" pitchFamily="34" charset="0"/>
              </a:rPr>
              <a:t>but they disputed the warnings.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4339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رَٰوَدُوهُ عَن ضَيْفِهِۦ فَطَمَسْنَآ أَعْيُنَهُمْ فَذُوقُوا۟ عَذَابِى وَنُذُرِ ﴿٣٧﴾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they even solicited of him his </a:t>
            </a:r>
            <a:r>
              <a:rPr lang="en-US" altLang="en-US" sz="3200" dirty="0" smtClean="0">
                <a:latin typeface="Calibri" panose="020F0502020204030204" pitchFamily="34" charset="0"/>
              </a:rPr>
              <a:t>guests, whereat </a:t>
            </a:r>
            <a:r>
              <a:rPr lang="en-US" altLang="en-US" sz="3200" dirty="0">
                <a:latin typeface="Calibri" panose="020F0502020204030204" pitchFamily="34" charset="0"/>
              </a:rPr>
              <a:t>We blotted out their eyes, [saying,]</a:t>
            </a:r>
          </a:p>
          <a:p>
            <a:pPr>
              <a:lnSpc>
                <a:spcPct val="90000"/>
              </a:lnSpc>
            </a:pPr>
            <a:r>
              <a:rPr lang="en-US" altLang="en-US" sz="3200" dirty="0">
                <a:latin typeface="Calibri" panose="020F0502020204030204" pitchFamily="34" charset="0"/>
              </a:rPr>
              <a:t>‘Taste My punishment and My warnings!’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931169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صَبَّحَهُم بُكْرَةً عَذَابٌ مُّسْتَقِرٌّ ﴿٣٨﴾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early at dawn there visited them</a:t>
            </a:r>
          </a:p>
          <a:p>
            <a:pPr>
              <a:lnSpc>
                <a:spcPct val="90000"/>
              </a:lnSpc>
            </a:pPr>
            <a:r>
              <a:rPr lang="en-US" altLang="en-US" sz="3200" dirty="0">
                <a:latin typeface="Calibri" panose="020F0502020204030204" pitchFamily="34" charset="0"/>
              </a:rPr>
              <a:t>an abiding punishment: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6140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فَذُوقُوا۟ عَذَابِى وَنُذُرِ ﴿٣٩﴾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‘Taste My punishment and My warnings!’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715388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يَسَّرْنَا ٱلْقُرْءَانَ لِلذِّكْرِ فَهَلْ مِن مُّدَّكِرٍ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made the </a:t>
            </a:r>
            <a:r>
              <a:rPr lang="en-US" altLang="en-US" sz="3200" dirty="0" err="1">
                <a:latin typeface="Calibri" panose="020F0502020204030204" pitchFamily="34" charset="0"/>
              </a:rPr>
              <a:t>Qurʾān</a:t>
            </a:r>
            <a:r>
              <a:rPr lang="en-US" altLang="en-US" sz="3200" dirty="0">
                <a:latin typeface="Calibri" panose="020F0502020204030204" pitchFamily="34" charset="0"/>
              </a:rPr>
              <a:t> </a:t>
            </a:r>
            <a:r>
              <a:rPr lang="en-US" altLang="en-US" sz="3200" dirty="0" smtClean="0">
                <a:latin typeface="Calibri" panose="020F0502020204030204" pitchFamily="34" charset="0"/>
              </a:rPr>
              <a:t>simple for </a:t>
            </a:r>
            <a:r>
              <a:rPr lang="en-US" altLang="en-US" sz="3200" dirty="0">
                <a:latin typeface="Calibri" panose="020F0502020204030204" pitchFamily="34" charset="0"/>
              </a:rPr>
              <a:t>the sake of admonishment.</a:t>
            </a:r>
          </a:p>
          <a:p>
            <a:pPr>
              <a:lnSpc>
                <a:spcPct val="90000"/>
              </a:lnSpc>
            </a:pPr>
            <a:r>
              <a:rPr lang="en-US" altLang="en-US" sz="3200" dirty="0">
                <a:latin typeface="Calibri" panose="020F0502020204030204" pitchFamily="34" charset="0"/>
              </a:rPr>
              <a:t>So is there anyone who will be admonished?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84667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جَآءَ ءَالَ فِرْعَوْنَ ٱلنُّذُرُ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the warnings came to Pharaoh’s clan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167672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كَذَّبُوا۟ بِـَٔايَـٰتِنَا كُلِّهَا فَأَخَذْنَـٰهُمْ أَخْذَ عَزِيزٍ مُّقْتَدِرٍ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denied all of Our </a:t>
            </a:r>
            <a:r>
              <a:rPr lang="en-US" altLang="en-US" sz="3200" dirty="0" smtClean="0">
                <a:latin typeface="Calibri" panose="020F0502020204030204" pitchFamily="34" charset="0"/>
              </a:rPr>
              <a:t>signs. So </a:t>
            </a:r>
            <a:r>
              <a:rPr lang="en-US" altLang="en-US" sz="3200" dirty="0">
                <a:latin typeface="Calibri" panose="020F0502020204030204" pitchFamily="34" charset="0"/>
              </a:rPr>
              <a:t>We seized them with the seizing</a:t>
            </a:r>
          </a:p>
          <a:p>
            <a:pPr>
              <a:lnSpc>
                <a:spcPct val="90000"/>
              </a:lnSpc>
            </a:pPr>
            <a:r>
              <a:rPr lang="en-US" altLang="en-US" sz="3200" dirty="0">
                <a:latin typeface="Calibri" panose="020F0502020204030204" pitchFamily="34" charset="0"/>
              </a:rPr>
              <a:t>of One [who is] all-mighty, Omnipotent.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422059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أَكُفَّارُكُمْ خَيْرٌ مِّنْ أُو۟لَـٰٓئِكُمْ أَمْ لَكُم بَرَآءَةٌ فِى ٱلزُّبُرِ ﴿٤٣﴾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Are your faithless better than </a:t>
            </a:r>
            <a:r>
              <a:rPr lang="en-US" altLang="en-US" sz="3200" dirty="0" smtClean="0">
                <a:latin typeface="Calibri" panose="020F0502020204030204" pitchFamily="34" charset="0"/>
              </a:rPr>
              <a:t>those, or </a:t>
            </a:r>
            <a:r>
              <a:rPr lang="en-US" altLang="en-US" sz="3200" dirty="0">
                <a:latin typeface="Calibri" panose="020F0502020204030204" pitchFamily="34" charset="0"/>
              </a:rPr>
              <a:t>have you [been granted] some </a:t>
            </a:r>
            <a:r>
              <a:rPr lang="en-US" altLang="en-US" sz="3200" dirty="0" smtClean="0">
                <a:latin typeface="Calibri" panose="020F0502020204030204" pitchFamily="34" charset="0"/>
              </a:rPr>
              <a:t>immunity in </a:t>
            </a:r>
            <a:r>
              <a:rPr lang="en-US" altLang="en-US" sz="3200" dirty="0">
                <a:latin typeface="Calibri" panose="020F0502020204030204" pitchFamily="34" charset="0"/>
              </a:rPr>
              <a:t>the scriptures?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182975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أَمْ يَقُولُونَ نَحْنُ جَمِيعٌ مُّنتَصِرٌ ﴿٤٤﴾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say, ‘We are a confederate league’?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116051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سَيُهْزَمُ ٱلْجَمْعُ وَيُوَلُّونَ ٱلدُّبُرَ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league will be </a:t>
            </a:r>
            <a:r>
              <a:rPr lang="en-US" altLang="en-US" sz="3200" dirty="0" smtClean="0">
                <a:latin typeface="Calibri" panose="020F0502020204030204" pitchFamily="34" charset="0"/>
              </a:rPr>
              <a:t>routed and </a:t>
            </a:r>
            <a:r>
              <a:rPr lang="en-US" altLang="en-US" sz="3200" dirty="0">
                <a:latin typeface="Calibri" panose="020F0502020204030204" pitchFamily="34" charset="0"/>
              </a:rPr>
              <a:t>turn its back [to flee].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78130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ٱقْتَرَبَتِ ٱلسَّاعَةُ وَٱنشَقَّ ٱلْقَمَرُ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Hour has drawn </a:t>
            </a:r>
            <a:r>
              <a:rPr lang="en-US" altLang="en-US" sz="3200" dirty="0" smtClean="0">
                <a:latin typeface="Calibri" panose="020F0502020204030204" pitchFamily="34" charset="0"/>
              </a:rPr>
              <a:t>near and </a:t>
            </a:r>
            <a:r>
              <a:rPr lang="en-US" altLang="en-US" sz="3200" dirty="0">
                <a:latin typeface="Calibri" panose="020F0502020204030204" pitchFamily="34" charset="0"/>
              </a:rPr>
              <a:t>the moon is split.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4323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ٱلسَّاعَةُ مَوْعِدُهُمْ وَٱلسَّاعَةُ أَدْهَىٰ وَأَمَرُّ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the Hour is their tryst;</a:t>
            </a:r>
          </a:p>
          <a:p>
            <a:pPr>
              <a:lnSpc>
                <a:spcPct val="90000"/>
              </a:lnSpc>
            </a:pPr>
            <a:r>
              <a:rPr lang="en-US" altLang="en-US" sz="3200" dirty="0">
                <a:latin typeface="Calibri" panose="020F0502020204030204" pitchFamily="34" charset="0"/>
              </a:rPr>
              <a:t>and the Hour will be most calamitous and bitter.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51558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ٱلْمُجْرِمِينَ فِى ضَلَـٰلٍ وَسُعُرٍ ﴿٤٧﴾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guilty are in error and madness.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975346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يَوْمَ يُسْحَبُونَ فِى ٱلنَّارِ عَلَىٰ وُجُوهِهِمْ ذُوقُوا۟ مَسَّ سَقَرَ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they are dragged into the </a:t>
            </a:r>
            <a:r>
              <a:rPr lang="en-US" altLang="en-US" sz="3200" dirty="0" smtClean="0">
                <a:latin typeface="Calibri" panose="020F0502020204030204" pitchFamily="34" charset="0"/>
              </a:rPr>
              <a:t>Fire on </a:t>
            </a:r>
            <a:r>
              <a:rPr lang="en-US" altLang="en-US" sz="3200" dirty="0">
                <a:latin typeface="Calibri" panose="020F0502020204030204" pitchFamily="34" charset="0"/>
              </a:rPr>
              <a:t>their faces,</a:t>
            </a:r>
          </a:p>
          <a:p>
            <a:pPr>
              <a:lnSpc>
                <a:spcPct val="90000"/>
              </a:lnSpc>
            </a:pPr>
            <a:r>
              <a:rPr lang="en-US" altLang="en-US" sz="3200" dirty="0">
                <a:latin typeface="Calibri" panose="020F0502020204030204" pitchFamily="34" charset="0"/>
              </a:rPr>
              <a:t>[it will be said to them,] ‘Taste the touch of hell!’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77495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كُلَّ شَىْءٍ خَلَقْنَـٰهُ بِقَدَرٍ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created everything in a measure,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58705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وَمَآ أَمْرُنَآ إِلَّا وَٰحِدَةٌ كَلَمْحٍۭ بِٱلْبَصَرِ ﴿٥٠﴾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Our command is but a single [word],</a:t>
            </a:r>
          </a:p>
          <a:p>
            <a:pPr>
              <a:lnSpc>
                <a:spcPct val="90000"/>
              </a:lnSpc>
            </a:pPr>
            <a:r>
              <a:rPr lang="en-US" altLang="en-US" sz="3200" dirty="0">
                <a:latin typeface="Calibri" panose="020F0502020204030204" pitchFamily="34" charset="0"/>
              </a:rPr>
              <a:t>like the twinkling of an eye.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484044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أَهْلَكْنَآ أَشْيَاعَكُمْ فَهَلْ مِن مُّدَّكِرٍ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destroyed your likes.</a:t>
            </a:r>
          </a:p>
          <a:p>
            <a:pPr>
              <a:lnSpc>
                <a:spcPct val="90000"/>
              </a:lnSpc>
            </a:pPr>
            <a:r>
              <a:rPr lang="en-US" altLang="en-US" sz="3200" dirty="0">
                <a:latin typeface="Calibri" panose="020F0502020204030204" pitchFamily="34" charset="0"/>
              </a:rPr>
              <a:t>So is there anyone who will be admonished?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36112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وَكُلُّ شَىْءٍ فَعَلُوهُ فِى ٱلزُّبُرِ ﴿٥٢﴾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Everything they have done is in the books,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779738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وَكُلُّ صَغِيرٍ وَكَبِيرٍ مُّسْتَطَرٌ ﴿٥٣﴾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everything big and </a:t>
            </a:r>
            <a:r>
              <a:rPr lang="en-US" altLang="en-US" sz="3200" dirty="0" smtClean="0">
                <a:latin typeface="Calibri" panose="020F0502020204030204" pitchFamily="34" charset="0"/>
              </a:rPr>
              <a:t>small, is </a:t>
            </a:r>
            <a:r>
              <a:rPr lang="en-US" altLang="en-US" sz="3200" dirty="0">
                <a:latin typeface="Calibri" panose="020F0502020204030204" pitchFamily="34" charset="0"/>
              </a:rPr>
              <a:t>committed to writing.</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084934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ٱلْمُتَّقِينَ فِى جَنَّـٰتٍ وَنَهَرٍ ﴿٥٤﴾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a:t>
            </a:r>
            <a:r>
              <a:rPr lang="en-US" altLang="en-US" sz="3200" dirty="0" err="1">
                <a:latin typeface="Calibri" panose="020F0502020204030204" pitchFamily="34" charset="0"/>
              </a:rPr>
              <a:t>Godwary</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will be amid gardens and streams,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254531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فِى مَقْعَدِ صِدْقٍ عِندَ مَلِيكٍ مُّقْتَدِرٍۭ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abode </a:t>
            </a:r>
            <a:r>
              <a:rPr lang="en-US" altLang="en-US" sz="3200">
                <a:latin typeface="Calibri" panose="020F0502020204030204" pitchFamily="34" charset="0"/>
              </a:rPr>
              <a:t>of </a:t>
            </a:r>
            <a:r>
              <a:rPr lang="en-US" altLang="en-US" sz="3200" smtClean="0">
                <a:latin typeface="Calibri" panose="020F0502020204030204" pitchFamily="34" charset="0"/>
              </a:rPr>
              <a:t>truthfulness </a:t>
            </a:r>
            <a:r>
              <a:rPr lang="en-US" altLang="en-US" sz="3200" dirty="0" smtClean="0">
                <a:latin typeface="Calibri" panose="020F0502020204030204" pitchFamily="34" charset="0"/>
              </a:rPr>
              <a:t>with </a:t>
            </a:r>
            <a:r>
              <a:rPr lang="en-US" altLang="en-US" sz="3200" dirty="0">
                <a:latin typeface="Calibri" panose="020F0502020204030204" pitchFamily="34" charset="0"/>
              </a:rPr>
              <a:t>an omnipotent King.</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11035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يَرَوْا۟ ءَايَةً يُعْرِضُوا۟ وَيَقُولُوا۟ سِحْرٌ مُّسْتَمِرٌّ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they see a sign, they turn </a:t>
            </a:r>
            <a:r>
              <a:rPr lang="en-US" altLang="en-US" sz="3200" dirty="0" smtClean="0">
                <a:latin typeface="Calibri" panose="020F0502020204030204" pitchFamily="34" charset="0"/>
              </a:rPr>
              <a:t>away, and </a:t>
            </a:r>
            <a:r>
              <a:rPr lang="en-US" altLang="en-US" sz="3200" dirty="0">
                <a:latin typeface="Calibri" panose="020F0502020204030204" pitchFamily="34" charset="0"/>
              </a:rPr>
              <a:t>say, ‘An </a:t>
            </a:r>
            <a:r>
              <a:rPr lang="en-US" altLang="en-US" sz="3200" dirty="0" smtClean="0">
                <a:latin typeface="Calibri" panose="020F0502020204030204" pitchFamily="34" charset="0"/>
              </a:rPr>
              <a:t>incessant </a:t>
            </a:r>
            <a:r>
              <a:rPr lang="en-US" altLang="en-US" sz="3200" dirty="0">
                <a:latin typeface="Calibri" panose="020F0502020204030204" pitchFamily="34" charset="0"/>
              </a:rPr>
              <a:t>magic!’</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276244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وَكَذَّبُوا۟ وَٱتَّبَعُوٓا۟ أَهْوَآءَهُمْ ۚ وَكُلُّ أَمْرٍ مُّسْتَقِرٌّ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denied, and followed their own desires,</a:t>
            </a:r>
          </a:p>
          <a:p>
            <a:pPr>
              <a:lnSpc>
                <a:spcPct val="90000"/>
              </a:lnSpc>
            </a:pPr>
            <a:r>
              <a:rPr lang="en-US" altLang="en-US" sz="3200" dirty="0">
                <a:latin typeface="Calibri" panose="020F0502020204030204" pitchFamily="34" charset="0"/>
              </a:rPr>
              <a:t>and every matter has a setting [appropriate to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40187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جَآءَهُم مِّنَ ٱلْأَنۢبَآءِ مَا فِيهِ مُزْدَجَرٌ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have already come to them reports</a:t>
            </a:r>
          </a:p>
          <a:p>
            <a:pPr>
              <a:lnSpc>
                <a:spcPct val="90000"/>
              </a:lnSpc>
            </a:pPr>
            <a:r>
              <a:rPr lang="en-US" altLang="en-US" sz="3200" dirty="0">
                <a:latin typeface="Calibri" panose="020F0502020204030204" pitchFamily="34" charset="0"/>
              </a:rPr>
              <a:t>containing admonishment,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24796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حِكْمَةٌۢ بَـٰلِغَةٌ ۖ فَمَا تُغْنِ ٱلنُّذُرُ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representing] far-reaching wisdom;</a:t>
            </a:r>
          </a:p>
          <a:p>
            <a:pPr>
              <a:lnSpc>
                <a:spcPct val="90000"/>
              </a:lnSpc>
            </a:pPr>
            <a:r>
              <a:rPr lang="en-US" altLang="en-US" sz="3200" dirty="0">
                <a:latin typeface="Calibri" panose="020F0502020204030204" pitchFamily="34" charset="0"/>
              </a:rPr>
              <a:t>but warnings are of no avail!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2160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10260</TotalTime>
  <Words>2090</Words>
  <Application>Microsoft Office PowerPoint</Application>
  <PresentationFormat>Widescreen</PresentationFormat>
  <Paragraphs>227</Paragraphs>
  <Slides>61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ٱقْتَرَبَتِ ٱلسَّاعَةُ وَٱنشَقَّ ٱلْقَمَرُ ﴿١﴾</vt:lpstr>
      <vt:lpstr> وَإِن يَرَوْا۟ ءَايَةً يُعْرِضُوا۟ وَيَقُولُوا۟ سِحْرٌ مُّسْتَمِرٌّ ﴿٢﴾</vt:lpstr>
      <vt:lpstr> وَكَذَّبُوا۟ وَٱتَّبَعُوٓا۟ أَهْوَآءَهُمْ ۚ وَكُلُّ أَمْرٍ مُّسْتَقِرٌّ ﴿٣﴾</vt:lpstr>
      <vt:lpstr> وَلَقَدْ جَآءَهُم مِّنَ ٱلْأَنۢبَآءِ مَا فِيهِ مُزْدَجَرٌ ﴿٤﴾</vt:lpstr>
      <vt:lpstr> حِكْمَةٌۢ بَـٰلِغَةٌ ۖ فَمَا تُغْنِ ٱلنُّذُرُ ﴿٥﴾</vt:lpstr>
      <vt:lpstr> فَتَوَلَّ عَنْهُمْ ۘ يَوْمَ يَدْعُ ٱلدَّاعِ إِلَىٰ شَىْءٍ نُّكُرٍ ﴿٦﴾</vt:lpstr>
      <vt:lpstr>خُشَّعًا أَبْصَـٰرُهُمْ يَخْرُجُونَ مِنَ ٱلْأَجْدَاثِ كَأَنَّهُمْ جَرَادٌ مُّنتَشِرٌ ﴿٧﴾</vt:lpstr>
      <vt:lpstr> مُّهْطِعِينَ إِلَى ٱلدَّاعِ ۖ يَقُولُ ٱلْكَـٰفِرُونَ هَـٰذَا يَوْمٌ عَسِرٌ ﴿٨﴾</vt:lpstr>
      <vt:lpstr> كَذَّبَتْ قَبْلَهُمْ قَوْمُ نُوحٍ فَكَذَّبُوا۟ عَبْدَنَا وَقَالُوا۟ مَجْنُونٌ وَٱزْدُجِرَ ﴿٩﴾</vt:lpstr>
      <vt:lpstr> فَدَعَا رَبَّهُۥٓ أَنِّى مَغْلُوبٌ فَٱنتَصِرْ ﴿١٠﴾</vt:lpstr>
      <vt:lpstr> فَفَتَحْنَآ أَبْوَٰبَ ٱلسَّمَآءِ بِمَآءٍ مُّنْهَمِرٍ ﴿١١﴾</vt:lpstr>
      <vt:lpstr> وَفَجَّرْنَا ٱلْأَرْضَ عُيُونًا فَٱلْتَقَى ٱلْمَآءُ عَلَىٰٓ أَمْرٍ قَدْ قُدِرَ ﴿١٢﴾ </vt:lpstr>
      <vt:lpstr>وَحَمَلْنَـٰهُ عَلَىٰ ذَاتِ أَلْوَٰحٍ وَدُسُرٍ ﴿١٣﴾</vt:lpstr>
      <vt:lpstr> تَجْرِى بِأَعْيُنِنَا جَزَآءً لِّمَن كَانَ كُفِرَ ﴿١٤﴾ </vt:lpstr>
      <vt:lpstr>وَلَقَد تَّرَكْنَـٰهَآ ءَايَةً فَهَلْ مِن مُّدَّكِرٍ ﴿١٥﴾ </vt:lpstr>
      <vt:lpstr>فَكَيْفَ كَانَ عَذَابِى وَنُذُرِ ﴿١٦﴾ </vt:lpstr>
      <vt:lpstr>وَلَقَدْ يَسَّرْنَا ٱلْقُرْءَانَ لِلذِّكْرِ فَهَلْ مِن مُّدَّكِرٍ ﴿١٧﴾</vt:lpstr>
      <vt:lpstr> كَذَّبَتْ عَادٌ فَكَيْفَ كَانَ عَذَابِى وَنُذُرِ ﴿١٨﴾</vt:lpstr>
      <vt:lpstr> إِنَّآ أَرْسَلْنَا عَلَيْهِمْ رِيحًا صَرْصَرًا فِى يَوْمِ نَحْسٍ مُّسْتَمِرٍّۢ ﴿١٩﴾</vt:lpstr>
      <vt:lpstr> تَنزِعُ ٱلنَّاسَ كَأَنَّهُمْ أَعْجَازُ نَخْلٍ مُّنقَعِرٍ ﴿٢٠﴾</vt:lpstr>
      <vt:lpstr> فَكَيْفَ كَانَ عَذَابِى وَنُذُرِ ﴿٢١﴾ </vt:lpstr>
      <vt:lpstr>وَلَقَدْ يَسَّرْنَا ٱلْقُرْءَانَ لِلذِّكْرِ فَهَلْ مِن مُّدَّكِرٍ ﴿٢٢﴾ </vt:lpstr>
      <vt:lpstr>كَذَّبَتْ ثَمُودُ بِٱلنُّذُرِ ﴿٢٣﴾ </vt:lpstr>
      <vt:lpstr>فَقَالُوٓا۟ أَبَشَرًا مِّنَّا وَٰحِدًا نَّتَّبِعُهُۥٓ إِنَّآ إِذًا لَّفِى ضَلَـٰلٍ وَسُعُرٍ ﴿٢٤﴾ </vt:lpstr>
      <vt:lpstr>أَءُلْقِىَ ٱلذِّكْرُ عَلَيْهِ مِنۢ بَيْنِنَا بَلْ هُوَ كَذَّابٌ أَشِرٌ ﴿٢٥﴾</vt:lpstr>
      <vt:lpstr> سَيَعْلَمُونَ غَدًا مَّنِ ٱلْكَذَّابُ ٱلْأَشِرُ ﴿٢٦﴾ </vt:lpstr>
      <vt:lpstr>إِنَّا مُرْسِلُوا۟ ٱلنَّاقَةِ فِتْنَةً لَّهُمْ فَٱرْتَقِبْهُمْ وَٱصْطَبِرْ ﴿٢٧﴾</vt:lpstr>
      <vt:lpstr>وَنَبِّئْهُمْ أَنَّ ٱلْمَآءَ قِسْمَةٌۢ بَيْنَهُمْ ۖ كُلُّ شِرْبٍ مُّحْتَضَرٌ ﴿٢٨﴾</vt:lpstr>
      <vt:lpstr> فَنَادَوْا۟ صَاحِبَهُمْ فَتَعَاطَىٰ فَعَقَرَ ﴿٢٩﴾ </vt:lpstr>
      <vt:lpstr>فَكَيْفَ كَانَ عَذَابِى وَنُذُرِ ﴿٣٠﴾</vt:lpstr>
      <vt:lpstr> إِنَّآ أَرْسَلْنَا عَلَيْهِمْ صَيْحَةً وَٰحِدَةً فَكَانُوا۟ كَهَشِيمِ ٱلْمُحْتَظِرِ ﴿٣١﴾</vt:lpstr>
      <vt:lpstr> وَلَقَدْ يَسَّرْنَا ٱلْقُرْءَانَ لِلذِّكْرِ فَهَلْ مِن مُّدَّكِرٍ ﴿٣٢﴾ </vt:lpstr>
      <vt:lpstr>كَذَّبَتْ قَوْمُ لُوطٍۭ بِٱلنُّذُرِ ﴿٣٣﴾</vt:lpstr>
      <vt:lpstr> إِنَّآ أَرْسَلْنَا عَلَيْهِمْ حَاصِبًا إِلَّآ ءَالَ لُوطٍ ۖ نَّجَّيْنَـٰهُم بِسَحَرٍ ﴿٣٤﴾ </vt:lpstr>
      <vt:lpstr>نِّعْمَةً مِّنْ عِندِنَا ۚ كَذَٰلِكَ نَجْزِى مَن شَكَرَ ﴿٣٥﴾ </vt:lpstr>
      <vt:lpstr>وَلَقَدْ أَنذَرَهُم بَطْشَتَنَا فَتَمَارَوْا۟ بِٱلنُّذُرِ ﴿٣٦﴾</vt:lpstr>
      <vt:lpstr> وَلَقَدْ رَٰوَدُوهُ عَن ضَيْفِهِۦ فَطَمَسْنَآ أَعْيُنَهُمْ فَذُوقُوا۟ عَذَابِى وَنُذُرِ ﴿٣٧﴾ </vt:lpstr>
      <vt:lpstr>وَلَقَدْ صَبَّحَهُم بُكْرَةً عَذَابٌ مُّسْتَقِرٌّ ﴿٣٨﴾ </vt:lpstr>
      <vt:lpstr>فَذُوقُوا۟ عَذَابِى وَنُذُرِ ﴿٣٩﴾ </vt:lpstr>
      <vt:lpstr>وَلَقَدْ يَسَّرْنَا ٱلْقُرْءَانَ لِلذِّكْرِ فَهَلْ مِن مُّدَّكِرٍ ﴿٤٠﴾</vt:lpstr>
      <vt:lpstr> وَلَقَدْ جَآءَ ءَالَ فِرْعَوْنَ ٱلنُّذُرُ ﴿٤١﴾</vt:lpstr>
      <vt:lpstr> كَذَّبُوا۟ بِـَٔايَـٰتِنَا كُلِّهَا فَأَخَذْنَـٰهُمْ أَخْذَ عَزِيزٍ مُّقْتَدِرٍ ﴿٤٢﴾</vt:lpstr>
      <vt:lpstr> أَكُفَّارُكُمْ خَيْرٌ مِّنْ أُو۟لَـٰٓئِكُمْ أَمْ لَكُم بَرَآءَةٌ فِى ٱلزُّبُرِ ﴿٤٣﴾ </vt:lpstr>
      <vt:lpstr>أَمْ يَقُولُونَ نَحْنُ جَمِيعٌ مُّنتَصِرٌ ﴿٤٤﴾ </vt:lpstr>
      <vt:lpstr>سَيُهْزَمُ ٱلْجَمْعُ وَيُوَلُّونَ ٱلدُّبُرَ ﴿٤٥﴾</vt:lpstr>
      <vt:lpstr> بَلِ ٱلسَّاعَةُ مَوْعِدُهُمْ وَٱلسَّاعَةُ أَدْهَىٰ وَأَمَرُّ ﴿٤٦﴾</vt:lpstr>
      <vt:lpstr> إِنَّ ٱلْمُجْرِمِينَ فِى ضَلَـٰلٍ وَسُعُرٍ ﴿٤٧﴾ </vt:lpstr>
      <vt:lpstr>يَوْمَ يُسْحَبُونَ فِى ٱلنَّارِ عَلَىٰ وُجُوهِهِمْ ذُوقُوا۟ مَسَّ سَقَرَ ﴿٤٨﴾</vt:lpstr>
      <vt:lpstr> إِنَّا كُلَّ شَىْءٍ خَلَقْنَـٰهُ بِقَدَرٍ ﴿٤٩﴾</vt:lpstr>
      <vt:lpstr>وَمَآ أَمْرُنَآ إِلَّا وَٰحِدَةٌ كَلَمْحٍۭ بِٱلْبَصَرِ ﴿٥٠﴾ </vt:lpstr>
      <vt:lpstr>وَلَقَدْ أَهْلَكْنَآ أَشْيَاعَكُمْ فَهَلْ مِن مُّدَّكِرٍ ﴿٥١﴾</vt:lpstr>
      <vt:lpstr> وَكُلُّ شَىْءٍ فَعَلُوهُ فِى ٱلزُّبُرِ ﴿٥٢﴾ </vt:lpstr>
      <vt:lpstr>وَكُلُّ صَغِيرٍ وَكَبِيرٍ مُّسْتَطَرٌ ﴿٥٣﴾ </vt:lpstr>
      <vt:lpstr>إِنَّ ٱلْمُتَّقِينَ فِى جَنَّـٰتٍ وَنَهَرٍ ﴿٥٤﴾ </vt:lpstr>
      <vt:lpstr>فِى مَقْعَدِ صِدْقٍ عِندَ مَلِيكٍ مُّقْتَدِرٍۭ ﴿٥٥﴾</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786</cp:revision>
  <dcterms:created xsi:type="dcterms:W3CDTF">2005-07-27T05:58:58Z</dcterms:created>
  <dcterms:modified xsi:type="dcterms:W3CDTF">2020-05-18T17:19:23Z</dcterms:modified>
</cp:coreProperties>
</file>