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8"/>
  </p:notesMasterIdLst>
  <p:sldIdLst>
    <p:sldId id="354" r:id="rId2"/>
    <p:sldId id="355" r:id="rId3"/>
    <p:sldId id="1128" r:id="rId4"/>
    <p:sldId id="766" r:id="rId5"/>
    <p:sldId id="1129" r:id="rId6"/>
    <p:sldId id="1130" r:id="rId7"/>
    <p:sldId id="1131" r:id="rId8"/>
    <p:sldId id="1132" r:id="rId9"/>
    <p:sldId id="1133" r:id="rId10"/>
    <p:sldId id="1134" r:id="rId11"/>
    <p:sldId id="1135" r:id="rId12"/>
    <p:sldId id="1136" r:id="rId13"/>
    <p:sldId id="1137" r:id="rId14"/>
    <p:sldId id="1138" r:id="rId15"/>
    <p:sldId id="1139" r:id="rId16"/>
    <p:sldId id="1140" r:id="rId17"/>
    <p:sldId id="1141" r:id="rId18"/>
    <p:sldId id="1142" r:id="rId19"/>
    <p:sldId id="1143" r:id="rId20"/>
    <p:sldId id="1144" r:id="rId21"/>
    <p:sldId id="1145" r:id="rId22"/>
    <p:sldId id="1146" r:id="rId23"/>
    <p:sldId id="1147" r:id="rId24"/>
    <p:sldId id="1148" r:id="rId25"/>
    <p:sldId id="1149" r:id="rId26"/>
    <p:sldId id="1150" r:id="rId27"/>
    <p:sldId id="1151" r:id="rId28"/>
    <p:sldId id="1152" r:id="rId29"/>
    <p:sldId id="1153" r:id="rId30"/>
    <p:sldId id="1154" r:id="rId31"/>
    <p:sldId id="1155" r:id="rId32"/>
    <p:sldId id="1156" r:id="rId33"/>
    <p:sldId id="1157" r:id="rId34"/>
    <p:sldId id="1158" r:id="rId35"/>
    <p:sldId id="1159" r:id="rId36"/>
    <p:sldId id="1160" r:id="rId37"/>
    <p:sldId id="1161" r:id="rId38"/>
    <p:sldId id="1162" r:id="rId39"/>
    <p:sldId id="1163" r:id="rId40"/>
    <p:sldId id="1164" r:id="rId41"/>
    <p:sldId id="1165" r:id="rId42"/>
    <p:sldId id="1166" r:id="rId43"/>
    <p:sldId id="1167" r:id="rId44"/>
    <p:sldId id="1168" r:id="rId45"/>
    <p:sldId id="1169" r:id="rId46"/>
    <p:sldId id="1170" r:id="rId47"/>
    <p:sldId id="1171" r:id="rId48"/>
    <p:sldId id="1172" r:id="rId49"/>
    <p:sldId id="1173" r:id="rId50"/>
    <p:sldId id="1174" r:id="rId51"/>
    <p:sldId id="1175" r:id="rId52"/>
    <p:sldId id="1176" r:id="rId53"/>
    <p:sldId id="1177" r:id="rId54"/>
    <p:sldId id="1178" r:id="rId55"/>
    <p:sldId id="1179" r:id="rId56"/>
    <p:sldId id="1180" r:id="rId57"/>
    <p:sldId id="1181" r:id="rId58"/>
    <p:sldId id="1182" r:id="rId59"/>
    <p:sldId id="1183" r:id="rId60"/>
    <p:sldId id="1184" r:id="rId61"/>
    <p:sldId id="1185" r:id="rId62"/>
    <p:sldId id="1186" r:id="rId63"/>
    <p:sldId id="1187" r:id="rId64"/>
    <p:sldId id="1188" r:id="rId65"/>
    <p:sldId id="352" r:id="rId66"/>
    <p:sldId id="353" r:id="rId6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60" d="100"/>
          <a:sy n="60" d="100"/>
        </p:scale>
        <p:origin x="1522" y="667"/>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18/05/2020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الذاريات</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smtClean="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Dhāriyāt</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600" dirty="0" smtClean="0">
                <a:solidFill>
                  <a:srgbClr val="FFFF00"/>
                </a:solidFill>
                <a:latin typeface="Trebuchet MS" panose="020B0603020202020204" pitchFamily="34" charset="0"/>
                <a:cs typeface="Traditional Arabic" panose="02020603050405020304" pitchFamily="18" charset="-78"/>
              </a:rPr>
              <a:t>(</a:t>
            </a:r>
            <a:r>
              <a:rPr lang="en-US" altLang="en-US" sz="6600" dirty="0" smtClean="0">
                <a:solidFill>
                  <a:srgbClr val="FFFF00"/>
                </a:solidFill>
                <a:latin typeface="Trebuchet MS" panose="020B0603020202020204" pitchFamily="34" charset="0"/>
                <a:cs typeface="Traditional Arabic" panose="02020603050405020304" pitchFamily="18" charset="-78"/>
              </a:rPr>
              <a:t>the </a:t>
            </a:r>
            <a:r>
              <a:rPr lang="en-US" altLang="en-US" sz="6600" dirty="0" err="1" smtClean="0">
                <a:solidFill>
                  <a:srgbClr val="FFFF00"/>
                </a:solidFill>
                <a:latin typeface="Trebuchet MS" panose="020B0603020202020204" pitchFamily="34" charset="0"/>
                <a:cs typeface="Traditional Arabic" panose="02020603050405020304" pitchFamily="18" charset="-78"/>
              </a:rPr>
              <a:t>scatterers</a:t>
            </a:r>
            <a:r>
              <a:rPr lang="en-US" altLang="en-US" sz="6600" dirty="0" smtClean="0">
                <a:solidFill>
                  <a:srgbClr val="FFFF00"/>
                </a:solidFill>
                <a:latin typeface="Trebuchet MS" panose="020B0603020202020204" pitchFamily="34" charset="0"/>
                <a:cs typeface="Traditional Arabic" panose="02020603050405020304" pitchFamily="18" charset="-78"/>
              </a:rPr>
              <a:t>)</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51</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60</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ٱلدِّينَ لَوَٰقِعٌ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indeed the </a:t>
            </a:r>
            <a:r>
              <a:rPr lang="en-US" altLang="en-US" sz="3200" dirty="0" smtClean="0">
                <a:latin typeface="Calibri" panose="020F0502020204030204" pitchFamily="34" charset="0"/>
              </a:rPr>
              <a:t>retribution </a:t>
            </a:r>
            <a:r>
              <a:rPr lang="en-US" altLang="en-US" sz="3200" dirty="0">
                <a:latin typeface="Calibri" panose="020F0502020204030204" pitchFamily="34" charset="0"/>
              </a:rPr>
              <a:t>will surely come to pass!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9469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وَٱلسَّمَآءِ ذَاتِ ٱلْحُبُكِ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sky full of adornment [with stars</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13819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إِنَّكُمْ لَفِى قَوْلٍ مُّخْتَلِفٍ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you are of different opinions!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67684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يُؤْفَكُ عَنْهُ مَنْ أُفِكَ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is turned away from </a:t>
            </a:r>
            <a:r>
              <a:rPr lang="en-US" altLang="en-US" sz="3200" dirty="0" smtClean="0">
                <a:latin typeface="Calibri" panose="020F0502020204030204" pitchFamily="34" charset="0"/>
              </a:rPr>
              <a:t>it</a:t>
            </a:r>
            <a:endParaRPr lang="en-US" altLang="en-US" sz="3200" dirty="0">
              <a:latin typeface="Calibri" panose="020F0502020204030204" pitchFamily="34" charset="0"/>
            </a:endParaRPr>
          </a:p>
          <a:p>
            <a:pPr>
              <a:lnSpc>
                <a:spcPct val="90000"/>
              </a:lnSpc>
            </a:pPr>
            <a:r>
              <a:rPr lang="en-US" altLang="en-US" sz="3200" dirty="0">
                <a:latin typeface="Calibri" panose="020F0502020204030204" pitchFamily="34" charset="0"/>
              </a:rPr>
              <a:t>who has been turned away [from the truth].</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5114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قُتِلَ ٱلْخَرَّٰصُونَ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Perish the liars,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00448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ٱلَّذِينَ هُمْ فِى غَمْرَةٍ سَاهُونَ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 are heedless in a stupor!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115494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يَسْـَٔلُونَ أَيَّانَ يَوْمُ ٱلدِّينِ ﴿١٢﴾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ask, ‘When will be the Day of Retribution?’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18057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يَوْمَ هُمْ عَلَى ٱلنَّارِ يُفْتَنُونَ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the day when they will be tormented in the Fire,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804066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ذُوقُوا۟ فِتْنَتَكُمْ هَـٰذَا ٱلَّذِى كُنتُم بِهِۦ تَسْتَعْجِلُونَ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will be told]: ‘Taste your torment.</a:t>
            </a:r>
          </a:p>
          <a:p>
            <a:pPr>
              <a:lnSpc>
                <a:spcPct val="90000"/>
              </a:lnSpc>
            </a:pPr>
            <a:r>
              <a:rPr lang="en-US" altLang="en-US" sz="3200" dirty="0">
                <a:latin typeface="Calibri" panose="020F0502020204030204" pitchFamily="34" charset="0"/>
              </a:rPr>
              <a:t>This is what you used to hasten.’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68783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ٱلْمُتَّقِينَ فِى جَنَّـٰتٍ وَعُيُونٍ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 </a:t>
            </a:r>
            <a:r>
              <a:rPr lang="en-US" altLang="en-US" sz="3200" dirty="0" err="1">
                <a:latin typeface="Calibri" panose="020F0502020204030204" pitchFamily="34" charset="0"/>
              </a:rPr>
              <a:t>Godwary</a:t>
            </a:r>
            <a:r>
              <a:rPr lang="en-US" altLang="en-US" sz="3200" dirty="0">
                <a:latin typeface="Calibri" panose="020F0502020204030204" pitchFamily="34" charset="0"/>
              </a:rPr>
              <a:t> will be amid </a:t>
            </a:r>
            <a:r>
              <a:rPr lang="en-US" altLang="en-US" sz="3200" dirty="0" smtClean="0">
                <a:latin typeface="Calibri" panose="020F0502020204030204" pitchFamily="34" charset="0"/>
              </a:rPr>
              <a:t>gardens and </a:t>
            </a:r>
            <a:r>
              <a:rPr lang="en-US" altLang="en-US" sz="3200" dirty="0">
                <a:latin typeface="Calibri" panose="020F0502020204030204" pitchFamily="34" charset="0"/>
              </a:rPr>
              <a:t>springs,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75794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32656"/>
            <a:ext cx="12192000" cy="6601807"/>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51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Dhāriyāt</a:t>
            </a:r>
            <a:endParaRPr lang="en-US" altLang="en-US" sz="2800" dirty="0" smtClean="0">
              <a:solidFill>
                <a:srgbClr val="FFFF00"/>
              </a:solidFill>
            </a:endParaRPr>
          </a:p>
          <a:p>
            <a:pPr algn="ctr">
              <a:spcBef>
                <a:spcPct val="0"/>
              </a:spcBef>
              <a:buFontTx/>
              <a:buNone/>
            </a:pPr>
            <a:endParaRPr lang="en-US" altLang="en-US" sz="1100" dirty="0" smtClean="0">
              <a:solidFill>
                <a:srgbClr val="FFFF00"/>
              </a:solidFill>
            </a:endParaRPr>
          </a:p>
          <a:p>
            <a:pPr algn="ctr">
              <a:spcBef>
                <a:spcPct val="0"/>
              </a:spcBef>
              <a:buFontTx/>
              <a:buNone/>
            </a:pPr>
            <a:r>
              <a:rPr lang="en-US" altLang="en-US" sz="2400" dirty="0" smtClean="0">
                <a:solidFill>
                  <a:srgbClr val="FFFF00"/>
                </a:solidFill>
              </a:rPr>
              <a:t>The </a:t>
            </a:r>
            <a:r>
              <a:rPr lang="en-US" altLang="en-US" sz="2400" dirty="0">
                <a:solidFill>
                  <a:srgbClr val="FFFF00"/>
                </a:solidFill>
              </a:rPr>
              <a:t>surah that opens with the oath of the Divine One swearing by The Scattering winds that stream far and wide bearing the rain clouds of His mercy. It takes its name from , which mentions the “</a:t>
            </a:r>
            <a:r>
              <a:rPr lang="en-US" altLang="en-US" sz="2400" dirty="0" err="1">
                <a:solidFill>
                  <a:srgbClr val="FFFF00"/>
                </a:solidFill>
              </a:rPr>
              <a:t>scatterers</a:t>
            </a:r>
            <a:r>
              <a:rPr lang="en-US" altLang="en-US" sz="2400" dirty="0">
                <a:solidFill>
                  <a:srgbClr val="FFFF00"/>
                </a:solidFill>
              </a:rPr>
              <a:t>” (</a:t>
            </a:r>
            <a:r>
              <a:rPr lang="en-US" altLang="en-US" sz="2400" dirty="0" err="1">
                <a:solidFill>
                  <a:srgbClr val="FFFF00"/>
                </a:solidFill>
              </a:rPr>
              <a:t>dhāriyāt</a:t>
            </a:r>
            <a:r>
              <a:rPr lang="en-US" altLang="en-US" sz="2400" dirty="0">
                <a:solidFill>
                  <a:srgbClr val="FFFF00"/>
                </a:solidFill>
              </a:rPr>
              <a:t>). The surah gives several signs of nature as proof of the Resurrection, among them the scattering winds. The disbelievers are reminded of the fate that befell previous rebellious generations and the Prophet is urged to carry on reminding.«</a:t>
            </a:r>
          </a:p>
          <a:p>
            <a:pPr algn="ctr">
              <a:spcBef>
                <a:spcPct val="0"/>
              </a:spcBef>
              <a:buFontTx/>
              <a:buNone/>
            </a:pPr>
            <a:r>
              <a:rPr lang="en-US" altLang="en-US" sz="2400" dirty="0" smtClean="0">
                <a:solidFill>
                  <a:srgbClr val="FFFF00"/>
                </a:solidFill>
              </a:rPr>
              <a:t>The </a:t>
            </a:r>
            <a:r>
              <a:rPr lang="en-US" altLang="en-US" sz="2400" dirty="0">
                <a:solidFill>
                  <a:srgbClr val="FFFF00"/>
                </a:solidFill>
              </a:rPr>
              <a:t>surah is also known as: Scattering (Winds), The Dispersers, The Dispersing, The Scattering Winds, The Winds, The Winds That Scatter, Winnowing (Winds</a:t>
            </a:r>
            <a:r>
              <a:rPr lang="en-US" altLang="en-US" sz="2400" dirty="0" smtClean="0">
                <a:solidFill>
                  <a:srgbClr val="FFFF00"/>
                </a:solidFill>
              </a:rPr>
              <a:t>).</a:t>
            </a:r>
            <a:endParaRPr lang="en-US" altLang="en-US" sz="2400" dirty="0" smtClean="0">
              <a:solidFill>
                <a:srgbClr val="FFFF00"/>
              </a:solidFill>
            </a:endParaRPr>
          </a:p>
          <a:p>
            <a:pPr algn="ctr">
              <a:spcBef>
                <a:spcPct val="0"/>
              </a:spcBef>
              <a:buFontTx/>
              <a:buNone/>
            </a:pPr>
            <a:r>
              <a:rPr lang="en-US" altLang="en-US" sz="2400" dirty="0">
                <a:solidFill>
                  <a:srgbClr val="FFFF00"/>
                </a:solidFill>
              </a:rPr>
              <a:t>There are 60 </a:t>
            </a:r>
            <a:r>
              <a:rPr lang="en-US" altLang="en-US" sz="2400" dirty="0" err="1">
                <a:solidFill>
                  <a:srgbClr val="FFFF00"/>
                </a:solidFill>
              </a:rPr>
              <a:t>ayaat</a:t>
            </a:r>
            <a:r>
              <a:rPr lang="en-US" altLang="en-US" sz="2400" dirty="0">
                <a:solidFill>
                  <a:srgbClr val="FFFF00"/>
                </a:solidFill>
              </a:rPr>
              <a:t> in this surah and it was revealed in Makkah. In the commentary of </a:t>
            </a:r>
            <a:r>
              <a:rPr lang="en-US" altLang="en-US" sz="2400" dirty="0" err="1">
                <a:solidFill>
                  <a:srgbClr val="FFFF00"/>
                </a:solidFill>
              </a:rPr>
              <a:t>Majma’ul</a:t>
            </a:r>
            <a:r>
              <a:rPr lang="en-US" altLang="en-US" sz="2400" dirty="0">
                <a:solidFill>
                  <a:srgbClr val="FFFF00"/>
                </a:solidFill>
              </a:rPr>
              <a:t> Bayan it is narrated from the Holy Prophet (</a:t>
            </a:r>
            <a:r>
              <a:rPr lang="en-US" altLang="en-US" sz="2400" dirty="0" err="1">
                <a:solidFill>
                  <a:srgbClr val="FFFF00"/>
                </a:solidFill>
              </a:rPr>
              <a:t>s.a.w</a:t>
            </a:r>
            <a:r>
              <a:rPr lang="en-US" altLang="en-US" sz="2400" dirty="0">
                <a:solidFill>
                  <a:srgbClr val="FFFF00"/>
                </a:solidFill>
              </a:rPr>
              <a:t>.) that the reward for reciting this surah is ten times the number of moving winds or </a:t>
            </a:r>
            <a:r>
              <a:rPr lang="en-US" altLang="en-US" sz="2400" dirty="0" smtClean="0">
                <a:solidFill>
                  <a:srgbClr val="FFFF00"/>
                </a:solidFill>
              </a:rPr>
              <a:t>breezes. Imam </a:t>
            </a:r>
            <a:r>
              <a:rPr lang="en-US" altLang="en-US" sz="2400" dirty="0" err="1">
                <a:solidFill>
                  <a:srgbClr val="FFFF00"/>
                </a:solidFill>
              </a:rPr>
              <a:t>Ja’far</a:t>
            </a:r>
            <a:r>
              <a:rPr lang="en-US" altLang="en-US" sz="2400" dirty="0">
                <a:solidFill>
                  <a:srgbClr val="FFFF00"/>
                </a:solidFill>
              </a:rPr>
              <a:t> as-</a:t>
            </a:r>
            <a:r>
              <a:rPr lang="en-US" altLang="en-US" sz="2400" dirty="0" err="1">
                <a:solidFill>
                  <a:srgbClr val="FFFF00"/>
                </a:solidFill>
              </a:rPr>
              <a:t>Sadiq</a:t>
            </a:r>
            <a:r>
              <a:rPr lang="en-US" altLang="en-US" sz="2400" dirty="0">
                <a:solidFill>
                  <a:srgbClr val="FFFF00"/>
                </a:solidFill>
              </a:rPr>
              <a:t> </a:t>
            </a:r>
            <a:r>
              <a:rPr lang="en-US" altLang="en-US" sz="2400" dirty="0" smtClean="0">
                <a:solidFill>
                  <a:srgbClr val="FFFF00"/>
                </a:solidFill>
              </a:rPr>
              <a:t>(A) </a:t>
            </a:r>
            <a:r>
              <a:rPr lang="en-US" altLang="en-US" sz="2400" dirty="0">
                <a:solidFill>
                  <a:srgbClr val="FFFF00"/>
                </a:solidFill>
              </a:rPr>
              <a:t>has said that recitation of this surah increases ones sustenance and makes it easy to earn. </a:t>
            </a:r>
            <a:r>
              <a:rPr lang="en-US" altLang="en-US" sz="2400" dirty="0">
                <a:solidFill>
                  <a:srgbClr val="FFFF00"/>
                </a:solidFill>
              </a:rPr>
              <a:t>Drinking water in which this surah was dissolved after being written acts as a remedy for back problems (e.g. backaches). </a:t>
            </a:r>
            <a:r>
              <a:rPr lang="en-US" altLang="en-US" sz="2400" dirty="0">
                <a:solidFill>
                  <a:srgbClr val="FFFF00"/>
                </a:solidFill>
              </a:rPr>
              <a:t>If a pregnant woman wears a talisman </a:t>
            </a:r>
            <a:r>
              <a:rPr lang="en-US" altLang="en-US" sz="2400" dirty="0" smtClean="0">
                <a:solidFill>
                  <a:srgbClr val="FFFF00"/>
                </a:solidFill>
              </a:rPr>
              <a:t>of this surah, </a:t>
            </a:r>
            <a:r>
              <a:rPr lang="en-US" altLang="en-US" sz="2400" dirty="0">
                <a:solidFill>
                  <a:srgbClr val="FFFF00"/>
                </a:solidFill>
              </a:rPr>
              <a:t>her pregnancy and delivery will be easy. </a:t>
            </a:r>
            <a:r>
              <a:rPr lang="en-US" altLang="en-US" sz="2400" dirty="0">
                <a:solidFill>
                  <a:srgbClr val="FFFF00"/>
                </a:solidFill>
              </a:rPr>
              <a:t>Keeping this surah close to a dying person makes his death easy</a:t>
            </a:r>
            <a:r>
              <a:rPr lang="en-US" altLang="en-US" sz="2400" dirty="0">
                <a:solidFill>
                  <a:srgbClr val="FFFF00"/>
                </a:solidFill>
              </a:rPr>
              <a:t>.</a:t>
            </a:r>
            <a:endParaRPr lang="en-US" altLang="en-US" sz="24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ءَاخِذِينَ مَآ ءَاتَىٰهُمْ رَبُّهُمْ ۚ إِنَّهُمْ كَانُوا۟ قَبْلَ ذَٰلِكَ مُحْسِنِينَ ﴿١٦﴾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receiving what their Lord has given them,</a:t>
            </a:r>
          </a:p>
          <a:p>
            <a:pPr>
              <a:lnSpc>
                <a:spcPct val="90000"/>
              </a:lnSpc>
            </a:pPr>
            <a:r>
              <a:rPr lang="en-US" altLang="en-US" sz="3200" dirty="0">
                <a:latin typeface="Calibri" panose="020F0502020204030204" pitchFamily="34" charset="0"/>
              </a:rPr>
              <a:t>for they had been virtuous aforetime.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40251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كَانُوا۟ قَلِيلًا مِّنَ ٱلَّيْلِ مَا يَهْجَعُونَ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used to sleep a little during the night,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324251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وَبِٱلْأَسْحَارِ هُمْ يَسْتَغْفِرُونَ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at dawns they would plead for forgiveness,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746877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وَفِىٓ أَمْوَٰلِهِمْ حَقٌّ لِّلسَّآئِلِ وَٱلْمَحْرُومِ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there was a share in their wealth</a:t>
            </a:r>
          </a:p>
          <a:p>
            <a:pPr>
              <a:lnSpc>
                <a:spcPct val="90000"/>
              </a:lnSpc>
            </a:pPr>
            <a:r>
              <a:rPr lang="en-US" altLang="en-US" sz="3200" dirty="0">
                <a:latin typeface="Calibri" panose="020F0502020204030204" pitchFamily="34" charset="0"/>
              </a:rPr>
              <a:t>for the beggar and the deprived.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491762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وَفِى ٱلْأَرْضِ ءَايَـٰتٌ لِّلْمُوقِنِينَ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earth are signs for those who have conviction,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652813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وَفِىٓ أَنفُسِكُمْ ۚ أَفَلَا تُبْصِرُونَ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in your souls [as well].</a:t>
            </a:r>
          </a:p>
          <a:p>
            <a:pPr>
              <a:lnSpc>
                <a:spcPct val="90000"/>
              </a:lnSpc>
            </a:pPr>
            <a:r>
              <a:rPr lang="en-US" altLang="en-US" sz="3200" dirty="0">
                <a:latin typeface="Calibri" panose="020F0502020204030204" pitchFamily="34" charset="0"/>
              </a:rPr>
              <a:t>Will you not then perceive?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374515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وَفِى ٱلسَّمَآءِ رِزْقُكُمْ وَمَا تُوعَدُونَ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in the sky is your provision</a:t>
            </a:r>
          </a:p>
          <a:p>
            <a:pPr>
              <a:lnSpc>
                <a:spcPct val="90000"/>
              </a:lnSpc>
            </a:pPr>
            <a:r>
              <a:rPr lang="en-US" altLang="en-US" sz="3200" dirty="0">
                <a:latin typeface="Calibri" panose="020F0502020204030204" pitchFamily="34" charset="0"/>
              </a:rPr>
              <a:t>and what you are promised.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202612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فَوَرَبِّ ٱلسَّمَآءِ وَٱلْأَرْضِ إِنَّهُۥ لَحَقٌّ مِّثْلَ مَآ أَنَّكُمْ تَنطِقُونَ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Lord of the sky and the earth,</a:t>
            </a:r>
          </a:p>
          <a:p>
            <a:pPr>
              <a:lnSpc>
                <a:spcPct val="90000"/>
              </a:lnSpc>
            </a:pPr>
            <a:r>
              <a:rPr lang="en-US" altLang="en-US" sz="3200" dirty="0">
                <a:latin typeface="Calibri" panose="020F0502020204030204" pitchFamily="34" charset="0"/>
              </a:rPr>
              <a:t>it is indeed the truth,</a:t>
            </a:r>
          </a:p>
          <a:p>
            <a:pPr>
              <a:lnSpc>
                <a:spcPct val="90000"/>
              </a:lnSpc>
            </a:pPr>
            <a:r>
              <a:rPr lang="en-US" altLang="en-US" sz="3200" dirty="0">
                <a:latin typeface="Calibri" panose="020F0502020204030204" pitchFamily="34" charset="0"/>
              </a:rPr>
              <a:t>just as [it is a fact that] you speak.</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32343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هَلْ أَتَىٰكَ حَدِيثُ ضَيْفِ إِبْرَٰهِيمَ ٱلْمُكْرَمِينَ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Did you receive the story</a:t>
            </a:r>
          </a:p>
          <a:p>
            <a:pPr>
              <a:lnSpc>
                <a:spcPct val="90000"/>
              </a:lnSpc>
            </a:pPr>
            <a:r>
              <a:rPr lang="en-US" altLang="en-US" sz="3200" dirty="0">
                <a:latin typeface="Calibri" panose="020F0502020204030204" pitchFamily="34" charset="0"/>
              </a:rPr>
              <a:t>of Abraham’s </a:t>
            </a:r>
            <a:r>
              <a:rPr lang="en-US" altLang="en-US" sz="3200" dirty="0" err="1">
                <a:latin typeface="Calibri" panose="020F0502020204030204" pitchFamily="34" charset="0"/>
              </a:rPr>
              <a:t>honoured</a:t>
            </a:r>
            <a:r>
              <a:rPr lang="en-US" altLang="en-US" sz="3200" dirty="0">
                <a:latin typeface="Calibri" panose="020F0502020204030204" pitchFamily="34" charset="0"/>
              </a:rPr>
              <a:t> guests?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176232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إِذْ دَخَلُوا۟ عَلَيْهِ فَقَالُوا۟ سَلَـٰمًا ۖ قَالَ سَلَـٰمٌ قَوْمٌ مُّنكَرُونَ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they entered into his </a:t>
            </a:r>
            <a:r>
              <a:rPr lang="en-US" altLang="en-US" sz="3200" dirty="0" smtClean="0">
                <a:latin typeface="Calibri" panose="020F0502020204030204" pitchFamily="34" charset="0"/>
              </a:rPr>
              <a:t>presence, they </a:t>
            </a:r>
            <a:r>
              <a:rPr lang="en-US" altLang="en-US" sz="3200" dirty="0">
                <a:latin typeface="Calibri" panose="020F0502020204030204" pitchFamily="34" charset="0"/>
              </a:rPr>
              <a:t>said, ‘Peace</a:t>
            </a:r>
            <a:r>
              <a:rPr lang="en-US" altLang="en-US" sz="3200" dirty="0" smtClean="0">
                <a:latin typeface="Calibri" panose="020F0502020204030204" pitchFamily="34" charset="0"/>
              </a:rPr>
              <a:t>!’</a:t>
            </a:r>
          </a:p>
          <a:p>
            <a:pPr>
              <a:lnSpc>
                <a:spcPct val="90000"/>
              </a:lnSpc>
            </a:pPr>
            <a:r>
              <a:rPr lang="en-US" altLang="en-US" sz="3200" dirty="0" smtClean="0">
                <a:latin typeface="Calibri" panose="020F0502020204030204" pitchFamily="34" charset="0"/>
              </a:rPr>
              <a:t>‘Peace!’ He answered, ‘[</a:t>
            </a:r>
            <a:r>
              <a:rPr lang="en-US" altLang="en-US" sz="3200" dirty="0">
                <a:latin typeface="Calibri" panose="020F0502020204030204" pitchFamily="34" charset="0"/>
              </a:rPr>
              <a:t>You are] an unfamiliar folk</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06245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996993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فَرَاغَ إِلَىٰٓ أَهْلِهِۦ فَجَآءَ بِعِجْلٍ سَمِينٍ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he retired to his family</a:t>
            </a:r>
          </a:p>
          <a:p>
            <a:pPr>
              <a:lnSpc>
                <a:spcPct val="90000"/>
              </a:lnSpc>
            </a:pPr>
            <a:r>
              <a:rPr lang="en-US" altLang="en-US" sz="3200" dirty="0">
                <a:latin typeface="Calibri" panose="020F0502020204030204" pitchFamily="34" charset="0"/>
              </a:rPr>
              <a:t>and brought a fat [roasted] calf,</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795445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فَقَرَّبَهُۥٓ إِلَيْهِمْ قَالَ أَلَا تَأْكُلُونَ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put it near them.</a:t>
            </a:r>
          </a:p>
          <a:p>
            <a:pPr>
              <a:lnSpc>
                <a:spcPct val="90000"/>
              </a:lnSpc>
            </a:pPr>
            <a:r>
              <a:rPr lang="en-US" altLang="en-US" sz="3200" dirty="0">
                <a:latin typeface="Calibri" panose="020F0502020204030204" pitchFamily="34" charset="0"/>
              </a:rPr>
              <a:t>He said, ‘Will you not eat?’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191150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فَأَوْجَسَ مِنْهُمْ خِيفَةً ۖ قَالُوا۟ لَا تَخَفْ ۖ وَبَشَّرُوهُ بِغُلَـٰمٍ عَلِيمٍ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he felt a fear of </a:t>
            </a:r>
            <a:r>
              <a:rPr lang="en-US" altLang="en-US" sz="3200" dirty="0" smtClean="0">
                <a:latin typeface="Calibri" panose="020F0502020204030204" pitchFamily="34" charset="0"/>
              </a:rPr>
              <a:t>them. They </a:t>
            </a:r>
            <a:r>
              <a:rPr lang="en-US" altLang="en-US" sz="3200" dirty="0">
                <a:latin typeface="Calibri" panose="020F0502020204030204" pitchFamily="34" charset="0"/>
              </a:rPr>
              <a:t>said, ‘Do not be afraid!’</a:t>
            </a:r>
          </a:p>
          <a:p>
            <a:pPr>
              <a:lnSpc>
                <a:spcPct val="90000"/>
              </a:lnSpc>
            </a:pPr>
            <a:r>
              <a:rPr lang="en-US" altLang="en-US" sz="3200" dirty="0">
                <a:latin typeface="Calibri" panose="020F0502020204030204" pitchFamily="34" charset="0"/>
              </a:rPr>
              <a:t>and they gave him the good news of a wise son</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698618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فَأَقْبَلَتِ ٱمْرَأَتُهُۥ فِى صَرَّةٍ فَصَكَّتْ وَجْهَهَا وَقَالَتْ عَجُوزٌ عَقِيمٌ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his wife came forward crying [with joy].</a:t>
            </a:r>
          </a:p>
          <a:p>
            <a:pPr>
              <a:lnSpc>
                <a:spcPct val="90000"/>
              </a:lnSpc>
            </a:pPr>
            <a:r>
              <a:rPr lang="en-US" altLang="en-US" sz="3200" dirty="0">
                <a:latin typeface="Calibri" panose="020F0502020204030204" pitchFamily="34" charset="0"/>
              </a:rPr>
              <a:t>She beat her </a:t>
            </a:r>
            <a:r>
              <a:rPr lang="en-US" altLang="en-US" sz="3200" dirty="0" smtClean="0">
                <a:latin typeface="Calibri" panose="020F0502020204030204" pitchFamily="34" charset="0"/>
              </a:rPr>
              <a:t>face, and </a:t>
            </a:r>
            <a:r>
              <a:rPr lang="en-US" altLang="en-US" sz="3200" dirty="0">
                <a:latin typeface="Calibri" panose="020F0502020204030204" pitchFamily="34" charset="0"/>
              </a:rPr>
              <a:t>said, ‘A barren old woman!’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486128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كَذَٰلِكِ قَالَ رَبُّكِ ۖ إِنَّهُۥ هُوَ ٱلْحَكِيمُ ٱلْعَلِيمُ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‘So has your Lord said.</a:t>
            </a:r>
          </a:p>
          <a:p>
            <a:pPr>
              <a:lnSpc>
                <a:spcPct val="90000"/>
              </a:lnSpc>
            </a:pPr>
            <a:r>
              <a:rPr lang="en-US" altLang="en-US" sz="3200" dirty="0">
                <a:latin typeface="Calibri" panose="020F0502020204030204" pitchFamily="34" charset="0"/>
              </a:rPr>
              <a:t>Indeed He is the All-wise, the All-knowing.’</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576091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فَمَا خَطْبُكُمْ أَيُّهَا ٱلْمُرْسَلُونَ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a:t>
            </a:r>
          </a:p>
          <a:p>
            <a:pPr>
              <a:lnSpc>
                <a:spcPct val="90000"/>
              </a:lnSpc>
            </a:pPr>
            <a:r>
              <a:rPr lang="en-US" altLang="en-US" sz="3200" dirty="0">
                <a:latin typeface="Calibri" panose="020F0502020204030204" pitchFamily="34" charset="0"/>
              </a:rPr>
              <a:t>‘O messengers, what is now your errand?’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66798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إِنَّآ أُرْسِلْنَآ إِلَىٰ قَوْمٍ مُّجْرِمِينَ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a:t>
            </a:r>
          </a:p>
          <a:p>
            <a:pPr>
              <a:lnSpc>
                <a:spcPct val="90000"/>
              </a:lnSpc>
            </a:pPr>
            <a:r>
              <a:rPr lang="en-US" altLang="en-US" sz="3200" dirty="0">
                <a:latin typeface="Calibri" panose="020F0502020204030204" pitchFamily="34" charset="0"/>
              </a:rPr>
              <a:t>‘We have been sent toward a guilty people,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742728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لِنُرْسِلَ عَلَيْهِمْ حِجَارَةً مِّن طِينٍ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We may rain upon them stones of clay,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392705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مُّسَوَّمَةً عِندَ رَبِّكَ لِلْمُسْرِفِينَ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marked with your Lord for the profligate.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476307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فَأَخْرَجْنَا مَن كَانَ فِيهَا مِنَ ٱلْمُؤْمِنِينَ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We picked out those who were in it</a:t>
            </a:r>
          </a:p>
          <a:p>
            <a:pPr>
              <a:lnSpc>
                <a:spcPct val="90000"/>
              </a:lnSpc>
            </a:pPr>
            <a:r>
              <a:rPr lang="en-US" altLang="en-US" sz="3200" dirty="0">
                <a:latin typeface="Calibri" panose="020F0502020204030204" pitchFamily="34" charset="0"/>
              </a:rPr>
              <a:t>of the faithful,</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81856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فَمَا وَجَدْنَا فِيهَا غَيْرَ بَيْتٍ مِّنَ ٱلْمُسْلِمِينَ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We did not find there</a:t>
            </a:r>
          </a:p>
          <a:p>
            <a:pPr>
              <a:lnSpc>
                <a:spcPct val="90000"/>
              </a:lnSpc>
            </a:pPr>
            <a:r>
              <a:rPr lang="en-US" altLang="en-US" sz="3200" dirty="0">
                <a:latin typeface="Calibri" panose="020F0502020204030204" pitchFamily="34" charset="0"/>
              </a:rPr>
              <a:t>other than one house of </a:t>
            </a:r>
            <a:r>
              <a:rPr lang="en-US" altLang="en-US" sz="3200" dirty="0" err="1">
                <a:latin typeface="Calibri" panose="020F0502020204030204" pitchFamily="34" charset="0"/>
              </a:rPr>
              <a:t>muslims</a:t>
            </a:r>
            <a:r>
              <a:rPr lang="en-US" altLang="en-US" sz="3200" dirty="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412220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وَتَرَكْنَا فِيهَآ ءَايَةً لِّلَّذِينَ يَخَافُونَ ٱلْعَذَابَ ٱلْأَلِيمَ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have left therein a sign</a:t>
            </a:r>
          </a:p>
          <a:p>
            <a:pPr>
              <a:lnSpc>
                <a:spcPct val="90000"/>
              </a:lnSpc>
            </a:pPr>
            <a:r>
              <a:rPr lang="en-US" altLang="en-US" sz="3200" dirty="0">
                <a:latin typeface="Calibri" panose="020F0502020204030204" pitchFamily="34" charset="0"/>
              </a:rPr>
              <a:t>for those who fear a painful punishment.’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982809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وَفِى مُوسَىٰٓ إِذْ أَرْسَلْنَـٰهُ إِلَىٰ فِرْعَوْنَ بِسُلْطَـٰنٍ مُّبِينٍ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in Moses [too there is a sign]</a:t>
            </a:r>
          </a:p>
          <a:p>
            <a:pPr>
              <a:lnSpc>
                <a:spcPct val="90000"/>
              </a:lnSpc>
            </a:pPr>
            <a:r>
              <a:rPr lang="en-US" altLang="en-US" sz="3200" dirty="0">
                <a:latin typeface="Calibri" panose="020F0502020204030204" pitchFamily="34" charset="0"/>
              </a:rPr>
              <a:t>when We sent him to </a:t>
            </a:r>
            <a:r>
              <a:rPr lang="en-US" altLang="en-US" sz="3200" dirty="0" smtClean="0">
                <a:latin typeface="Calibri" panose="020F0502020204030204" pitchFamily="34" charset="0"/>
              </a:rPr>
              <a:t>Pharaoh with </a:t>
            </a:r>
            <a:r>
              <a:rPr lang="en-US" altLang="en-US" sz="3200" dirty="0">
                <a:latin typeface="Calibri" panose="020F0502020204030204" pitchFamily="34" charset="0"/>
              </a:rPr>
              <a:t>a manifest authority.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509389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فَتَوَلَّىٰ بِرُكْنِهِۦ وَقَالَ سَـٰحِرٌ أَوْ مَجْنُونٌ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he turned away assured of his might,</a:t>
            </a:r>
          </a:p>
          <a:p>
            <a:pPr>
              <a:lnSpc>
                <a:spcPct val="90000"/>
              </a:lnSpc>
            </a:pPr>
            <a:r>
              <a:rPr lang="en-US" altLang="en-US" sz="3200" dirty="0">
                <a:latin typeface="Calibri" panose="020F0502020204030204" pitchFamily="34" charset="0"/>
              </a:rPr>
              <a:t>and said, ‘A magician or a crazy man!’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590007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فَأَخَذْنَـٰهُ وَجُنُودَهُۥ فَنَبَذْنَـٰهُمْ فِى ٱلْيَمِّ وَهُوَ مُلِيمٌ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We seized him and his hosts,</a:t>
            </a:r>
          </a:p>
          <a:p>
            <a:pPr>
              <a:lnSpc>
                <a:spcPct val="90000"/>
              </a:lnSpc>
            </a:pPr>
            <a:r>
              <a:rPr lang="en-US" altLang="en-US" sz="3200" dirty="0">
                <a:latin typeface="Calibri" panose="020F0502020204030204" pitchFamily="34" charset="0"/>
              </a:rPr>
              <a:t>and cast them into the </a:t>
            </a:r>
            <a:r>
              <a:rPr lang="en-US" altLang="en-US" sz="3200" dirty="0" smtClean="0">
                <a:latin typeface="Calibri" panose="020F0502020204030204" pitchFamily="34" charset="0"/>
              </a:rPr>
              <a:t>sea, while </a:t>
            </a:r>
            <a:r>
              <a:rPr lang="en-US" altLang="en-US" sz="3200" dirty="0">
                <a:latin typeface="Calibri" panose="020F0502020204030204" pitchFamily="34" charset="0"/>
              </a:rPr>
              <a:t>he was blameworthy.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074659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وَفِى عَادٍ إِذْ أَرْسَلْنَا عَلَيْهِمُ ٱلرِّيحَ ٱلْعَقِيمَ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in </a:t>
            </a:r>
            <a:r>
              <a:rPr lang="en-US" altLang="en-US" sz="3200" i="1" dirty="0" err="1">
                <a:latin typeface="Calibri" panose="020F0502020204030204" pitchFamily="34" charset="0"/>
              </a:rPr>
              <a:t>ʿĀd</a:t>
            </a:r>
            <a:r>
              <a:rPr lang="en-US" altLang="en-US" sz="3200" dirty="0">
                <a:latin typeface="Calibri" panose="020F0502020204030204" pitchFamily="34" charset="0"/>
              </a:rPr>
              <a:t> when We unleashed upon them</a:t>
            </a:r>
          </a:p>
          <a:p>
            <a:pPr>
              <a:lnSpc>
                <a:spcPct val="90000"/>
              </a:lnSpc>
            </a:pPr>
            <a:r>
              <a:rPr lang="en-US" altLang="en-US" sz="3200" dirty="0">
                <a:latin typeface="Calibri" panose="020F0502020204030204" pitchFamily="34" charset="0"/>
              </a:rPr>
              <a:t>a barren wind.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282106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مَا تَذَرُ مِن شَىْءٍ أَتَتْ عَلَيْهِ إِلَّا جَعَلَتْهُ كَٱلرَّمِيمِ ﴿٤٢﴾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left nothing that it came upon</a:t>
            </a:r>
          </a:p>
          <a:p>
            <a:pPr>
              <a:lnSpc>
                <a:spcPct val="90000"/>
              </a:lnSpc>
            </a:pPr>
            <a:r>
              <a:rPr lang="en-US" altLang="en-US" sz="3200" dirty="0">
                <a:latin typeface="Calibri" panose="020F0502020204030204" pitchFamily="34" charset="0"/>
              </a:rPr>
              <a:t>without making it like decayed bones.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028778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وَفِى ثَمُودَ إِذْ قِيلَ لَهُمْ تَمَتَّعُوا۟ حَتَّىٰ حِينٍ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in </a:t>
            </a:r>
            <a:r>
              <a:rPr lang="en-US" altLang="en-US" sz="3200" i="1" dirty="0" err="1">
                <a:latin typeface="Calibri" panose="020F0502020204030204" pitchFamily="34" charset="0"/>
              </a:rPr>
              <a:t>Thamūd</a:t>
            </a:r>
            <a:r>
              <a:rPr lang="en-US" altLang="en-US" sz="3200" dirty="0">
                <a:latin typeface="Calibri" panose="020F0502020204030204" pitchFamily="34" charset="0"/>
              </a:rPr>
              <a:t>, when they were told,</a:t>
            </a:r>
          </a:p>
          <a:p>
            <a:pPr>
              <a:lnSpc>
                <a:spcPct val="90000"/>
              </a:lnSpc>
            </a:pPr>
            <a:r>
              <a:rPr lang="en-US" altLang="en-US" sz="3200" dirty="0">
                <a:latin typeface="Calibri" panose="020F0502020204030204" pitchFamily="34" charset="0"/>
              </a:rPr>
              <a:t>‘Enjoy for a while.’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953126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فَعَتَوْا۟ عَنْ أَمْرِ رَبِّهِمْ فَأَخَذَتْهُمُ ٱلصَّـٰعِقَةُ وَهُمْ يَنظُرُونَ ﴿٤٤﴾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they defied the command of their Lord;</a:t>
            </a:r>
          </a:p>
          <a:p>
            <a:pPr>
              <a:lnSpc>
                <a:spcPct val="90000"/>
              </a:lnSpc>
            </a:pPr>
            <a:r>
              <a:rPr lang="en-US" altLang="en-US" sz="3200" dirty="0">
                <a:latin typeface="Calibri" panose="020F0502020204030204" pitchFamily="34" charset="0"/>
              </a:rPr>
              <a:t>so the thunderbolt seized </a:t>
            </a:r>
            <a:r>
              <a:rPr lang="en-US" altLang="en-US" sz="3200" dirty="0" smtClean="0">
                <a:latin typeface="Calibri" panose="020F0502020204030204" pitchFamily="34" charset="0"/>
              </a:rPr>
              <a:t>them as </a:t>
            </a:r>
            <a:r>
              <a:rPr lang="en-US" altLang="en-US" sz="3200" dirty="0">
                <a:latin typeface="Calibri" panose="020F0502020204030204" pitchFamily="34" charset="0"/>
              </a:rPr>
              <a:t>they looked on.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887119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فَمَا ٱسْتَطَـٰعُوا۟ مِن قِيَامٍ وَمَا كَانُوا۟ مُنتَصِرِينَ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they were neither able to rise up,</a:t>
            </a:r>
          </a:p>
          <a:p>
            <a:pPr>
              <a:lnSpc>
                <a:spcPct val="90000"/>
              </a:lnSpc>
            </a:pPr>
            <a:r>
              <a:rPr lang="en-US" altLang="en-US" sz="3200" dirty="0">
                <a:latin typeface="Calibri" panose="020F0502020204030204" pitchFamily="34" charset="0"/>
              </a:rPr>
              <a:t>nor to come to one another’s aid</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0028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وَٱلذَّٰرِيَـٰتِ ذَرْوًا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scattering [winds]</a:t>
            </a:r>
          </a:p>
          <a:p>
            <a:pPr>
              <a:lnSpc>
                <a:spcPct val="90000"/>
              </a:lnSpc>
            </a:pPr>
            <a:r>
              <a:rPr lang="en-US" altLang="en-US" sz="3200" dirty="0">
                <a:latin typeface="Calibri" panose="020F0502020204030204" pitchFamily="34" charset="0"/>
              </a:rPr>
              <a:t>that scatter [the clouds];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843231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وَقَوْمَ نُوحٍ مِّن قَبْلُ ۖ إِنَّهُمْ كَانُوا۟ قَوْمًا فَـٰسِقِينَ ﴿٤٦﴾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people of Noah aforetime.</a:t>
            </a:r>
          </a:p>
          <a:p>
            <a:pPr>
              <a:lnSpc>
                <a:spcPct val="90000"/>
              </a:lnSpc>
            </a:pPr>
            <a:r>
              <a:rPr lang="en-US" altLang="en-US" sz="3200" dirty="0">
                <a:latin typeface="Calibri" panose="020F0502020204030204" pitchFamily="34" charset="0"/>
              </a:rPr>
              <a:t>Indeed they were a transgressing lot.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215534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وَٱلسَّمَآءَ بَنَيْنَـٰهَا بِأَيْي۟دٍ وَإِنَّا لَمُوسِعُونَ ﴿٤٧﴾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have built the sky with might,</a:t>
            </a:r>
          </a:p>
          <a:p>
            <a:pPr>
              <a:lnSpc>
                <a:spcPct val="90000"/>
              </a:lnSpc>
            </a:pPr>
            <a:r>
              <a:rPr lang="en-US" altLang="en-US" sz="3200" dirty="0">
                <a:latin typeface="Calibri" panose="020F0502020204030204" pitchFamily="34" charset="0"/>
              </a:rPr>
              <a:t>and indeed it is We who are its </a:t>
            </a:r>
            <a:r>
              <a:rPr lang="en-US" altLang="en-US" sz="3200">
                <a:latin typeface="Calibri" panose="020F0502020204030204" pitchFamily="34" charset="0"/>
              </a:rPr>
              <a:t>expanders</a:t>
            </a:r>
            <a:r>
              <a:rPr lang="en-US" altLang="en-US" sz="320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166353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وَٱلْأَرْضَ فَرَشْنَـٰهَا فَنِعْمَ ٱلْمَـٰهِدُونَ ﴿٤٨﴾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earth We have spread it out,</a:t>
            </a:r>
          </a:p>
          <a:p>
            <a:pPr>
              <a:lnSpc>
                <a:spcPct val="90000"/>
              </a:lnSpc>
            </a:pPr>
            <a:r>
              <a:rPr lang="en-US" altLang="en-US" sz="3200" dirty="0">
                <a:latin typeface="Calibri" panose="020F0502020204030204" pitchFamily="34" charset="0"/>
              </a:rPr>
              <a:t>so how excellent spreaders We have been!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777837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كُلِّ شَىْءٍ خَلَقْنَا زَوْجَيْنِ لَعَلَّكُمْ تَذَكَّرُونَ ﴿٤٩﴾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all things We have created pairs</a:t>
            </a:r>
          </a:p>
          <a:p>
            <a:pPr>
              <a:lnSpc>
                <a:spcPct val="90000"/>
              </a:lnSpc>
            </a:pPr>
            <a:r>
              <a:rPr lang="en-US" altLang="en-US" sz="3200" dirty="0">
                <a:latin typeface="Calibri" panose="020F0502020204030204" pitchFamily="34" charset="0"/>
              </a:rPr>
              <a:t>so that you may take admonition.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697456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فَفِرُّوٓا۟ إِلَى ٱللَّـهِ ۖ إِنِّى لَكُم مِّنْهُ نَذِيرٌ مُّبِينٌ ﴿٥٠﴾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‘So flee toward Allah.</a:t>
            </a:r>
          </a:p>
          <a:p>
            <a:pPr>
              <a:lnSpc>
                <a:spcPct val="90000"/>
              </a:lnSpc>
            </a:pPr>
            <a:r>
              <a:rPr lang="en-US" altLang="en-US" sz="3200" dirty="0">
                <a:latin typeface="Calibri" panose="020F0502020204030204" pitchFamily="34" charset="0"/>
              </a:rPr>
              <a:t>Indeed I am a manifest warner to you from Him.</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393294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تَجْعَلُوا۟ مَعَ ٱللَّـهِ إِلَـٰهًا ءَاخَرَ ۖ إِنِّى لَكُم مِّنْهُ نَذِيرٌ مُّبِينٌ ﴿٥١﴾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not set up another god besides Allah.</a:t>
            </a:r>
          </a:p>
          <a:p>
            <a:pPr>
              <a:lnSpc>
                <a:spcPct val="90000"/>
              </a:lnSpc>
            </a:pPr>
            <a:r>
              <a:rPr lang="en-US" altLang="en-US" sz="3200" dirty="0">
                <a:latin typeface="Calibri" panose="020F0502020204030204" pitchFamily="34" charset="0"/>
              </a:rPr>
              <a:t>Indeed I am a manifest warner to you from Him.’</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901760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كَذَٰلِكَ مَآ أَتَى ٱلَّذِينَ مِن قَبْلِهِم مِّن رَّسُولٍ إِلَّا قَالُوا۟ سَاحِرٌ أَوْ مَجْنُونٌ ﴿٥٢﴾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it </a:t>
            </a:r>
            <a:r>
              <a:rPr lang="en-US" altLang="en-US" sz="3200" dirty="0" smtClean="0">
                <a:latin typeface="Calibri" panose="020F0502020204030204" pitchFamily="34" charset="0"/>
              </a:rPr>
              <a:t>was that </a:t>
            </a:r>
            <a:r>
              <a:rPr lang="en-US" altLang="en-US" sz="3200" dirty="0">
                <a:latin typeface="Calibri" panose="020F0502020204030204" pitchFamily="34" charset="0"/>
              </a:rPr>
              <a:t>there did not come to those who were before them</a:t>
            </a:r>
          </a:p>
          <a:p>
            <a:pPr>
              <a:lnSpc>
                <a:spcPct val="90000"/>
              </a:lnSpc>
            </a:pPr>
            <a:r>
              <a:rPr lang="en-US" altLang="en-US" sz="3200" dirty="0">
                <a:latin typeface="Calibri" panose="020F0502020204030204" pitchFamily="34" charset="0"/>
              </a:rPr>
              <a:t>any </a:t>
            </a:r>
            <a:r>
              <a:rPr lang="en-US" altLang="en-US" sz="3200" dirty="0" smtClean="0">
                <a:latin typeface="Calibri" panose="020F0502020204030204" pitchFamily="34" charset="0"/>
              </a:rPr>
              <a:t>apostle but </a:t>
            </a:r>
            <a:r>
              <a:rPr lang="en-US" altLang="en-US" sz="3200" dirty="0">
                <a:latin typeface="Calibri" panose="020F0502020204030204" pitchFamily="34" charset="0"/>
              </a:rPr>
              <a:t>they said, ‘A magician,’ or ‘A crazy man!’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860305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أَتَوَاصَوْا۟ بِهِۦ ۚ بَلْ هُمْ قَوْمٌ طَاغُونَ ﴿٥٣﴾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Did they enjoin this upon one another?!</a:t>
            </a:r>
          </a:p>
          <a:p>
            <a:pPr>
              <a:lnSpc>
                <a:spcPct val="90000"/>
              </a:lnSpc>
            </a:pPr>
            <a:r>
              <a:rPr lang="en-US" altLang="en-US" sz="3200" dirty="0">
                <a:latin typeface="Calibri" panose="020F0502020204030204" pitchFamily="34" charset="0"/>
              </a:rPr>
              <a:t>Rather they were a rebellious lot.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031198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فَتَوَلَّ عَنْهُمْ فَمَآ أَنتَ بِمَلُومٍ ﴿٥٤﴾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turn away from them,</a:t>
            </a:r>
          </a:p>
          <a:p>
            <a:pPr>
              <a:lnSpc>
                <a:spcPct val="90000"/>
              </a:lnSpc>
            </a:pPr>
            <a:r>
              <a:rPr lang="en-US" altLang="en-US" sz="3200" dirty="0">
                <a:latin typeface="Calibri" panose="020F0502020204030204" pitchFamily="34" charset="0"/>
              </a:rPr>
              <a:t>for you will not be blameworthy.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89114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وَذَكِّرْ فَإِنَّ ٱلذِّكْرَىٰ تَنفَعُ ٱلْمُؤْمِنِينَ ﴿٥٥﴾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admonish,</a:t>
            </a:r>
          </a:p>
          <a:p>
            <a:pPr>
              <a:lnSpc>
                <a:spcPct val="90000"/>
              </a:lnSpc>
            </a:pPr>
            <a:r>
              <a:rPr lang="en-US" altLang="en-US" sz="3200" dirty="0">
                <a:latin typeface="Calibri" panose="020F0502020204030204" pitchFamily="34" charset="0"/>
              </a:rPr>
              <a:t>for admonition indeed benefits the faithful.</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00993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فَٱلْحَـٰمِلَـٰتِ وِقْرًا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[rain] bearing [clouds]</a:t>
            </a:r>
          </a:p>
          <a:p>
            <a:pPr>
              <a:lnSpc>
                <a:spcPct val="90000"/>
              </a:lnSpc>
            </a:pPr>
            <a:r>
              <a:rPr lang="en-US" altLang="en-US" sz="3200" dirty="0">
                <a:latin typeface="Calibri" panose="020F0502020204030204" pitchFamily="34" charset="0"/>
              </a:rPr>
              <a:t>laden [with water];</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781034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خَلَقْتُ ٱلْجِنَّ وَٱلْإِنسَ إِلَّا لِيَعْبُدُونِ ﴿٥٦﴾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 did not create the jinn and the humans</a:t>
            </a:r>
          </a:p>
          <a:p>
            <a:pPr>
              <a:lnSpc>
                <a:spcPct val="90000"/>
              </a:lnSpc>
            </a:pPr>
            <a:r>
              <a:rPr lang="en-US" altLang="en-US" sz="3200" dirty="0">
                <a:latin typeface="Calibri" panose="020F0502020204030204" pitchFamily="34" charset="0"/>
              </a:rPr>
              <a:t>except that they may worship Me.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903147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مَآ أُرِيدُ مِنْهُم مِّن رِّزْقٍ وَمَآ أُرِيدُ أَن يُطْعِمُونِ ﴿٥٧﴾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 desire no provision from them,</a:t>
            </a:r>
          </a:p>
          <a:p>
            <a:pPr>
              <a:lnSpc>
                <a:spcPct val="90000"/>
              </a:lnSpc>
            </a:pPr>
            <a:r>
              <a:rPr lang="en-US" altLang="en-US" sz="3200" dirty="0">
                <a:latin typeface="Calibri" panose="020F0502020204030204" pitchFamily="34" charset="0"/>
              </a:rPr>
              <a:t>nor do I desire that they should feed Me.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289622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ٱللَّـهَ هُوَ ٱلرَّزَّاقُ ذُو ٱلْقُوَّةِ ٱلْمَتِينُ ﴿٥٨﴾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it is Allah who is the All-provider,</a:t>
            </a:r>
          </a:p>
          <a:p>
            <a:pPr>
              <a:lnSpc>
                <a:spcPct val="90000"/>
              </a:lnSpc>
            </a:pPr>
            <a:r>
              <a:rPr lang="en-US" altLang="en-US" sz="3200" dirty="0">
                <a:latin typeface="Calibri" panose="020F0502020204030204" pitchFamily="34" charset="0"/>
              </a:rPr>
              <a:t>Powerful, All-strong.</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396943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فَإِنَّ لِلَّذِينَ ظَلَمُوا۟ ذَنُوبًا مِّثْلَ ذَنُوبِ أَصْحَـٰبِهِمْ فَلَا يَسْتَعْجِلُونِ ﴿٥٩﴾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 lot of those who do wrong [now]</a:t>
            </a:r>
          </a:p>
          <a:p>
            <a:pPr>
              <a:lnSpc>
                <a:spcPct val="90000"/>
              </a:lnSpc>
            </a:pPr>
            <a:r>
              <a:rPr lang="en-US" altLang="en-US" sz="3200" dirty="0">
                <a:latin typeface="Calibri" panose="020F0502020204030204" pitchFamily="34" charset="0"/>
              </a:rPr>
              <a:t>will be like the lot of their [earlier] counterparts.</a:t>
            </a:r>
          </a:p>
          <a:p>
            <a:pPr>
              <a:lnSpc>
                <a:spcPct val="90000"/>
              </a:lnSpc>
            </a:pPr>
            <a:r>
              <a:rPr lang="en-US" altLang="en-US" sz="3200" dirty="0">
                <a:latin typeface="Calibri" panose="020F0502020204030204" pitchFamily="34" charset="0"/>
              </a:rPr>
              <a:t>So let them not ask Me to hasten on [that fate].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296895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فَوَيْلٌ لِّلَّذِينَ كَفَرُوا۟ مِن يَوْمِهِمُ ٱلَّذِى يُوعَدُونَ ﴿٦٠﴾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Woe to the faithless</a:t>
            </a:r>
          </a:p>
          <a:p>
            <a:pPr>
              <a:lnSpc>
                <a:spcPct val="90000"/>
              </a:lnSpc>
            </a:pPr>
            <a:r>
              <a:rPr lang="en-US" altLang="en-US" sz="3200" dirty="0">
                <a:latin typeface="Calibri" panose="020F0502020204030204" pitchFamily="34" charset="0"/>
              </a:rPr>
              <a:t>for the day they are promised!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754586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فَٱلْجَـٰرِيَـٰتِ يُسْرًا ﴿٣﴾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ships] which move gently [on the sea];</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56181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فَٱلْمُقَسِّمَـٰتِ أَمْرًا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angels] who dispense [livelihood]</a:t>
            </a:r>
          </a:p>
          <a:p>
            <a:pPr>
              <a:lnSpc>
                <a:spcPct val="90000"/>
              </a:lnSpc>
            </a:pPr>
            <a:r>
              <a:rPr lang="en-US" altLang="en-US" sz="3200" dirty="0">
                <a:latin typeface="Calibri" panose="020F0502020204030204" pitchFamily="34" charset="0"/>
              </a:rPr>
              <a:t>by [His] command: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19038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إِنَّمَا تُوعَدُونَ لَصَادِقٌ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what you are promised is true,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Dhāriyāt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49154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10098</TotalTime>
  <Words>2228</Words>
  <Application>Microsoft Office PowerPoint</Application>
  <PresentationFormat>Widescreen</PresentationFormat>
  <Paragraphs>251</Paragraphs>
  <Slides>66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وَٱلذَّٰرِيَـٰتِ ذَرْوًا ﴿١﴾</vt:lpstr>
      <vt:lpstr> فَٱلْحَـٰمِلَـٰتِ وِقْرًا ﴿٢﴾</vt:lpstr>
      <vt:lpstr> فَٱلْجَـٰرِيَـٰتِ يُسْرًا ﴿٣﴾ </vt:lpstr>
      <vt:lpstr>فَٱلْمُقَسِّمَـٰتِ أَمْرًا ﴿٤﴾</vt:lpstr>
      <vt:lpstr> إِنَّمَا تُوعَدُونَ لَصَادِقٌ ﴿٥﴾</vt:lpstr>
      <vt:lpstr> وَإِنَّ ٱلدِّينَ لَوَٰقِعٌ ﴿٦﴾</vt:lpstr>
      <vt:lpstr>وَٱلسَّمَآءِ ذَاتِ ٱلْحُبُكِ ﴿٧﴾</vt:lpstr>
      <vt:lpstr> إِنَّكُمْ لَفِى قَوْلٍ مُّخْتَلِفٍ ﴿٨﴾</vt:lpstr>
      <vt:lpstr> يُؤْفَكُ عَنْهُ مَنْ أُفِكَ ﴿٩﴾</vt:lpstr>
      <vt:lpstr> قُتِلَ ٱلْخَرَّٰصُونَ ﴿١٠﴾</vt:lpstr>
      <vt:lpstr> ٱلَّذِينَ هُمْ فِى غَمْرَةٍ سَاهُونَ ﴿١١﴾</vt:lpstr>
      <vt:lpstr> يَسْـَٔلُونَ أَيَّانَ يَوْمُ ٱلدِّينِ ﴿١٢﴾ </vt:lpstr>
      <vt:lpstr>يَوْمَ هُمْ عَلَى ٱلنَّارِ يُفْتَنُونَ ﴿١٣﴾</vt:lpstr>
      <vt:lpstr> ذُوقُوا۟ فِتْنَتَكُمْ هَـٰذَا ٱلَّذِى كُنتُم بِهِۦ تَسْتَعْجِلُونَ ﴿١٤﴾</vt:lpstr>
      <vt:lpstr> إِنَّ ٱلْمُتَّقِينَ فِى جَنَّـٰتٍ وَعُيُونٍ ﴿١٥﴾</vt:lpstr>
      <vt:lpstr> ءَاخِذِينَ مَآ ءَاتَىٰهُمْ رَبُّهُمْ ۚ إِنَّهُمْ كَانُوا۟ قَبْلَ ذَٰلِكَ مُحْسِنِينَ ﴿١٦﴾ </vt:lpstr>
      <vt:lpstr>كَانُوا۟ قَلِيلًا مِّنَ ٱلَّيْلِ مَا يَهْجَعُونَ ﴿١٧﴾</vt:lpstr>
      <vt:lpstr> وَبِٱلْأَسْحَارِ هُمْ يَسْتَغْفِرُونَ ﴿١٨﴾</vt:lpstr>
      <vt:lpstr> وَفِىٓ أَمْوَٰلِهِمْ حَقٌّ لِّلسَّآئِلِ وَٱلْمَحْرُومِ ﴿١٩﴾</vt:lpstr>
      <vt:lpstr> وَفِى ٱلْأَرْضِ ءَايَـٰتٌ لِّلْمُوقِنِينَ ﴿٢٠﴾</vt:lpstr>
      <vt:lpstr> وَفِىٓ أَنفُسِكُمْ ۚ أَفَلَا تُبْصِرُونَ ﴿٢١﴾</vt:lpstr>
      <vt:lpstr> وَفِى ٱلسَّمَآءِ رِزْقُكُمْ وَمَا تُوعَدُونَ ﴿٢٢﴾</vt:lpstr>
      <vt:lpstr> فَوَرَبِّ ٱلسَّمَآءِ وَٱلْأَرْضِ إِنَّهُۥ لَحَقٌّ مِّثْلَ مَآ أَنَّكُمْ تَنطِقُونَ ﴿٢٣﴾</vt:lpstr>
      <vt:lpstr> هَلْ أَتَىٰكَ حَدِيثُ ضَيْفِ إِبْرَٰهِيمَ ٱلْمُكْرَمِينَ ﴿٢٤﴾</vt:lpstr>
      <vt:lpstr> إِذْ دَخَلُوا۟ عَلَيْهِ فَقَالُوا۟ سَلَـٰمًا ۖ قَالَ سَلَـٰمٌ قَوْمٌ مُّنكَرُونَ ﴿٢٥﴾</vt:lpstr>
      <vt:lpstr> فَرَاغَ إِلَىٰٓ أَهْلِهِۦ فَجَآءَ بِعِجْلٍ سَمِينٍ ﴿٢٦﴾</vt:lpstr>
      <vt:lpstr> فَقَرَّبَهُۥٓ إِلَيْهِمْ قَالَ أَلَا تَأْكُلُونَ ﴿٢٧﴾</vt:lpstr>
      <vt:lpstr> فَأَوْجَسَ مِنْهُمْ خِيفَةً ۖ قَالُوا۟ لَا تَخَفْ ۖ وَبَشَّرُوهُ بِغُلَـٰمٍ عَلِيمٍ ﴿٢٨﴾</vt:lpstr>
      <vt:lpstr> فَأَقْبَلَتِ ٱمْرَأَتُهُۥ فِى صَرَّةٍ فَصَكَّتْ وَجْهَهَا وَقَالَتْ عَجُوزٌ عَقِيمٌ ﴿٢٩﴾</vt:lpstr>
      <vt:lpstr> قَالُوا۟ كَذَٰلِكِ قَالَ رَبُّكِ ۖ إِنَّهُۥ هُوَ ٱلْحَكِيمُ ٱلْعَلِيمُ ﴿٣٠﴾</vt:lpstr>
      <vt:lpstr> قَالَ فَمَا خَطْبُكُمْ أَيُّهَا ٱلْمُرْسَلُونَ ﴿٣١﴾</vt:lpstr>
      <vt:lpstr> قَالُوٓا۟ إِنَّآ أُرْسِلْنَآ إِلَىٰ قَوْمٍ مُّجْرِمِينَ ﴿٣٢﴾</vt:lpstr>
      <vt:lpstr> لِنُرْسِلَ عَلَيْهِمْ حِجَارَةً مِّن طِينٍ ﴿٣٣﴾</vt:lpstr>
      <vt:lpstr> مُّسَوَّمَةً عِندَ رَبِّكَ لِلْمُسْرِفِينَ ﴿٣٤﴾</vt:lpstr>
      <vt:lpstr> فَأَخْرَجْنَا مَن كَانَ فِيهَا مِنَ ٱلْمُؤْمِنِينَ ﴿٣٥﴾</vt:lpstr>
      <vt:lpstr> فَمَا وَجَدْنَا فِيهَا غَيْرَ بَيْتٍ مِّنَ ٱلْمُسْلِمِينَ ﴿٣٦﴾</vt:lpstr>
      <vt:lpstr> وَتَرَكْنَا فِيهَآ ءَايَةً لِّلَّذِينَ يَخَافُونَ ٱلْعَذَابَ ٱلْأَلِيمَ ﴿٣٧﴾</vt:lpstr>
      <vt:lpstr> وَفِى مُوسَىٰٓ إِذْ أَرْسَلْنَـٰهُ إِلَىٰ فِرْعَوْنَ بِسُلْطَـٰنٍ مُّبِينٍ ﴿٣٨﴾</vt:lpstr>
      <vt:lpstr> فَتَوَلَّىٰ بِرُكْنِهِۦ وَقَالَ سَـٰحِرٌ أَوْ مَجْنُونٌ ﴿٣٩﴾</vt:lpstr>
      <vt:lpstr> فَأَخَذْنَـٰهُ وَجُنُودَهُۥ فَنَبَذْنَـٰهُمْ فِى ٱلْيَمِّ وَهُوَ مُلِيمٌ ﴿٤٠﴾</vt:lpstr>
      <vt:lpstr> وَفِى عَادٍ إِذْ أَرْسَلْنَا عَلَيْهِمُ ٱلرِّيحَ ٱلْعَقِيمَ ﴿٤١﴾</vt:lpstr>
      <vt:lpstr> مَا تَذَرُ مِن شَىْءٍ أَتَتْ عَلَيْهِ إِلَّا جَعَلَتْهُ كَٱلرَّمِيمِ ﴿٤٢﴾</vt:lpstr>
      <vt:lpstr> وَفِى ثَمُودَ إِذْ قِيلَ لَهُمْ تَمَتَّعُوا۟ حَتَّىٰ حِينٍ ﴿٤٣﴾</vt:lpstr>
      <vt:lpstr> فَعَتَوْا۟ عَنْ أَمْرِ رَبِّهِمْ فَأَخَذَتْهُمُ ٱلصَّـٰعِقَةُ وَهُمْ يَنظُرُونَ ﴿٤٤﴾ </vt:lpstr>
      <vt:lpstr>فَمَا ٱسْتَطَـٰعُوا۟ مِن قِيَامٍ وَمَا كَانُوا۟ مُنتَصِرِينَ ﴿٤٥﴾</vt:lpstr>
      <vt:lpstr> وَقَوْمَ نُوحٍ مِّن قَبْلُ ۖ إِنَّهُمْ كَانُوا۟ قَوْمًا فَـٰسِقِينَ ﴿٤٦﴾</vt:lpstr>
      <vt:lpstr> وَٱلسَّمَآءَ بَنَيْنَـٰهَا بِأَيْي۟دٍ وَإِنَّا لَمُوسِعُونَ ﴿٤٧﴾</vt:lpstr>
      <vt:lpstr> وَٱلْأَرْضَ فَرَشْنَـٰهَا فَنِعْمَ ٱلْمَـٰهِدُونَ ﴿٤٨﴾</vt:lpstr>
      <vt:lpstr> وَمِن كُلِّ شَىْءٍ خَلَقْنَا زَوْجَيْنِ لَعَلَّكُمْ تَذَكَّرُونَ ﴿٤٩﴾</vt:lpstr>
      <vt:lpstr> فَفِرُّوٓا۟ إِلَى ٱللَّـهِ ۖ إِنِّى لَكُم مِّنْهُ نَذِيرٌ مُّبِينٌ ﴿٥٠﴾</vt:lpstr>
      <vt:lpstr> وَلَا تَجْعَلُوا۟ مَعَ ٱللَّـهِ إِلَـٰهًا ءَاخَرَ ۖ إِنِّى لَكُم مِّنْهُ نَذِيرٌ مُّبِينٌ ﴿٥١﴾</vt:lpstr>
      <vt:lpstr>كَذَٰلِكَ مَآ أَتَى ٱلَّذِينَ مِن قَبْلِهِم مِّن رَّسُولٍ إِلَّا قَالُوا۟ سَاحِرٌ أَوْ مَجْنُونٌ ﴿٥٢﴾</vt:lpstr>
      <vt:lpstr> أَتَوَاصَوْا۟ بِهِۦ ۚ بَلْ هُمْ قَوْمٌ طَاغُونَ ﴿٥٣﴾</vt:lpstr>
      <vt:lpstr> فَتَوَلَّ عَنْهُمْ فَمَآ أَنتَ بِمَلُومٍ ﴿٥٤﴾</vt:lpstr>
      <vt:lpstr> وَذَكِّرْ فَإِنَّ ٱلذِّكْرَىٰ تَنفَعُ ٱلْمُؤْمِنِينَ ﴿٥٥﴾</vt:lpstr>
      <vt:lpstr> وَمَا خَلَقْتُ ٱلْجِنَّ وَٱلْإِنسَ إِلَّا لِيَعْبُدُونِ ﴿٥٦﴾</vt:lpstr>
      <vt:lpstr> مَآ أُرِيدُ مِنْهُم مِّن رِّزْقٍ وَمَآ أُرِيدُ أَن يُطْعِمُونِ ﴿٥٧﴾</vt:lpstr>
      <vt:lpstr> إِنَّ ٱللَّـهَ هُوَ ٱلرَّزَّاقُ ذُو ٱلْقُوَّةِ ٱلْمَتِينُ ﴿٥٨﴾</vt:lpstr>
      <vt:lpstr> فَإِنَّ لِلَّذِينَ ظَلَمُوا۟ ذَنُوبًا مِّثْلَ ذَنُوبِ أَصْحَـٰبِهِمْ فَلَا يَسْتَعْجِلُونِ ﴿٥٩﴾</vt:lpstr>
      <vt:lpstr> فَوَيْلٌ لِّلَّذِينَ كَفَرُوا۟ مِن يَوْمِهِمُ ٱلَّذِى يُوعَدُونَ ﴿٦٠﴾</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769</cp:revision>
  <dcterms:created xsi:type="dcterms:W3CDTF">2005-07-27T05:58:58Z</dcterms:created>
  <dcterms:modified xsi:type="dcterms:W3CDTF">2020-05-18T06:40:45Z</dcterms:modified>
</cp:coreProperties>
</file>