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354" r:id="rId2"/>
    <p:sldId id="355" r:id="rId3"/>
    <p:sldId id="1128" r:id="rId4"/>
    <p:sldId id="766" r:id="rId5"/>
    <p:sldId id="1075" r:id="rId6"/>
    <p:sldId id="1129" r:id="rId7"/>
    <p:sldId id="1130" r:id="rId8"/>
    <p:sldId id="1131" r:id="rId9"/>
    <p:sldId id="1132" r:id="rId10"/>
    <p:sldId id="1133" r:id="rId11"/>
    <p:sldId id="1134" r:id="rId12"/>
    <p:sldId id="1135" r:id="rId13"/>
    <p:sldId id="1136" r:id="rId14"/>
    <p:sldId id="1137" r:id="rId15"/>
    <p:sldId id="1138" r:id="rId16"/>
    <p:sldId id="1139" r:id="rId17"/>
    <p:sldId id="1140" r:id="rId18"/>
    <p:sldId id="1141" r:id="rId19"/>
    <p:sldId id="1142" r:id="rId20"/>
    <p:sldId id="1143" r:id="rId21"/>
    <p:sldId id="1178" r:id="rId22"/>
    <p:sldId id="1179" r:id="rId23"/>
    <p:sldId id="1180" r:id="rId24"/>
    <p:sldId id="1181" r:id="rId25"/>
    <p:sldId id="1144" r:id="rId26"/>
    <p:sldId id="1145" r:id="rId27"/>
    <p:sldId id="1146" r:id="rId28"/>
    <p:sldId id="1147" r:id="rId29"/>
    <p:sldId id="1148" r:id="rId30"/>
    <p:sldId id="1149" r:id="rId31"/>
    <p:sldId id="1150" r:id="rId32"/>
    <p:sldId id="1151" r:id="rId33"/>
    <p:sldId id="1152" r:id="rId34"/>
    <p:sldId id="1153" r:id="rId35"/>
    <p:sldId id="1154" r:id="rId36"/>
    <p:sldId id="1155" r:id="rId37"/>
    <p:sldId id="1156" r:id="rId38"/>
    <p:sldId id="1157" r:id="rId39"/>
    <p:sldId id="1158" r:id="rId40"/>
    <p:sldId id="1159" r:id="rId41"/>
    <p:sldId id="1160" r:id="rId42"/>
    <p:sldId id="1161" r:id="rId43"/>
    <p:sldId id="1162" r:id="rId44"/>
    <p:sldId id="1163" r:id="rId45"/>
    <p:sldId id="1164" r:id="rId46"/>
    <p:sldId id="1165" r:id="rId47"/>
    <p:sldId id="1166" r:id="rId48"/>
    <p:sldId id="1167" r:id="rId49"/>
    <p:sldId id="1168" r:id="rId50"/>
    <p:sldId id="352" r:id="rId51"/>
    <p:sldId id="353" r:id="rId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0" d="100"/>
          <a:sy n="60" d="100"/>
        </p:scale>
        <p:origin x="1522" y="667"/>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ق</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Qāf</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QĀF</a:t>
            </a:r>
            <a:r>
              <a:rPr lang="en-US" altLang="en-US" sz="66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50</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أَفَلَمْ يَنظُرُوٓا۟ إِلَى ٱلسَّمَآءِ فَوْقَهُمْ كَيْفَ بَنَيْنَـٰهَا وَزَيَّنَّـٰهَا وَمَا لَهَا مِن فُرُوجٍ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then observed the sky above </a:t>
            </a:r>
            <a:r>
              <a:rPr lang="en-US" altLang="en-US" sz="3200" dirty="0" smtClean="0">
                <a:latin typeface="Calibri" panose="020F0502020204030204" pitchFamily="34" charset="0"/>
              </a:rPr>
              <a:t>them, how </a:t>
            </a:r>
            <a:r>
              <a:rPr lang="en-US" altLang="en-US" sz="3200" dirty="0">
                <a:latin typeface="Calibri" panose="020F0502020204030204" pitchFamily="34" charset="0"/>
              </a:rPr>
              <a:t>We have built it and adorned </a:t>
            </a:r>
            <a:r>
              <a:rPr lang="en-US" altLang="en-US" sz="3200" dirty="0" smtClean="0">
                <a:latin typeface="Calibri" panose="020F0502020204030204" pitchFamily="34" charset="0"/>
              </a:rPr>
              <a:t>it, and </a:t>
            </a:r>
            <a:r>
              <a:rPr lang="en-US" altLang="en-US" sz="3200" dirty="0">
                <a:latin typeface="Calibri" panose="020F0502020204030204" pitchFamily="34" charset="0"/>
              </a:rPr>
              <a:t>that there are no cracks in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106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وَٱلْأَرْضَ مَدَدْنَـٰهَا وَأَلْقَيْنَا فِيهَا رَوَٰسِىَ وَأَنۢبَتْنَا فِيهَا مِن كُلِّ زَوْجٍۭ بَهِيجٍ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spread out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cast in it firm mountains,</a:t>
            </a:r>
          </a:p>
          <a:p>
            <a:pPr>
              <a:lnSpc>
                <a:spcPct val="90000"/>
              </a:lnSpc>
            </a:pPr>
            <a:r>
              <a:rPr lang="en-US" altLang="en-US" sz="3200" dirty="0">
                <a:latin typeface="Calibri" panose="020F0502020204030204" pitchFamily="34" charset="0"/>
              </a:rPr>
              <a:t>and caused every delightful kind to grow in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384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تَبْصِرَةً وَذِكْرَىٰ لِكُلِّ عَبْدٍ مُّنِيبٍ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this there is] an insight and </a:t>
            </a:r>
            <a:r>
              <a:rPr lang="en-US" altLang="en-US" sz="3200" dirty="0" smtClean="0">
                <a:latin typeface="Calibri" panose="020F0502020204030204" pitchFamily="34" charset="0"/>
              </a:rPr>
              <a:t>admonition for </a:t>
            </a:r>
            <a:r>
              <a:rPr lang="en-US" altLang="en-US" sz="3200" dirty="0">
                <a:latin typeface="Calibri" panose="020F0502020204030204" pitchFamily="34" charset="0"/>
              </a:rPr>
              <a:t>every penitent servant.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3315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وَنَزَّلْنَا مِنَ ٱلسَّمَآءِ مَآءً مُّبَـٰرَكًا فَأَنۢبَتْنَا بِهِۦ جَنَّـٰتٍ وَحَبَّ ٱلْحَصِيدِ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send down from the sky salubrious </a:t>
            </a:r>
            <a:r>
              <a:rPr lang="en-US" altLang="en-US" sz="3200" dirty="0" smtClean="0">
                <a:latin typeface="Calibri" panose="020F0502020204030204" pitchFamily="34" charset="0"/>
              </a:rPr>
              <a:t>water, with </a:t>
            </a:r>
            <a:r>
              <a:rPr lang="en-US" altLang="en-US" sz="3200" dirty="0">
                <a:latin typeface="Calibri" panose="020F0502020204030204" pitchFamily="34" charset="0"/>
              </a:rPr>
              <a:t>which We grow </a:t>
            </a:r>
            <a:r>
              <a:rPr lang="en-US" altLang="en-US" sz="3200" dirty="0" smtClean="0">
                <a:latin typeface="Calibri" panose="020F0502020204030204" pitchFamily="34" charset="0"/>
              </a:rPr>
              <a:t>gardens and </a:t>
            </a:r>
            <a:r>
              <a:rPr lang="en-US" altLang="en-US" sz="3200" dirty="0">
                <a:latin typeface="Calibri" panose="020F0502020204030204" pitchFamily="34" charset="0"/>
              </a:rPr>
              <a:t>the grain which is harvested,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410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وَٱلنَّخْلَ بَاسِقَـٰتٍ لَّهَا طَلْعٌ نَّضِيدٌ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tall date palms with regularly set spathes,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6823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رِّزْقًا لِّلْعِبَادِ ۖ وَأَحْيَيْنَا بِهِۦ بَلْدَةً مَّيْتًا ۚ كَذَٰلِكَ ٱلْخُرُوجُ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 provision for </a:t>
            </a:r>
            <a:r>
              <a:rPr lang="en-US" altLang="en-US" sz="3200" dirty="0" smtClean="0">
                <a:latin typeface="Calibri" panose="020F0502020204030204" pitchFamily="34" charset="0"/>
              </a:rPr>
              <a:t>servants; and </a:t>
            </a:r>
            <a:r>
              <a:rPr lang="en-US" altLang="en-US" sz="3200" dirty="0">
                <a:latin typeface="Calibri" panose="020F0502020204030204" pitchFamily="34" charset="0"/>
              </a:rPr>
              <a:t>with it We revive a dead country.</a:t>
            </a:r>
          </a:p>
          <a:p>
            <a:pPr>
              <a:lnSpc>
                <a:spcPct val="90000"/>
              </a:lnSpc>
            </a:pPr>
            <a:r>
              <a:rPr lang="en-US" altLang="en-US" sz="3200" dirty="0">
                <a:latin typeface="Calibri" panose="020F0502020204030204" pitchFamily="34" charset="0"/>
              </a:rPr>
              <a:t>Likewise will be the rising [from the dead].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4801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كَذَّبَتْ قَبْلَهُمْ قَوْمُ نُوحٍ وَأَصْحَـٰبُ ٱلرَّسِّ وَثَمُودُ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Noah denied before them,</a:t>
            </a:r>
          </a:p>
          <a:p>
            <a:pPr>
              <a:lnSpc>
                <a:spcPct val="90000"/>
              </a:lnSpc>
            </a:pPr>
            <a:r>
              <a:rPr lang="en-US" altLang="en-US" sz="3200" dirty="0">
                <a:latin typeface="Calibri" panose="020F0502020204030204" pitchFamily="34" charset="0"/>
              </a:rPr>
              <a:t>and [so did] the inhabitants of </a:t>
            </a:r>
            <a:r>
              <a:rPr lang="en-US" altLang="en-US" sz="3200" i="1" dirty="0" err="1" smtClean="0">
                <a:latin typeface="Calibri" panose="020F0502020204030204" pitchFamily="34" charset="0"/>
              </a:rPr>
              <a:t>Rass</a:t>
            </a:r>
            <a:r>
              <a:rPr lang="en-US" altLang="en-US" sz="3200" dirty="0" smtClean="0">
                <a:latin typeface="Calibri" panose="020F0502020204030204" pitchFamily="34" charset="0"/>
              </a:rPr>
              <a:t> </a:t>
            </a:r>
            <a:r>
              <a:rPr lang="en-US" altLang="en-US" sz="3200" dirty="0">
                <a:latin typeface="Calibri" panose="020F0502020204030204" pitchFamily="34" charset="0"/>
              </a:rPr>
              <a:t>and </a:t>
            </a:r>
            <a:r>
              <a:rPr lang="en-US" altLang="en-US" sz="3200" i="1" dirty="0" err="1">
                <a:latin typeface="Calibri" panose="020F0502020204030204" pitchFamily="34" charset="0"/>
              </a:rPr>
              <a:t>Thamūd</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0003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وَعَادٌ وَفِرْعَوْنُ وَإِخْوَٰنُ لُوطٍ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i="1" dirty="0" err="1">
                <a:latin typeface="Calibri" panose="020F0502020204030204" pitchFamily="34" charset="0"/>
              </a:rPr>
              <a:t>ʿĀd</a:t>
            </a:r>
            <a:r>
              <a:rPr lang="en-US" altLang="en-US" sz="3200" dirty="0">
                <a:latin typeface="Calibri" panose="020F0502020204030204" pitchFamily="34" charset="0"/>
              </a:rPr>
              <a:t>, Pharaoh, and the brethren of Lot,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4638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وَأَصْحَـٰبُ ٱلْأَيْكَةِ وَقَوْمُ تُبَّعٍ ۚ كُلٌّ كَذَّبَ ٱلرُّسُلَ فَحَقَّ وَعِيدِ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inhabitants of </a:t>
            </a:r>
            <a:r>
              <a:rPr lang="en-US" altLang="en-US" sz="3200" i="1" dirty="0" err="1" smtClean="0">
                <a:latin typeface="Calibri" panose="020F0502020204030204" pitchFamily="34" charset="0"/>
              </a:rPr>
              <a:t>Aykah</a:t>
            </a:r>
            <a:r>
              <a:rPr lang="en-US" altLang="en-US" sz="3200" dirty="0" smtClean="0">
                <a:latin typeface="Calibri" panose="020F0502020204030204" pitchFamily="34" charset="0"/>
              </a:rPr>
              <a:t> and </a:t>
            </a:r>
            <a:r>
              <a:rPr lang="en-US" altLang="en-US" sz="3200" dirty="0">
                <a:latin typeface="Calibri" panose="020F0502020204030204" pitchFamily="34" charset="0"/>
              </a:rPr>
              <a:t>the people of </a:t>
            </a:r>
            <a:r>
              <a:rPr lang="en-US" altLang="en-US" sz="3200" i="1" dirty="0" err="1">
                <a:latin typeface="Calibri" panose="020F0502020204030204" pitchFamily="34" charset="0"/>
              </a:rPr>
              <a:t>Tubbaʿ</a:t>
            </a:r>
            <a:r>
              <a:rPr lang="en-US" altLang="en-US" sz="3200" i="1" dirty="0" smtClean="0">
                <a:latin typeface="Calibri" panose="020F0502020204030204" pitchFamily="34" charset="0"/>
              </a:rPr>
              <a:t>.</a:t>
            </a:r>
            <a:endParaRPr lang="en-US" altLang="en-US" sz="3200" i="1" dirty="0">
              <a:latin typeface="Calibri" panose="020F0502020204030204" pitchFamily="34" charset="0"/>
            </a:endParaRPr>
          </a:p>
          <a:p>
            <a:pPr>
              <a:lnSpc>
                <a:spcPct val="90000"/>
              </a:lnSpc>
            </a:pPr>
            <a:r>
              <a:rPr lang="en-US" altLang="en-US" sz="3200" dirty="0">
                <a:latin typeface="Calibri" panose="020F0502020204030204" pitchFamily="34" charset="0"/>
              </a:rPr>
              <a:t>Each [of them] impugned the </a:t>
            </a:r>
            <a:r>
              <a:rPr lang="en-US" altLang="en-US" sz="3200" dirty="0" smtClean="0">
                <a:latin typeface="Calibri" panose="020F0502020204030204" pitchFamily="34" charset="0"/>
              </a:rPr>
              <a:t>apostles, and </a:t>
            </a:r>
            <a:r>
              <a:rPr lang="en-US" altLang="en-US" sz="3200" dirty="0">
                <a:latin typeface="Calibri" panose="020F0502020204030204" pitchFamily="34" charset="0"/>
              </a:rPr>
              <a:t>so My threat became due [against them].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0779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أَفَعَيِينَا بِٱلْخَلْقِ ٱلْأَوَّلِ ۚ بَلْ هُمْ فِى لَبْسٍ مِّنْ خَلْقٍ جَدِيدٍ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We exhausted by the first creation?</a:t>
            </a:r>
          </a:p>
          <a:p>
            <a:pPr>
              <a:lnSpc>
                <a:spcPct val="90000"/>
              </a:lnSpc>
            </a:pPr>
            <a:r>
              <a:rPr lang="en-US" altLang="en-US" sz="3200" dirty="0">
                <a:latin typeface="Calibri" panose="020F0502020204030204" pitchFamily="34" charset="0"/>
              </a:rPr>
              <a:t>Rather they are in doubt about a new creation.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8516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80186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50</a:t>
            </a:r>
            <a:r>
              <a:rPr lang="en-US" altLang="en-US" sz="2800" dirty="0" smtClean="0">
                <a:solidFill>
                  <a:srgbClr val="FFFF00"/>
                </a:solidFill>
              </a:rPr>
              <a:t>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Qāf</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500" dirty="0" smtClean="0">
                <a:solidFill>
                  <a:srgbClr val="FFFF00"/>
                </a:solidFill>
              </a:rPr>
              <a:t>The </a:t>
            </a:r>
            <a:r>
              <a:rPr lang="en-US" altLang="en-US" sz="2500" dirty="0">
                <a:solidFill>
                  <a:srgbClr val="FFFF00"/>
                </a:solidFill>
              </a:rPr>
              <a:t>surah that opens with the single discrete Arabic letter </a:t>
            </a:r>
            <a:r>
              <a:rPr lang="en-US" altLang="en-US" sz="2500" dirty="0" err="1">
                <a:solidFill>
                  <a:srgbClr val="FFFF00"/>
                </a:solidFill>
              </a:rPr>
              <a:t>Qāf</a:t>
            </a:r>
            <a:r>
              <a:rPr lang="en-US" altLang="en-US" sz="2500" dirty="0">
                <a:solidFill>
                  <a:srgbClr val="FFFF00"/>
                </a:solidFill>
              </a:rPr>
              <a:t>. It deals predominantly with the Resurrection and the Day of Judgement. Reference is made to previous generations of </a:t>
            </a:r>
            <a:r>
              <a:rPr lang="en-US" altLang="en-US" sz="2500" dirty="0" smtClean="0">
                <a:solidFill>
                  <a:srgbClr val="FFFF00"/>
                </a:solidFill>
              </a:rPr>
              <a:t>disbelievers, </a:t>
            </a:r>
            <a:r>
              <a:rPr lang="en-US" altLang="en-US" sz="2500" dirty="0">
                <a:solidFill>
                  <a:srgbClr val="FFFF00"/>
                </a:solidFill>
              </a:rPr>
              <a:t>both to warn the disbelievers in Mecca and to reassure the Prophet. Creation is cited as an indication of God’s ability to bring the dead to life </a:t>
            </a:r>
            <a:r>
              <a:rPr lang="en-US" altLang="en-US" sz="2500" dirty="0" smtClean="0">
                <a:solidFill>
                  <a:srgbClr val="FFFF00"/>
                </a:solidFill>
              </a:rPr>
              <a:t>again, </a:t>
            </a:r>
            <a:r>
              <a:rPr lang="en-US" altLang="en-US" sz="2500" dirty="0">
                <a:solidFill>
                  <a:srgbClr val="FFFF00"/>
                </a:solidFill>
              </a:rPr>
              <a:t>and emphasis is placed on the powerlessness of man on the Day of </a:t>
            </a:r>
            <a:r>
              <a:rPr lang="en-US" altLang="en-US" sz="2500" dirty="0" smtClean="0">
                <a:solidFill>
                  <a:srgbClr val="FFFF00"/>
                </a:solidFill>
              </a:rPr>
              <a:t>Resurrection. </a:t>
            </a:r>
            <a:r>
              <a:rPr lang="en-US" altLang="en-US" sz="2500" dirty="0">
                <a:solidFill>
                  <a:srgbClr val="FFFF00"/>
                </a:solidFill>
              </a:rPr>
              <a:t>The surah both opens and closes with mention of the Quran</a:t>
            </a:r>
            <a:r>
              <a:rPr lang="en-US" altLang="en-US" sz="2500" dirty="0" smtClean="0">
                <a:solidFill>
                  <a:srgbClr val="FFFF00"/>
                </a:solidFill>
              </a:rPr>
              <a:t>.</a:t>
            </a:r>
            <a:endParaRPr lang="en-US" altLang="en-US" sz="2500" dirty="0">
              <a:solidFill>
                <a:srgbClr val="FFFF00"/>
              </a:solidFill>
            </a:endParaRPr>
          </a:p>
          <a:p>
            <a:pPr algn="ctr">
              <a:spcBef>
                <a:spcPct val="0"/>
              </a:spcBef>
              <a:buFontTx/>
              <a:buNone/>
            </a:pPr>
            <a:r>
              <a:rPr lang="en-US" altLang="en-US" sz="2500" dirty="0">
                <a:solidFill>
                  <a:srgbClr val="FFFF00"/>
                </a:solidFill>
              </a:rPr>
              <a:t>This </a:t>
            </a:r>
            <a:r>
              <a:rPr lang="en-US" altLang="en-US" sz="2500" dirty="0" smtClean="0">
                <a:solidFill>
                  <a:srgbClr val="FFFF00"/>
                </a:solidFill>
              </a:rPr>
              <a:t>is a </a:t>
            </a:r>
            <a:r>
              <a:rPr lang="en-US" altLang="en-US" sz="2500" dirty="0">
                <a:solidFill>
                  <a:srgbClr val="FFFF00"/>
                </a:solidFill>
              </a:rPr>
              <a:t>‘</a:t>
            </a:r>
            <a:r>
              <a:rPr lang="en-US" altLang="en-US" sz="2500" dirty="0" err="1">
                <a:solidFill>
                  <a:srgbClr val="FFFF00"/>
                </a:solidFill>
              </a:rPr>
              <a:t>makki</a:t>
            </a:r>
            <a:r>
              <a:rPr lang="en-US" altLang="en-US" sz="2500" dirty="0">
                <a:solidFill>
                  <a:srgbClr val="FFFF00"/>
                </a:solidFill>
              </a:rPr>
              <a:t>’ surah. The Holy Prophet </a:t>
            </a:r>
            <a:r>
              <a:rPr lang="en-US" altLang="en-US" sz="2500" dirty="0" smtClean="0">
                <a:solidFill>
                  <a:srgbClr val="FFFF00"/>
                </a:solidFill>
              </a:rPr>
              <a:t>(S) </a:t>
            </a:r>
            <a:r>
              <a:rPr lang="en-US" altLang="en-US" sz="2500" dirty="0">
                <a:solidFill>
                  <a:srgbClr val="FFFF00"/>
                </a:solidFill>
              </a:rPr>
              <a:t>has said that whoever recites this surah frequently will not suffer at the time of death. Reciting surah </a:t>
            </a:r>
            <a:r>
              <a:rPr lang="en-US" altLang="en-US" sz="2500" dirty="0" err="1" smtClean="0">
                <a:solidFill>
                  <a:srgbClr val="FFFF00"/>
                </a:solidFill>
              </a:rPr>
              <a:t>Qāf</a:t>
            </a:r>
            <a:r>
              <a:rPr lang="en-US" altLang="en-US" sz="2500" dirty="0" smtClean="0">
                <a:solidFill>
                  <a:srgbClr val="FFFF00"/>
                </a:solidFill>
              </a:rPr>
              <a:t> </a:t>
            </a:r>
            <a:r>
              <a:rPr lang="en-US" altLang="en-US" sz="2500" dirty="0">
                <a:solidFill>
                  <a:srgbClr val="FFFF00"/>
                </a:solidFill>
              </a:rPr>
              <a:t>in </a:t>
            </a:r>
            <a:r>
              <a:rPr lang="en-US" altLang="en-US" sz="2500" dirty="0" err="1">
                <a:solidFill>
                  <a:srgbClr val="FFFF00"/>
                </a:solidFill>
              </a:rPr>
              <a:t>salaat</a:t>
            </a:r>
            <a:r>
              <a:rPr lang="en-US" altLang="en-US" sz="2500" dirty="0">
                <a:solidFill>
                  <a:srgbClr val="FFFF00"/>
                </a:solidFill>
              </a:rPr>
              <a:t> increases one’s sustenance and makes the accounting of the Day of Judgement easy.</a:t>
            </a:r>
          </a:p>
          <a:p>
            <a:pPr algn="ctr">
              <a:spcBef>
                <a:spcPct val="0"/>
              </a:spcBef>
              <a:buFontTx/>
              <a:buNone/>
            </a:pPr>
            <a:r>
              <a:rPr lang="en-US" altLang="en-US" sz="2500" dirty="0" smtClean="0">
                <a:solidFill>
                  <a:srgbClr val="FFFF00"/>
                </a:solidFill>
              </a:rPr>
              <a:t>Writing </a:t>
            </a:r>
            <a:r>
              <a:rPr lang="en-US" altLang="en-US" sz="2500" dirty="0">
                <a:solidFill>
                  <a:srgbClr val="FFFF00"/>
                </a:solidFill>
              </a:rPr>
              <a:t>and drinking water in which this surah has been dissolved cures one of many acute diseases. Verse 23 of this surah is especially good for the cure of eye ailments. One can recite this verse and blow into some water and then drink it, and by the will of Allah (s.w.t.) any problem with eyes will be </a:t>
            </a:r>
            <a:r>
              <a:rPr lang="en-US" altLang="en-US" sz="2500" dirty="0" smtClean="0">
                <a:solidFill>
                  <a:srgbClr val="FFFF00"/>
                </a:solidFill>
              </a:rPr>
              <a:t>cured</a:t>
            </a:r>
            <a:r>
              <a:rPr lang="en-US" altLang="en-US" sz="2500" dirty="0" smtClean="0">
                <a:solidFill>
                  <a:srgbClr val="FFFF00"/>
                </a:solidFill>
              </a:rPr>
              <a:t>.</a:t>
            </a:r>
            <a:endParaRPr lang="en-US" altLang="en-US" sz="2500" dirty="0" smtClean="0">
              <a:solidFill>
                <a:srgbClr val="FFFF00"/>
              </a:solidFill>
            </a:endParaRP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خَلَقْنَا ٱلْإِنسَـٰنَ وَنَعْلَمُ مَا تُوَسْوِسُ بِهِۦ نَفْسُهُۥ ۖ وَنَحْنُ أَقْرَبُ إِلَيْهِ مِنْ حَبْلِ ٱلْوَرِيدِ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created </a:t>
            </a:r>
            <a:r>
              <a:rPr lang="en-US" altLang="en-US" sz="3200" dirty="0" smtClean="0">
                <a:latin typeface="Calibri" panose="020F0502020204030204" pitchFamily="34" charset="0"/>
              </a:rPr>
              <a:t>man and </a:t>
            </a:r>
            <a:r>
              <a:rPr lang="en-US" altLang="en-US" sz="3200" dirty="0">
                <a:latin typeface="Calibri" panose="020F0502020204030204" pitchFamily="34" charset="0"/>
              </a:rPr>
              <a:t>We know to what his soul tempts </a:t>
            </a:r>
            <a:r>
              <a:rPr lang="en-US" altLang="en-US" sz="3200" dirty="0" smtClean="0">
                <a:latin typeface="Calibri" panose="020F0502020204030204" pitchFamily="34" charset="0"/>
              </a:rPr>
              <a:t>him, and </a:t>
            </a:r>
            <a:r>
              <a:rPr lang="en-US" altLang="en-US" sz="3200" dirty="0">
                <a:latin typeface="Calibri" panose="020F0502020204030204" pitchFamily="34" charset="0"/>
              </a:rPr>
              <a:t>We are nearer to </a:t>
            </a:r>
            <a:r>
              <a:rPr lang="en-US" altLang="en-US" sz="3200" dirty="0" smtClean="0">
                <a:latin typeface="Calibri" panose="020F0502020204030204" pitchFamily="34" charset="0"/>
              </a:rPr>
              <a:t>him than </a:t>
            </a:r>
            <a:r>
              <a:rPr lang="en-US" altLang="en-US" sz="3200" dirty="0">
                <a:latin typeface="Calibri" panose="020F0502020204030204" pitchFamily="34" charset="0"/>
              </a:rPr>
              <a:t>his jugular vein.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7785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يَتَلَقَّى ٱلْمُتَلَقِّيَانِ عَنِ ٱلْيَمِينِ وَعَنِ ٱلشِّمَالِ قَعِيدٌ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twin recorders record [his deeds</a:t>
            </a:r>
            <a:r>
              <a:rPr lang="en-US" altLang="en-US" sz="3200" dirty="0" smtClean="0">
                <a:latin typeface="Calibri" panose="020F0502020204030204" pitchFamily="34" charset="0"/>
              </a:rPr>
              <a:t>], seated </a:t>
            </a:r>
            <a:r>
              <a:rPr lang="en-US" altLang="en-US" sz="3200" dirty="0">
                <a:latin typeface="Calibri" panose="020F0502020204030204" pitchFamily="34" charset="0"/>
              </a:rPr>
              <a:t>on the right hand and on the left: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8729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يَلْفِظُ مِن قَوْلٍ إِلَّا لَدَيْهِ رَقِيبٌ عَتِيدٌ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says no </a:t>
            </a:r>
            <a:r>
              <a:rPr lang="en-US" altLang="en-US" sz="3200" dirty="0" smtClean="0">
                <a:latin typeface="Calibri" panose="020F0502020204030204" pitchFamily="34" charset="0"/>
              </a:rPr>
              <a:t>word but </a:t>
            </a:r>
            <a:r>
              <a:rPr lang="en-US" altLang="en-US" sz="3200" dirty="0">
                <a:latin typeface="Calibri" panose="020F0502020204030204" pitchFamily="34" charset="0"/>
              </a:rPr>
              <a:t>that there is a ready observer beside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7659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وَجَآءَتْ سَكْرَةُ ٱلْمَوْتِ بِٱلْحَقِّ ۖ ذَٰلِكَ مَا كُنتَ مِنْهُ تَحِيدُ ﴿١٩﴾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 agony of death brings the truth</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‘This is what you used to shun!’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804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وَنُفِخَ فِى ٱلصُّورِ ۚ ذَٰلِكَ يَوْمُ ٱلْوَعِيدِ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 Trumpet will be blown:</a:t>
            </a:r>
          </a:p>
          <a:p>
            <a:pPr>
              <a:lnSpc>
                <a:spcPct val="90000"/>
              </a:lnSpc>
            </a:pPr>
            <a:r>
              <a:rPr lang="en-US" altLang="en-US" sz="3200" dirty="0">
                <a:latin typeface="Calibri" panose="020F0502020204030204" pitchFamily="34" charset="0"/>
              </a:rPr>
              <a:t>‘This is the promised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7208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وَجَآءَتْ كُلُّ نَفْسٍ مَّعَهَا سَآئِقٌ وَشَهِيدٌ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every soul will come</a:t>
            </a:r>
          </a:p>
          <a:p>
            <a:pPr>
              <a:lnSpc>
                <a:spcPct val="90000"/>
              </a:lnSpc>
            </a:pPr>
            <a:r>
              <a:rPr lang="en-US" altLang="en-US" sz="3200" dirty="0">
                <a:latin typeface="Calibri" panose="020F0502020204030204" pitchFamily="34" charset="0"/>
              </a:rPr>
              <a:t>accompanied by a driver and a witness: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8504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كُنتَ فِى غَفْلَةٍ مِّنْ هَـٰذَا فَكَشَفْنَا عَنكَ غِطَآءَكَ فَبَصَرُكَ ٱلْيَوْمَ حَدِيدٌ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were certainly oblivious of </a:t>
            </a:r>
            <a:r>
              <a:rPr lang="en-US" altLang="en-US" sz="3200" dirty="0" smtClean="0">
                <a:latin typeface="Calibri" panose="020F0502020204030204" pitchFamily="34" charset="0"/>
              </a:rPr>
              <a:t>this. We </a:t>
            </a:r>
            <a:r>
              <a:rPr lang="en-US" altLang="en-US" sz="3200" dirty="0">
                <a:latin typeface="Calibri" panose="020F0502020204030204" pitchFamily="34" charset="0"/>
              </a:rPr>
              <a:t>have removed your veil from </a:t>
            </a:r>
            <a:r>
              <a:rPr lang="en-US" altLang="en-US" sz="3200" dirty="0" smtClean="0">
                <a:latin typeface="Calibri" panose="020F0502020204030204" pitchFamily="34" charset="0"/>
              </a:rPr>
              <a:t>you, and </a:t>
            </a:r>
            <a:r>
              <a:rPr lang="en-US" altLang="en-US" sz="3200" dirty="0">
                <a:latin typeface="Calibri" panose="020F0502020204030204" pitchFamily="34" charset="0"/>
              </a:rPr>
              <a:t>so your sight is acute today.’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7137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قَرِينُهُۥ هَـٰذَا مَا لَدَىَّ عَتِيدٌ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his companion will say,</a:t>
            </a:r>
          </a:p>
          <a:p>
            <a:pPr>
              <a:lnSpc>
                <a:spcPct val="90000"/>
              </a:lnSpc>
            </a:pPr>
            <a:r>
              <a:rPr lang="en-US" altLang="en-US" sz="3200" dirty="0">
                <a:latin typeface="Calibri" panose="020F0502020204030204" pitchFamily="34" charset="0"/>
              </a:rPr>
              <a:t>‘This is what is ready with me [of testimony].’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3588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أَلْقِيَا فِى جَهَنَّمَ كُلَّ كَفَّارٍ عَنِيدٍ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two of you cast every obdurate ingrate into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1903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مَّنَّاعٍ لِّلْخَيْرِ مُعْتَدٍ مُّرِيبٍ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[every] hinderer of all good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transgressor, and skeptic,</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0474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جَعَلَ مَعَ ٱللَّـهِ إِلَـٰهًا ءَاخَرَ فَأَلْقِيَاهُ فِى ٱلْعَذَابِ ٱلشَّدِيدِ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has set up another god along with Allah!</a:t>
            </a:r>
          </a:p>
          <a:p>
            <a:pPr>
              <a:lnSpc>
                <a:spcPct val="90000"/>
              </a:lnSpc>
            </a:pPr>
            <a:r>
              <a:rPr lang="en-US" altLang="en-US" sz="3200" dirty="0">
                <a:latin typeface="Calibri" panose="020F0502020204030204" pitchFamily="34" charset="0"/>
              </a:rPr>
              <a:t>So the two of you cast </a:t>
            </a:r>
            <a:r>
              <a:rPr lang="en-US" altLang="en-US" sz="3200" dirty="0" smtClean="0">
                <a:latin typeface="Calibri" panose="020F0502020204030204" pitchFamily="34" charset="0"/>
              </a:rPr>
              <a:t>him into </a:t>
            </a:r>
            <a:r>
              <a:rPr lang="en-US" altLang="en-US" sz="3200" dirty="0">
                <a:latin typeface="Calibri" panose="020F0502020204030204" pitchFamily="34" charset="0"/>
              </a:rPr>
              <a:t>the severe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549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قَرِينُهُۥ رَبَّنَا مَآ أَطْغَيْتُهُۥ وَلَـٰكِن كَانَ فِى ضَلَـٰلٍۭ بَعِيدٍ ﴿٢٧﴾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a:t>
            </a:r>
            <a:r>
              <a:rPr lang="en-US" altLang="en-US" sz="3200" dirty="0" smtClean="0">
                <a:latin typeface="Calibri" panose="020F0502020204030204" pitchFamily="34" charset="0"/>
              </a:rPr>
              <a:t>companion </a:t>
            </a:r>
            <a:r>
              <a:rPr lang="en-US" altLang="en-US" sz="3200" dirty="0">
                <a:latin typeface="Calibri" panose="020F0502020204030204" pitchFamily="34" charset="0"/>
              </a:rPr>
              <a:t>will say, ‘Our Lord!</a:t>
            </a:r>
          </a:p>
          <a:p>
            <a:pPr>
              <a:lnSpc>
                <a:spcPct val="90000"/>
              </a:lnSpc>
            </a:pPr>
            <a:r>
              <a:rPr lang="en-US" altLang="en-US" sz="3200" dirty="0">
                <a:latin typeface="Calibri" panose="020F0502020204030204" pitchFamily="34" charset="0"/>
              </a:rPr>
              <a:t>I did not make him a </a:t>
            </a:r>
            <a:r>
              <a:rPr lang="en-US" altLang="en-US" sz="3200" dirty="0" smtClean="0">
                <a:latin typeface="Calibri" panose="020F0502020204030204" pitchFamily="34" charset="0"/>
              </a:rPr>
              <a:t>rebel, but </a:t>
            </a:r>
            <a:r>
              <a:rPr lang="en-US" altLang="en-US" sz="3200" dirty="0">
                <a:latin typeface="Calibri" panose="020F0502020204030204" pitchFamily="34" charset="0"/>
              </a:rPr>
              <a:t>he [himself] was in extreme error.’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2011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لَا تَخْتَصِمُوا۟ لَدَىَّ وَقَدْ قَدَّمْتُ إِلَيْكُم بِٱلْوَعِيدِ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say, ‘Do not wrangle in My presence,</a:t>
            </a:r>
          </a:p>
          <a:p>
            <a:pPr>
              <a:lnSpc>
                <a:spcPct val="90000"/>
              </a:lnSpc>
            </a:pPr>
            <a:r>
              <a:rPr lang="en-US" altLang="en-US" sz="3200" dirty="0">
                <a:latin typeface="Calibri" panose="020F0502020204030204" pitchFamily="34" charset="0"/>
              </a:rPr>
              <a:t>for I had already warned you in advance.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6013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يُبَدَّلُ ٱلْقَوْلُ لَدَىَّ وَمَآ أَنَا۠ بِظَلَّـٰمٍ لِّلْعَبِيدِ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word [of judgement] is unalterable with Me,</a:t>
            </a:r>
          </a:p>
          <a:p>
            <a:pPr>
              <a:lnSpc>
                <a:spcPct val="90000"/>
              </a:lnSpc>
            </a:pPr>
            <a:r>
              <a:rPr lang="en-US" altLang="en-US" sz="3200" dirty="0">
                <a:latin typeface="Calibri" panose="020F0502020204030204" pitchFamily="34" charset="0"/>
              </a:rPr>
              <a:t>and I am not tyrannical to the servants.’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877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نَقُولُ لِجَهَنَّمَ هَلِ ٱمْتَلَأْتِ وَتَقُولُ هَلْ مِن مَّزِيدٍ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We shall say to hell</a:t>
            </a:r>
            <a:r>
              <a:rPr lang="en-US" altLang="en-US" sz="3200" dirty="0" smtClean="0">
                <a:latin typeface="Calibri" panose="020F0502020204030204" pitchFamily="34" charset="0"/>
              </a:rPr>
              <a:t>, ‘</a:t>
            </a:r>
            <a:r>
              <a:rPr lang="en-US" altLang="en-US" sz="3200" dirty="0">
                <a:latin typeface="Calibri" panose="020F0502020204030204" pitchFamily="34" charset="0"/>
              </a:rPr>
              <a:t>Are you full?’</a:t>
            </a:r>
          </a:p>
          <a:p>
            <a:pPr>
              <a:lnSpc>
                <a:spcPct val="90000"/>
              </a:lnSpc>
            </a:pPr>
            <a:r>
              <a:rPr lang="en-US" altLang="en-US" sz="3200" dirty="0">
                <a:latin typeface="Calibri" panose="020F0502020204030204" pitchFamily="34" charset="0"/>
              </a:rPr>
              <a:t>It will say, ‘Is there any more?’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2844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وَأُزْلِفَتِ ٱلْجَنَّةُ لِلْمُتَّقِينَ غَيْرَ بَعِيدٍ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paradise will be brought near for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r>
              <a:rPr lang="en-US" altLang="en-US" sz="3200" dirty="0">
                <a:latin typeface="Calibri" panose="020F0502020204030204" pitchFamily="34" charset="0"/>
              </a:rPr>
              <a:t>not distant [any more]: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0899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مَا تُوعَدُونَ لِكُلِّ أَوَّابٍ حَفِيظٍ ﴿٣٢﴾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what you were promised.</a:t>
            </a:r>
          </a:p>
          <a:p>
            <a:pPr>
              <a:lnSpc>
                <a:spcPct val="90000"/>
              </a:lnSpc>
            </a:pPr>
            <a:r>
              <a:rPr lang="en-US" altLang="en-US" sz="3200" dirty="0">
                <a:latin typeface="Calibri" panose="020F0502020204030204" pitchFamily="34" charset="0"/>
              </a:rPr>
              <a:t>[It is] for every penitent and dutiful [servant]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9622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خَشِىَ ٱلرَّحْمَـٰنَ بِٱلْغَيْبِ وَجَآءَ بِقَلْبٍ مُّنِيبٍ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fears the All-beneficent in secret</a:t>
            </a:r>
          </a:p>
          <a:p>
            <a:pPr>
              <a:lnSpc>
                <a:spcPct val="90000"/>
              </a:lnSpc>
            </a:pPr>
            <a:r>
              <a:rPr lang="en-US" altLang="en-US" sz="3200" dirty="0">
                <a:latin typeface="Calibri" panose="020F0502020204030204" pitchFamily="34" charset="0"/>
              </a:rPr>
              <a:t>and comes with a penitent heart.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25616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ٱدْخُلُوهَا بِسَلَـٰمٍ ۖ ذَٰلِكَ يَوْمُ ٱلْخُلُودِ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Enter it in peace!</a:t>
            </a:r>
          </a:p>
          <a:p>
            <a:pPr>
              <a:lnSpc>
                <a:spcPct val="90000"/>
              </a:lnSpc>
            </a:pPr>
            <a:r>
              <a:rPr lang="en-US" altLang="en-US" sz="3200" dirty="0">
                <a:latin typeface="Calibri" panose="020F0502020204030204" pitchFamily="34" charset="0"/>
              </a:rPr>
              <a:t>This is the day of immortality.’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9536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لَهُم مَّا يَشَآءُونَ فِيهَا وَلَدَيْنَا مَزِيدٌ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will have whatever they wish,</a:t>
            </a:r>
          </a:p>
          <a:p>
            <a:pPr>
              <a:lnSpc>
                <a:spcPct val="90000"/>
              </a:lnSpc>
            </a:pPr>
            <a:r>
              <a:rPr lang="en-US" altLang="en-US" sz="3200" dirty="0">
                <a:latin typeface="Calibri" panose="020F0502020204030204" pitchFamily="34" charset="0"/>
              </a:rPr>
              <a:t>and with Us there is yet more.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7916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وَكَمْ أَهْلَكْنَا قَبْلَهُم مِّن قَرْنٍ هُمْ أَشَدُّ مِنْهُم بَطْشًا فَنَقَّبُوا۟ فِى ٱلْبِلَـٰدِ هَلْ مِن مَّحِيصٍ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generations We have destroyed before </a:t>
            </a:r>
            <a:r>
              <a:rPr lang="en-US" altLang="en-US" sz="3200" dirty="0" smtClean="0">
                <a:latin typeface="Calibri" panose="020F0502020204030204" pitchFamily="34" charset="0"/>
              </a:rPr>
              <a:t>them, who </a:t>
            </a:r>
            <a:r>
              <a:rPr lang="en-US" altLang="en-US" sz="3200" dirty="0">
                <a:latin typeface="Calibri" panose="020F0502020204030204" pitchFamily="34" charset="0"/>
              </a:rPr>
              <a:t>were stronger than </a:t>
            </a:r>
            <a:r>
              <a:rPr lang="en-US" altLang="en-US" sz="3200" dirty="0" smtClean="0">
                <a:latin typeface="Calibri" panose="020F0502020204030204" pitchFamily="34" charset="0"/>
              </a:rPr>
              <a:t>these, insomuch </a:t>
            </a:r>
            <a:r>
              <a:rPr lang="en-US" altLang="en-US" sz="3200" dirty="0">
                <a:latin typeface="Calibri" panose="020F0502020204030204" pitchFamily="34" charset="0"/>
              </a:rPr>
              <a:t>that they ransacked the towns?!</a:t>
            </a:r>
          </a:p>
          <a:p>
            <a:pPr>
              <a:lnSpc>
                <a:spcPct val="90000"/>
              </a:lnSpc>
            </a:pPr>
            <a:r>
              <a:rPr lang="en-US" altLang="en-US" sz="3200" dirty="0">
                <a:latin typeface="Calibri" panose="020F0502020204030204" pitchFamily="34" charset="0"/>
              </a:rPr>
              <a:t>Is there any escape [from Allah’s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0147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لَذِكْرَىٰ لِمَن كَانَ لَهُۥ قَلْبٌ أَوْ أَلْقَى ٱلسَّمْعَ وَهُوَ شَهِيدٌ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an admonition in </a:t>
            </a:r>
            <a:r>
              <a:rPr lang="en-US" altLang="en-US" sz="3200" dirty="0" smtClean="0">
                <a:latin typeface="Calibri" panose="020F0502020204030204" pitchFamily="34" charset="0"/>
              </a:rPr>
              <a:t>that for </a:t>
            </a:r>
            <a:r>
              <a:rPr lang="en-US" altLang="en-US" sz="3200" dirty="0">
                <a:latin typeface="Calibri" panose="020F0502020204030204" pitchFamily="34" charset="0"/>
              </a:rPr>
              <a:t>one who has a heart,</a:t>
            </a:r>
          </a:p>
          <a:p>
            <a:pPr>
              <a:lnSpc>
                <a:spcPct val="90000"/>
              </a:lnSpc>
            </a:pPr>
            <a:r>
              <a:rPr lang="en-US" altLang="en-US" sz="3200" dirty="0">
                <a:latin typeface="Calibri" panose="020F0502020204030204" pitchFamily="34" charset="0"/>
              </a:rPr>
              <a:t>or gives ear, being attentive.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9771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خَلَقْنَا ٱلسَّمَـٰوَٰتِ وَٱلْأَرْضَ وَمَا بَيْنَهُمَا فِى سِتَّةِ أَيَّامٍ وَمَا مَسَّنَا مِن لُّغُوبٍ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created the heavens and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whatever is between </a:t>
            </a:r>
            <a:r>
              <a:rPr lang="en-US" altLang="en-US" sz="3200" dirty="0" smtClean="0">
                <a:latin typeface="Calibri" panose="020F0502020204030204" pitchFamily="34" charset="0"/>
              </a:rPr>
              <a:t>them, in </a:t>
            </a:r>
            <a:r>
              <a:rPr lang="en-US" altLang="en-US" sz="3200" dirty="0">
                <a:latin typeface="Calibri" panose="020F0502020204030204" pitchFamily="34" charset="0"/>
              </a:rPr>
              <a:t>six </a:t>
            </a:r>
            <a:r>
              <a:rPr lang="en-US" altLang="en-US" sz="3200" dirty="0" smtClean="0">
                <a:latin typeface="Calibri" panose="020F0502020204030204" pitchFamily="34" charset="0"/>
              </a:rPr>
              <a:t>days, and </a:t>
            </a:r>
            <a:r>
              <a:rPr lang="en-US" altLang="en-US" sz="3200" dirty="0">
                <a:latin typeface="Calibri" panose="020F0502020204030204" pitchFamily="34" charset="0"/>
              </a:rPr>
              <a:t>any fatigue did not touch Us.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204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فَٱصْبِرْ عَلَىٰ مَا يَقُولُونَ وَسَبِّحْ بِحَمْدِ رَبِّكَ قَبْلَ طُلُوعِ ٱلشَّمْسِ وَقَبْلَ ٱلْغُرُوبِ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patient over what they </a:t>
            </a:r>
            <a:r>
              <a:rPr lang="en-US" altLang="en-US" sz="3200" dirty="0" smtClean="0">
                <a:latin typeface="Calibri" panose="020F0502020204030204" pitchFamily="34" charset="0"/>
              </a:rPr>
              <a:t>say, and </a:t>
            </a:r>
            <a:r>
              <a:rPr lang="en-US" altLang="en-US" sz="3200" dirty="0">
                <a:latin typeface="Calibri" panose="020F0502020204030204" pitchFamily="34" charset="0"/>
              </a:rPr>
              <a:t>celebrate the praise of your </a:t>
            </a:r>
            <a:r>
              <a:rPr lang="en-US" altLang="en-US" sz="3200" dirty="0" smtClean="0">
                <a:latin typeface="Calibri" panose="020F0502020204030204" pitchFamily="34" charset="0"/>
              </a:rPr>
              <a:t>Lord before </a:t>
            </a:r>
            <a:r>
              <a:rPr lang="en-US" altLang="en-US" sz="3200" dirty="0">
                <a:latin typeface="Calibri" panose="020F0502020204030204" pitchFamily="34" charset="0"/>
              </a:rPr>
              <a:t>the rising of the </a:t>
            </a:r>
            <a:r>
              <a:rPr lang="en-US" altLang="en-US" sz="3200" dirty="0" smtClean="0">
                <a:latin typeface="Calibri" panose="020F0502020204030204" pitchFamily="34" charset="0"/>
              </a:rPr>
              <a:t>sun and </a:t>
            </a:r>
            <a:r>
              <a:rPr lang="en-US" altLang="en-US" sz="3200" dirty="0">
                <a:latin typeface="Calibri" panose="020F0502020204030204" pitchFamily="34" charset="0"/>
              </a:rPr>
              <a:t>before the sunset,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9041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ٱلَّيْلِ فَسَبِّحْهُ وَأَدْبَـٰرَ ٱلسُّجُودِ ﴿٤٠﴾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glorify Him through part of the night</a:t>
            </a:r>
          </a:p>
          <a:p>
            <a:pPr>
              <a:lnSpc>
                <a:spcPct val="90000"/>
              </a:lnSpc>
            </a:pPr>
            <a:r>
              <a:rPr lang="en-US" altLang="en-US" sz="3200" dirty="0">
                <a:latin typeface="Calibri" panose="020F0502020204030204" pitchFamily="34" charset="0"/>
              </a:rPr>
              <a:t>and after the prostrations.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0540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وَٱسْتَمِعْ يَوْمَ يُنَادِ ٱلْمُنَادِ مِن مَّكَانٍ قَرِيبٍ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be on the alert for the day</a:t>
            </a:r>
          </a:p>
          <a:p>
            <a:pPr>
              <a:lnSpc>
                <a:spcPct val="90000"/>
              </a:lnSpc>
            </a:pPr>
            <a:r>
              <a:rPr lang="en-US" altLang="en-US" sz="3200" dirty="0">
                <a:latin typeface="Calibri" panose="020F0502020204030204" pitchFamily="34" charset="0"/>
              </a:rPr>
              <a:t>when the caller calls from a close quarter,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7546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يَسْمَعُونَ ٱلصَّيْحَةَ بِٱلْحَقِّ ۚ ذَٰلِكَ يَوْمُ ٱلْخُرُوجِ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day when they hear the Cry in all truth.</a:t>
            </a:r>
          </a:p>
          <a:p>
            <a:pPr>
              <a:lnSpc>
                <a:spcPct val="90000"/>
              </a:lnSpc>
            </a:pPr>
            <a:r>
              <a:rPr lang="en-US" altLang="en-US" sz="3200" dirty="0">
                <a:latin typeface="Calibri" panose="020F0502020204030204" pitchFamily="34" charset="0"/>
              </a:rPr>
              <a:t>That is the day of rising [from the dead].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8154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نَحْنُ نُحْىِۦ وَنُمِيتُ وَإِلَيْنَا ٱلْمَصِيرُ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We who give life and bring death,</a:t>
            </a:r>
          </a:p>
          <a:p>
            <a:pPr>
              <a:lnSpc>
                <a:spcPct val="90000"/>
              </a:lnSpc>
            </a:pPr>
            <a:r>
              <a:rPr lang="en-US" altLang="en-US" sz="3200" dirty="0">
                <a:latin typeface="Calibri" panose="020F0502020204030204" pitchFamily="34" charset="0"/>
              </a:rPr>
              <a:t>and toward Us is the destination.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89409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تَشَقَّقُ ٱلْأَرْضُ عَنْهُمْ سِرَاعًا ۚ ذَٰلِكَ حَشْرٌ عَلَيْنَا يَسِيرٌ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 earth is split open for [disentombing] them,</a:t>
            </a:r>
          </a:p>
          <a:p>
            <a:pPr>
              <a:lnSpc>
                <a:spcPct val="90000"/>
              </a:lnSpc>
            </a:pPr>
            <a:r>
              <a:rPr lang="en-US" altLang="en-US" sz="3200" dirty="0">
                <a:latin typeface="Calibri" panose="020F0502020204030204" pitchFamily="34" charset="0"/>
              </a:rPr>
              <a:t>[they will come out] hastening.</a:t>
            </a:r>
          </a:p>
          <a:p>
            <a:pPr>
              <a:lnSpc>
                <a:spcPct val="90000"/>
              </a:lnSpc>
            </a:pPr>
            <a:r>
              <a:rPr lang="en-US" altLang="en-US" sz="3200" dirty="0">
                <a:latin typeface="Calibri" panose="020F0502020204030204" pitchFamily="34" charset="0"/>
              </a:rPr>
              <a:t>That </a:t>
            </a:r>
            <a:r>
              <a:rPr lang="en-US" altLang="en-US" sz="3200" dirty="0" smtClean="0">
                <a:latin typeface="Calibri" panose="020F0502020204030204" pitchFamily="34" charset="0"/>
              </a:rPr>
              <a:t>mustering </a:t>
            </a:r>
            <a:r>
              <a:rPr lang="en-US" altLang="en-US" sz="3200" dirty="0">
                <a:latin typeface="Calibri" panose="020F0502020204030204" pitchFamily="34" charset="0"/>
              </a:rPr>
              <a:t>is easy for Us [to carry out].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4115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أَعْلَمُ بِمَا يَقُولُونَ ۖ وَمَآ أَنتَ عَلَيْهِم بِجَبَّارٍ ۖ فَذَكِّرْ بِٱلْقُرْءَانِ مَن يَخَافُ وَعِيدِ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know best what they say,</a:t>
            </a:r>
          </a:p>
          <a:p>
            <a:pPr>
              <a:lnSpc>
                <a:spcPct val="90000"/>
              </a:lnSpc>
            </a:pPr>
            <a:r>
              <a:rPr lang="en-US" altLang="en-US" sz="3200" dirty="0">
                <a:latin typeface="Calibri" panose="020F0502020204030204" pitchFamily="34" charset="0"/>
              </a:rPr>
              <a:t>and you are not to be a tyrant over them.</a:t>
            </a:r>
          </a:p>
          <a:p>
            <a:pPr>
              <a:lnSpc>
                <a:spcPct val="90000"/>
              </a:lnSpc>
            </a:pPr>
            <a:r>
              <a:rPr lang="en-US" altLang="en-US" sz="3200" dirty="0">
                <a:latin typeface="Calibri" panose="020F0502020204030204" pitchFamily="34" charset="0"/>
              </a:rPr>
              <a:t>So admonish by the </a:t>
            </a:r>
            <a:r>
              <a:rPr lang="en-US" altLang="en-US" sz="3200" dirty="0" err="1">
                <a:latin typeface="Calibri" panose="020F0502020204030204" pitchFamily="34" charset="0"/>
              </a:rPr>
              <a:t>Qurʾān</a:t>
            </a:r>
            <a:r>
              <a:rPr lang="en-US" altLang="en-US" sz="3200" dirty="0">
                <a:latin typeface="Calibri" panose="020F0502020204030204" pitchFamily="34" charset="0"/>
              </a:rPr>
              <a:t> him who fears My threat.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599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 ۚ وَٱلْقُرْءَانِ ٱلْمَجِيدِ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Qāf</a:t>
            </a:r>
            <a:r>
              <a:rPr lang="en-US" altLang="en-US" sz="3200" i="1" dirty="0">
                <a:latin typeface="Calibri" panose="020F0502020204030204" pitchFamily="34" charset="0"/>
              </a:rPr>
              <a:t>.</a:t>
            </a:r>
          </a:p>
          <a:p>
            <a:pPr>
              <a:lnSpc>
                <a:spcPct val="90000"/>
              </a:lnSpc>
            </a:pPr>
            <a:r>
              <a:rPr lang="en-US" altLang="en-US" sz="3200" dirty="0">
                <a:latin typeface="Calibri" panose="020F0502020204030204" pitchFamily="34" charset="0"/>
              </a:rPr>
              <a:t>By the glorious </a:t>
            </a:r>
            <a:r>
              <a:rPr lang="en-US" altLang="en-US" sz="3200" dirty="0" err="1">
                <a:latin typeface="Calibri" panose="020F0502020204030204" pitchFamily="34" charset="0"/>
              </a:rPr>
              <a:t>Qurʾān</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5203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عَجِبُوٓا۟ أَن جَآءَهُم مُّنذِرٌ مِّنْهُمْ فَقَالَ ٱلْكَـٰفِرُونَ هَـٰذَا شَىْءٌ عَجِيبٌ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consider it </a:t>
            </a:r>
            <a:r>
              <a:rPr lang="en-US" altLang="en-US" sz="3200" dirty="0" smtClean="0">
                <a:latin typeface="Calibri" panose="020F0502020204030204" pitchFamily="34" charset="0"/>
              </a:rPr>
              <a:t>odd that </a:t>
            </a:r>
            <a:r>
              <a:rPr lang="en-US" altLang="en-US" sz="3200" dirty="0">
                <a:latin typeface="Calibri" panose="020F0502020204030204" pitchFamily="34" charset="0"/>
              </a:rPr>
              <a:t>a warner should have come to </a:t>
            </a:r>
            <a:r>
              <a:rPr lang="en-US" altLang="en-US" sz="3200" dirty="0" smtClean="0">
                <a:latin typeface="Calibri" panose="020F0502020204030204" pitchFamily="34" charset="0"/>
              </a:rPr>
              <a:t>them from </a:t>
            </a:r>
            <a:r>
              <a:rPr lang="en-US" altLang="en-US" sz="3200" dirty="0">
                <a:latin typeface="Calibri" panose="020F0502020204030204" pitchFamily="34" charset="0"/>
              </a:rPr>
              <a:t>among themselves.</a:t>
            </a:r>
          </a:p>
          <a:p>
            <a:pPr>
              <a:lnSpc>
                <a:spcPct val="90000"/>
              </a:lnSpc>
            </a:pPr>
            <a:r>
              <a:rPr lang="en-US" altLang="en-US" sz="3200" dirty="0">
                <a:latin typeface="Calibri" panose="020F0502020204030204" pitchFamily="34" charset="0"/>
              </a:rPr>
              <a:t>So the faithless say, ‘This is an odd thing.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أَءِذَا مِتْنَا وَكُنَّا تُرَابًا ۖ ذَٰلِكَ رَجْعٌۢ بَعِيدٌ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When we are </a:t>
            </a:r>
            <a:r>
              <a:rPr lang="en-US" altLang="en-US" sz="3200" dirty="0" smtClean="0">
                <a:latin typeface="Calibri" panose="020F0502020204030204" pitchFamily="34" charset="0"/>
              </a:rPr>
              <a:t>dead and </a:t>
            </a:r>
            <a:r>
              <a:rPr lang="en-US" altLang="en-US" sz="3200" dirty="0">
                <a:latin typeface="Calibri" panose="020F0502020204030204" pitchFamily="34" charset="0"/>
              </a:rPr>
              <a:t>have become dust [shall we be raised again]?</a:t>
            </a:r>
          </a:p>
          <a:p>
            <a:pPr>
              <a:lnSpc>
                <a:spcPct val="90000"/>
              </a:lnSpc>
            </a:pPr>
            <a:r>
              <a:rPr lang="en-US" altLang="en-US" sz="3200" dirty="0">
                <a:latin typeface="Calibri" panose="020F0502020204030204" pitchFamily="34" charset="0"/>
              </a:rPr>
              <a:t>That is a far-fetched return!’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264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عَلِمْنَا مَا تَنقُصُ ٱلْأَرْضُ مِنْهُمْ ۖ وَعِندَنَا كِتَـٰبٌ حَفِيظٌۢ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know what the earth diminishes from them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with Us is a preserving Book.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267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كَذَّبُوا۟ بِٱلْحَقِّ لَمَّا جَآءَهُمْ فَهُمْ فِىٓ أَمْرٍ مَّرِيجٍ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denied the truth when it came to them;</a:t>
            </a:r>
          </a:p>
          <a:p>
            <a:pPr>
              <a:lnSpc>
                <a:spcPct val="90000"/>
              </a:lnSpc>
            </a:pPr>
            <a:r>
              <a:rPr lang="en-US" altLang="en-US" sz="3200" dirty="0">
                <a:latin typeface="Calibri" panose="020F0502020204030204" pitchFamily="34" charset="0"/>
              </a:rPr>
              <a:t>so they are now in a perplexed state of affairs.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Qāf</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78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10054</TotalTime>
  <Words>2042</Words>
  <Application>Microsoft Office PowerPoint</Application>
  <PresentationFormat>Widescreen</PresentationFormat>
  <Paragraphs>194</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قٓ ۚ وَٱلْقُرْءَانِ ٱلْمَجِيدِ ﴿١﴾</vt:lpstr>
      <vt:lpstr> بَلْ عَجِبُوٓا۟ أَن جَآءَهُم مُّنذِرٌ مِّنْهُمْ فَقَالَ ٱلْكَـٰفِرُونَ هَـٰذَا شَىْءٌ عَجِيبٌ ﴿٢﴾</vt:lpstr>
      <vt:lpstr> أَءِذَا مِتْنَا وَكُنَّا تُرَابًا ۖ ذَٰلِكَ رَجْعٌۢ بَعِيدٌ ﴿٣﴾</vt:lpstr>
      <vt:lpstr> قَدْ عَلِمْنَا مَا تَنقُصُ ٱلْأَرْضُ مِنْهُمْ ۖ وَعِندَنَا كِتَـٰبٌ حَفِيظٌۢ ﴿٤﴾</vt:lpstr>
      <vt:lpstr> بَلْ كَذَّبُوا۟ بِٱلْحَقِّ لَمَّا جَآءَهُمْ فَهُمْ فِىٓ أَمْرٍ مَّرِيجٍ ﴿٥﴾</vt:lpstr>
      <vt:lpstr> أَفَلَمْ يَنظُرُوٓا۟ إِلَى ٱلسَّمَآءِ فَوْقَهُمْ كَيْفَ بَنَيْنَـٰهَا وَزَيَّنَّـٰهَا وَمَا لَهَا مِن فُرُوجٍ ﴿٦﴾</vt:lpstr>
      <vt:lpstr> وَٱلْأَرْضَ مَدَدْنَـٰهَا وَأَلْقَيْنَا فِيهَا رَوَٰسِىَ وَأَنۢبَتْنَا فِيهَا مِن كُلِّ زَوْجٍۭ بَهِيجٍ ﴿٧﴾</vt:lpstr>
      <vt:lpstr> تَبْصِرَةً وَذِكْرَىٰ لِكُلِّ عَبْدٍ مُّنِيبٍ ﴿٨﴾</vt:lpstr>
      <vt:lpstr> وَنَزَّلْنَا مِنَ ٱلسَّمَآءِ مَآءً مُّبَـٰرَكًا فَأَنۢبَتْنَا بِهِۦ جَنَّـٰتٍ وَحَبَّ ٱلْحَصِيدِ ﴿٩﴾</vt:lpstr>
      <vt:lpstr> وَٱلنَّخْلَ بَاسِقَـٰتٍ لَّهَا طَلْعٌ نَّضِيدٌ ﴿١٠﴾</vt:lpstr>
      <vt:lpstr> رِّزْقًا لِّلْعِبَادِ ۖ وَأَحْيَيْنَا بِهِۦ بَلْدَةً مَّيْتًا ۚ كَذَٰلِكَ ٱلْخُرُوجُ ﴿١١﴾</vt:lpstr>
      <vt:lpstr> كَذَّبَتْ قَبْلَهُمْ قَوْمُ نُوحٍ وَأَصْحَـٰبُ ٱلرَّسِّ وَثَمُودُ ﴿١٢﴾</vt:lpstr>
      <vt:lpstr> وَعَادٌ وَفِرْعَوْنُ وَإِخْوَٰنُ لُوطٍ ﴿١٣﴾</vt:lpstr>
      <vt:lpstr> وَأَصْحَـٰبُ ٱلْأَيْكَةِ وَقَوْمُ تُبَّعٍ ۚ كُلٌّ كَذَّبَ ٱلرُّسُلَ فَحَقَّ وَعِيدِ ﴿١٤﴾</vt:lpstr>
      <vt:lpstr> أَفَعَيِينَا بِٱلْخَلْقِ ٱلْأَوَّلِ ۚ بَلْ هُمْ فِى لَبْسٍ مِّنْ خَلْقٍ جَدِيدٍ ﴿١٥﴾</vt:lpstr>
      <vt:lpstr>وَلَقَدْ خَلَقْنَا ٱلْإِنسَـٰنَ وَنَعْلَمُ مَا تُوَسْوِسُ بِهِۦ نَفْسُهُۥ ۖ وَنَحْنُ أَقْرَبُ إِلَيْهِ مِنْ حَبْلِ ٱلْوَرِيدِ ﴿١٦﴾</vt:lpstr>
      <vt:lpstr> إِذْ يَتَلَقَّى ٱلْمُتَلَقِّيَانِ عَنِ ٱلْيَمِينِ وَعَنِ ٱلشِّمَالِ قَعِيدٌ ﴿١٧﴾</vt:lpstr>
      <vt:lpstr> مَّا يَلْفِظُ مِن قَوْلٍ إِلَّا لَدَيْهِ رَقِيبٌ عَتِيدٌ ﴿١٨﴾</vt:lpstr>
      <vt:lpstr> وَجَآءَتْ سَكْرَةُ ٱلْمَوْتِ بِٱلْحَقِّ ۖ ذَٰلِكَ مَا كُنتَ مِنْهُ تَحِيدُ ﴿١٩﴾ </vt:lpstr>
      <vt:lpstr>وَنُفِخَ فِى ٱلصُّورِ ۚ ذَٰلِكَ يَوْمُ ٱلْوَعِيدِ ﴿٢٠﴾</vt:lpstr>
      <vt:lpstr> وَجَآءَتْ كُلُّ نَفْسٍ مَّعَهَا سَآئِقٌ وَشَهِيدٌ ﴿٢١﴾</vt:lpstr>
      <vt:lpstr> لَّقَدْ كُنتَ فِى غَفْلَةٍ مِّنْ هَـٰذَا فَكَشَفْنَا عَنكَ غِطَآءَكَ فَبَصَرُكَ ٱلْيَوْمَ حَدِيدٌ ﴿٢٢﴾</vt:lpstr>
      <vt:lpstr> وَقَالَ قَرِينُهُۥ هَـٰذَا مَا لَدَىَّ عَتِيدٌ ﴿٢٣﴾</vt:lpstr>
      <vt:lpstr> أَلْقِيَا فِى جَهَنَّمَ كُلَّ كَفَّارٍ عَنِيدٍ ﴿٢٤﴾</vt:lpstr>
      <vt:lpstr> مَّنَّاعٍ لِّلْخَيْرِ مُعْتَدٍ مُّرِيبٍ ﴿٢٥﴾</vt:lpstr>
      <vt:lpstr> ٱلَّذِى جَعَلَ مَعَ ٱللَّـهِ إِلَـٰهًا ءَاخَرَ فَأَلْقِيَاهُ فِى ٱلْعَذَابِ ٱلشَّدِيدِ ﴿٢٦﴾</vt:lpstr>
      <vt:lpstr> قَالَ قَرِينُهُۥ رَبَّنَا مَآ أَطْغَيْتُهُۥ وَلَـٰكِن كَانَ فِى ضَلَـٰلٍۭ بَعِيدٍ ﴿٢٧﴾ </vt:lpstr>
      <vt:lpstr>قَالَ لَا تَخْتَصِمُوا۟ لَدَىَّ وَقَدْ قَدَّمْتُ إِلَيْكُم بِٱلْوَعِيدِ ﴿٢٨﴾</vt:lpstr>
      <vt:lpstr> مَا يُبَدَّلُ ٱلْقَوْلُ لَدَىَّ وَمَآ أَنَا۠ بِظَلَّـٰمٍ لِّلْعَبِيدِ ﴿٢٩﴾</vt:lpstr>
      <vt:lpstr> يَوْمَ نَقُولُ لِجَهَنَّمَ هَلِ ٱمْتَلَأْتِ وَتَقُولُ هَلْ مِن مَّزِيدٍ ﴿٣٠﴾</vt:lpstr>
      <vt:lpstr> وَأُزْلِفَتِ ٱلْجَنَّةُ لِلْمُتَّقِينَ غَيْرَ بَعِيدٍ ﴿٣١﴾</vt:lpstr>
      <vt:lpstr> هَـٰذَا مَا تُوعَدُونَ لِكُلِّ أَوَّابٍ حَفِيظٍ ﴿٣٢﴾ </vt:lpstr>
      <vt:lpstr>مَّنْ خَشِىَ ٱلرَّحْمَـٰنَ بِٱلْغَيْبِ وَجَآءَ بِقَلْبٍ مُّنِيبٍ ﴿٣٣﴾</vt:lpstr>
      <vt:lpstr> ٱدْخُلُوهَا بِسَلَـٰمٍ ۖ ذَٰلِكَ يَوْمُ ٱلْخُلُودِ ﴿٣٤﴾</vt:lpstr>
      <vt:lpstr> لَهُم مَّا يَشَآءُونَ فِيهَا وَلَدَيْنَا مَزِيدٌ ﴿٣٥﴾</vt:lpstr>
      <vt:lpstr>وَكَمْ أَهْلَكْنَا قَبْلَهُم مِّن قَرْنٍ هُمْ أَشَدُّ مِنْهُم بَطْشًا فَنَقَّبُوا۟ فِى ٱلْبِلَـٰدِ هَلْ مِن مَّحِيصٍ ﴿٣٦﴾</vt:lpstr>
      <vt:lpstr> إِنَّ فِى ذَٰلِكَ لَذِكْرَىٰ لِمَن كَانَ لَهُۥ قَلْبٌ أَوْ أَلْقَى ٱلسَّمْعَ وَهُوَ شَهِيدٌ ﴿٣٧﴾</vt:lpstr>
      <vt:lpstr> وَلَقَدْ خَلَقْنَا ٱلسَّمَـٰوَٰتِ وَٱلْأَرْضَ وَمَا بَيْنَهُمَا فِى سِتَّةِ أَيَّامٍ وَمَا مَسَّنَا مِن لُّغُوبٍ ﴿٣٨﴾</vt:lpstr>
      <vt:lpstr> فَٱصْبِرْ عَلَىٰ مَا يَقُولُونَ وَسَبِّحْ بِحَمْدِ رَبِّكَ قَبْلَ طُلُوعِ ٱلشَّمْسِ وَقَبْلَ ٱلْغُرُوبِ ﴿٣٩﴾</vt:lpstr>
      <vt:lpstr> وَمِنَ ٱلَّيْلِ فَسَبِّحْهُ وَأَدْبَـٰرَ ٱلسُّجُودِ ﴿٤٠﴾ </vt:lpstr>
      <vt:lpstr>وَٱسْتَمِعْ يَوْمَ يُنَادِ ٱلْمُنَادِ مِن مَّكَانٍ قَرِيبٍ ﴿٤١﴾</vt:lpstr>
      <vt:lpstr> يَوْمَ يَسْمَعُونَ ٱلصَّيْحَةَ بِٱلْحَقِّ ۚ ذَٰلِكَ يَوْمُ ٱلْخُرُوجِ ﴿٤٢﴾</vt:lpstr>
      <vt:lpstr> إِنَّا نَحْنُ نُحْىِۦ وَنُمِيتُ وَإِلَيْنَا ٱلْمَصِيرُ ﴿٤٣﴾</vt:lpstr>
      <vt:lpstr> يَوْمَ تَشَقَّقُ ٱلْأَرْضُ عَنْهُمْ سِرَاعًا ۚ ذَٰلِكَ حَشْرٌ عَلَيْنَا يَسِيرٌ ﴿٤٤﴾</vt:lpstr>
      <vt:lpstr> نَّحْنُ أَعْلَمُ بِمَا يَقُولُونَ ۖ وَمَآ أَنتَ عَلَيْهِم بِجَبَّارٍ ۖ فَذَكِّرْ بِٱلْقُرْءَانِ مَن يَخَافُ وَعِيدِ ﴿٤٥﴾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762</cp:revision>
  <dcterms:created xsi:type="dcterms:W3CDTF">2005-07-27T05:58:58Z</dcterms:created>
  <dcterms:modified xsi:type="dcterms:W3CDTF">2020-05-18T05:47:45Z</dcterms:modified>
</cp:coreProperties>
</file>