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354" r:id="rId2"/>
    <p:sldId id="355" r:id="rId3"/>
    <p:sldId id="893" r:id="rId4"/>
    <p:sldId id="766" r:id="rId5"/>
    <p:sldId id="1074" r:id="rId6"/>
    <p:sldId id="1075" r:id="rId7"/>
    <p:sldId id="1076" r:id="rId8"/>
    <p:sldId id="1077" r:id="rId9"/>
    <p:sldId id="1078" r:id="rId10"/>
    <p:sldId id="1079" r:id="rId11"/>
    <p:sldId id="1080" r:id="rId12"/>
    <p:sldId id="1081" r:id="rId13"/>
    <p:sldId id="1082" r:id="rId14"/>
    <p:sldId id="1083" r:id="rId15"/>
    <p:sldId id="1084" r:id="rId16"/>
    <p:sldId id="1085" r:id="rId17"/>
    <p:sldId id="1086" r:id="rId18"/>
    <p:sldId id="1087" r:id="rId19"/>
    <p:sldId id="1088" r:id="rId20"/>
    <p:sldId id="1109" r:id="rId21"/>
    <p:sldId id="1089" r:id="rId22"/>
    <p:sldId id="1090" r:id="rId23"/>
    <p:sldId id="1091" r:id="rId24"/>
    <p:sldId id="1092" r:id="rId25"/>
    <p:sldId id="1093" r:id="rId26"/>
    <p:sldId id="1094" r:id="rId27"/>
    <p:sldId id="1095" r:id="rId28"/>
    <p:sldId id="1096" r:id="rId29"/>
    <p:sldId id="1097" r:id="rId30"/>
    <p:sldId id="1098" r:id="rId31"/>
    <p:sldId id="1099" r:id="rId32"/>
    <p:sldId id="1100" r:id="rId33"/>
    <p:sldId id="1101" r:id="rId34"/>
    <p:sldId id="1102" r:id="rId35"/>
    <p:sldId id="1103" r:id="rId36"/>
    <p:sldId id="1104" r:id="rId37"/>
    <p:sldId id="1105" r:id="rId38"/>
    <p:sldId id="1106" r:id="rId39"/>
    <p:sldId id="1107" r:id="rId40"/>
    <p:sldId id="1108" r:id="rId41"/>
    <p:sldId id="352" r:id="rId42"/>
    <p:sldId id="353" r:id="rId4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الأحقاف</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Aḥqāf</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err="1" smtClean="0">
                <a:solidFill>
                  <a:srgbClr val="FFFF00"/>
                </a:solidFill>
                <a:latin typeface="Trebuchet MS" panose="020B0603020202020204" pitchFamily="34" charset="0"/>
                <a:cs typeface="Traditional Arabic" panose="02020603050405020304" pitchFamily="18" charset="-78"/>
              </a:rPr>
              <a:t>sandhills</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46</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35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حُشِرَ ٱلنَّاسُ كَانُوا۟ لَهُمْ أَعْدَآءً وَكَانُوا۟ بِعِبَادَتِهِمْ كَـٰفِرِينَ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mankind are mustered [on Judgement’s </a:t>
            </a:r>
            <a:r>
              <a:rPr lang="en-US" altLang="en-US" sz="3200" dirty="0" smtClean="0">
                <a:latin typeface="Calibri" panose="020F0502020204030204" pitchFamily="34" charset="0"/>
              </a:rPr>
              <a:t>Day] they </a:t>
            </a:r>
            <a:r>
              <a:rPr lang="en-US" altLang="en-US" sz="3200" dirty="0">
                <a:latin typeface="Calibri" panose="020F0502020204030204" pitchFamily="34" charset="0"/>
              </a:rPr>
              <a:t>will be their </a:t>
            </a:r>
            <a:r>
              <a:rPr lang="en-US" altLang="en-US" sz="3200" dirty="0" smtClean="0">
                <a:latin typeface="Calibri" panose="020F0502020204030204" pitchFamily="34" charset="0"/>
              </a:rPr>
              <a:t>enemies, and </a:t>
            </a:r>
            <a:r>
              <a:rPr lang="en-US" altLang="en-US" sz="3200" dirty="0">
                <a:latin typeface="Calibri" panose="020F0502020204030204" pitchFamily="34" charset="0"/>
              </a:rPr>
              <a:t>they will disavow their worship.</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9566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تُتْلَىٰ عَلَيْهِمْ ءَايَـٰتُنَا بَيِّنَـٰتٍ قَالَ ٱلَّذِينَ كَفَرُوا۟ لِلْحَقِّ لَمَّا جَآءَهُمْ هَـٰذَا سِحْرٌ مُّبِينٌ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Our manifest signs are recited to </a:t>
            </a:r>
            <a:r>
              <a:rPr lang="en-US" altLang="en-US" sz="3200" dirty="0" smtClean="0">
                <a:latin typeface="Calibri" panose="020F0502020204030204" pitchFamily="34" charset="0"/>
              </a:rPr>
              <a:t>them, the </a:t>
            </a:r>
            <a:r>
              <a:rPr lang="en-US" altLang="en-US" sz="3200" dirty="0">
                <a:latin typeface="Calibri" panose="020F0502020204030204" pitchFamily="34" charset="0"/>
              </a:rPr>
              <a:t>faithless say of the truth when it comes to them</a:t>
            </a:r>
            <a:r>
              <a:rPr lang="en-US" altLang="en-US" sz="3200" dirty="0" smtClean="0">
                <a:latin typeface="Calibri" panose="020F0502020204030204" pitchFamily="34" charset="0"/>
              </a:rPr>
              <a:t>: ‘</a:t>
            </a:r>
            <a:r>
              <a:rPr lang="en-US" altLang="en-US" sz="3200" dirty="0">
                <a:latin typeface="Calibri" panose="020F0502020204030204" pitchFamily="34" charset="0"/>
              </a:rPr>
              <a:t>This is plain magic.’</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5602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يَقُولُونَ ٱفْتَرَىٰهُ ۖ قُلْ إِنِ ٱفْتَرَيْتُهُۥ فَلَا تَمْلِكُونَ لِى مِنَ ٱللَّـهِ شَيْـًٔا ۖ هُوَ أَعْلَمُ بِمَا تُفِيضُونَ فِيهِ ۖ كَفَىٰ بِهِۦ شَهِيدًۢا بَيْنِى وَبَيْنَكُمْ ۖ وَهُوَ ٱلْغَفُورُ ٱلرَّحِيمُ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‘He has fabricated it</a:t>
            </a:r>
            <a:r>
              <a:rPr lang="en-US" altLang="en-US" sz="3200" dirty="0" smtClean="0">
                <a:latin typeface="Calibri" panose="020F0502020204030204" pitchFamily="34" charset="0"/>
              </a:rPr>
              <a:t>?’ Say</a:t>
            </a:r>
            <a:r>
              <a:rPr lang="en-US" altLang="en-US" sz="3200" dirty="0">
                <a:latin typeface="Calibri" panose="020F0502020204030204" pitchFamily="34" charset="0"/>
              </a:rPr>
              <a:t>, ‘Should I have fabricated </a:t>
            </a:r>
            <a:r>
              <a:rPr lang="en-US" altLang="en-US" sz="3200" dirty="0" smtClean="0">
                <a:latin typeface="Calibri" panose="020F0502020204030204" pitchFamily="34" charset="0"/>
              </a:rPr>
              <a:t>it, you </a:t>
            </a:r>
            <a:r>
              <a:rPr lang="en-US" altLang="en-US" sz="3200" dirty="0">
                <a:latin typeface="Calibri" panose="020F0502020204030204" pitchFamily="34" charset="0"/>
              </a:rPr>
              <a:t>would not avail me anything against </a:t>
            </a:r>
            <a:r>
              <a:rPr lang="en-US" altLang="en-US" sz="3200" dirty="0" smtClean="0">
                <a:latin typeface="Calibri" panose="020F0502020204030204" pitchFamily="34" charset="0"/>
              </a:rPr>
              <a:t>Allah. He </a:t>
            </a:r>
            <a:r>
              <a:rPr lang="en-US" altLang="en-US" sz="3200" dirty="0">
                <a:latin typeface="Calibri" panose="020F0502020204030204" pitchFamily="34" charset="0"/>
              </a:rPr>
              <a:t>best knows what you gossip concerning </a:t>
            </a:r>
            <a:r>
              <a:rPr lang="en-US" altLang="en-US" sz="3200" dirty="0" smtClean="0">
                <a:latin typeface="Calibri" panose="020F0502020204030204" pitchFamily="34" charset="0"/>
              </a:rPr>
              <a:t>it. He </a:t>
            </a:r>
            <a:r>
              <a:rPr lang="en-US" altLang="en-US" sz="3200" dirty="0">
                <a:latin typeface="Calibri" panose="020F0502020204030204" pitchFamily="34" charset="0"/>
              </a:rPr>
              <a:t>suffices as a witness between me and </a:t>
            </a:r>
            <a:r>
              <a:rPr lang="en-US" altLang="en-US" sz="3200" dirty="0" smtClean="0">
                <a:latin typeface="Calibri" panose="020F0502020204030204" pitchFamily="34" charset="0"/>
              </a:rPr>
              <a:t>you, and </a:t>
            </a:r>
            <a:r>
              <a:rPr lang="en-US" altLang="en-US" sz="3200" dirty="0">
                <a:latin typeface="Calibri" panose="020F0502020204030204" pitchFamily="34" charset="0"/>
              </a:rPr>
              <a:t>He is the All-forgiving,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2945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مَا كُنتُ بِدْعًا مِّنَ ٱلرُّسُلِ وَمَآ أَدْرِى مَا يُفْعَلُ بِى وَلَا بِكُمْ ۖ إِنْ أَتَّبِعُ إِلَّا مَا يُوحَىٰٓ إِلَىَّ وَمَآ أَنَا۠ إِلَّا نَذِيرٌ مُّبِينٌ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am not a novelty among the </a:t>
            </a:r>
            <a:r>
              <a:rPr lang="en-US" altLang="en-US" sz="3200" dirty="0" smtClean="0">
                <a:latin typeface="Calibri" panose="020F0502020204030204" pitchFamily="34" charset="0"/>
              </a:rPr>
              <a:t>apostles, nor </a:t>
            </a:r>
            <a:r>
              <a:rPr lang="en-US" altLang="en-US" sz="3200" dirty="0">
                <a:latin typeface="Calibri" panose="020F0502020204030204" pitchFamily="34" charset="0"/>
              </a:rPr>
              <a:t>do I know what will be done with </a:t>
            </a:r>
            <a:r>
              <a:rPr lang="en-US" altLang="en-US" sz="3200" dirty="0" smtClean="0">
                <a:latin typeface="Calibri" panose="020F0502020204030204" pitchFamily="34" charset="0"/>
              </a:rPr>
              <a:t>me, or </a:t>
            </a:r>
            <a:r>
              <a:rPr lang="en-US" altLang="en-US" sz="3200" dirty="0">
                <a:latin typeface="Calibri" panose="020F0502020204030204" pitchFamily="34" charset="0"/>
              </a:rPr>
              <a:t>with </a:t>
            </a:r>
            <a:r>
              <a:rPr lang="en-US" altLang="en-US" sz="3200" dirty="0" smtClean="0">
                <a:latin typeface="Calibri" panose="020F0502020204030204" pitchFamily="34" charset="0"/>
              </a:rPr>
              <a:t>you. I </a:t>
            </a:r>
            <a:r>
              <a:rPr lang="en-US" altLang="en-US" sz="3200" dirty="0">
                <a:latin typeface="Calibri" panose="020F0502020204030204" pitchFamily="34" charset="0"/>
              </a:rPr>
              <a:t>just follow whatever is revealed to </a:t>
            </a:r>
            <a:r>
              <a:rPr lang="en-US" altLang="en-US" sz="3200" dirty="0" smtClean="0">
                <a:latin typeface="Calibri" panose="020F0502020204030204" pitchFamily="34" charset="0"/>
              </a:rPr>
              <a:t>me, and </a:t>
            </a:r>
            <a:r>
              <a:rPr lang="en-US" altLang="en-US" sz="3200" dirty="0">
                <a:latin typeface="Calibri" panose="020F0502020204030204" pitchFamily="34" charset="0"/>
              </a:rPr>
              <a:t>I am just a manifest warner.’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8020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أَرَءَيْتُمْ إِن كَانَ مِنْ عِندِ ٱللَّـهِ وَكَفَرْتُم بِهِۦ وَشَهِدَ شَاهِدٌ مِّنۢ بَنِىٓ إِسْرَٰٓءِيلَ عَلَىٰ مِثْلِهِۦ فَـَٔامَنَ وَٱسْتَكْبَرْتُمْ ۖ إِنَّ ٱللَّـهَ لَا يَهْدِى ٱلْقَوْمَ ٱلظَّـٰلِمِينَ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me, if it is from </a:t>
            </a:r>
            <a:r>
              <a:rPr lang="en-US" altLang="en-US" sz="3200" dirty="0" smtClean="0">
                <a:latin typeface="Calibri" panose="020F0502020204030204" pitchFamily="34" charset="0"/>
              </a:rPr>
              <a:t>Allah and </a:t>
            </a:r>
            <a:r>
              <a:rPr lang="en-US" altLang="en-US" sz="3200" dirty="0">
                <a:latin typeface="Calibri" panose="020F0502020204030204" pitchFamily="34" charset="0"/>
              </a:rPr>
              <a:t>you disbelieve in it,</a:t>
            </a:r>
          </a:p>
          <a:p>
            <a:pPr>
              <a:lnSpc>
                <a:spcPct val="90000"/>
              </a:lnSpc>
            </a:pPr>
            <a:r>
              <a:rPr lang="en-US" altLang="en-US" sz="3200" dirty="0">
                <a:latin typeface="Calibri" panose="020F0502020204030204" pitchFamily="34" charset="0"/>
              </a:rPr>
              <a:t>and a witness from the Children of Israel has </a:t>
            </a:r>
            <a:r>
              <a:rPr lang="en-US" altLang="en-US" sz="3200" dirty="0" smtClean="0">
                <a:latin typeface="Calibri" panose="020F0502020204030204" pitchFamily="34" charset="0"/>
              </a:rPr>
              <a:t>testified to </a:t>
            </a:r>
            <a:r>
              <a:rPr lang="en-US" altLang="en-US" sz="3200" dirty="0">
                <a:latin typeface="Calibri" panose="020F0502020204030204" pitchFamily="34" charset="0"/>
              </a:rPr>
              <a:t>its </a:t>
            </a:r>
            <a:r>
              <a:rPr lang="en-US" altLang="en-US" sz="3200" dirty="0" smtClean="0">
                <a:latin typeface="Calibri" panose="020F0502020204030204" pitchFamily="34" charset="0"/>
              </a:rPr>
              <a:t>like and </a:t>
            </a:r>
            <a:r>
              <a:rPr lang="en-US" altLang="en-US" sz="3200" dirty="0">
                <a:latin typeface="Calibri" panose="020F0502020204030204" pitchFamily="34" charset="0"/>
              </a:rPr>
              <a:t>believed [in it</a:t>
            </a:r>
            <a:r>
              <a:rPr lang="en-US" altLang="en-US" sz="3200" dirty="0" smtClean="0">
                <a:latin typeface="Calibri" panose="020F0502020204030204" pitchFamily="34" charset="0"/>
              </a:rPr>
              <a:t>], while </a:t>
            </a:r>
            <a:r>
              <a:rPr lang="en-US" altLang="en-US" sz="3200" dirty="0">
                <a:latin typeface="Calibri" panose="020F0502020204030204" pitchFamily="34" charset="0"/>
              </a:rPr>
              <a:t>you are disdainful [of </a:t>
            </a:r>
            <a:r>
              <a:rPr lang="en-US" altLang="en-US" sz="3200">
                <a:latin typeface="Calibri" panose="020F0502020204030204" pitchFamily="34" charset="0"/>
              </a:rPr>
              <a:t>it</a:t>
            </a:r>
            <a:r>
              <a:rPr lang="en-US" altLang="en-US" sz="320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Indeed Allah does not guide the wrongdoing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0925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لِلَّذِينَ ءَامَنُوا۟ لَوْ كَانَ خَيْرًا مَّا سَبَقُونَآ إِلَيْهِ ۚ وَإِذْ لَمْ يَهْتَدُوا۟ بِهِۦ فَسَيَقُولُونَ هَـٰذَآ إِفْكٌ قَدِيمٌ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about the faithful</a:t>
            </a:r>
            <a:r>
              <a:rPr lang="en-US" altLang="en-US" sz="3200" dirty="0" smtClean="0">
                <a:latin typeface="Calibri" panose="020F0502020204030204" pitchFamily="34" charset="0"/>
              </a:rPr>
              <a:t>, ‘</a:t>
            </a:r>
            <a:r>
              <a:rPr lang="en-US" altLang="en-US" sz="3200" dirty="0">
                <a:latin typeface="Calibri" panose="020F0502020204030204" pitchFamily="34" charset="0"/>
              </a:rPr>
              <a:t>Had it been [anything] </a:t>
            </a:r>
            <a:r>
              <a:rPr lang="en-US" altLang="en-US" sz="3200" dirty="0" smtClean="0">
                <a:latin typeface="Calibri" panose="020F0502020204030204" pitchFamily="34" charset="0"/>
              </a:rPr>
              <a:t>good, they </a:t>
            </a:r>
            <a:r>
              <a:rPr lang="en-US" altLang="en-US" sz="3200" dirty="0">
                <a:latin typeface="Calibri" panose="020F0502020204030204" pitchFamily="34" charset="0"/>
              </a:rPr>
              <a:t>would not have taken the lead over </a:t>
            </a:r>
            <a:r>
              <a:rPr lang="en-US" altLang="en-US" sz="3200" dirty="0" smtClean="0">
                <a:latin typeface="Calibri" panose="020F0502020204030204" pitchFamily="34" charset="0"/>
              </a:rPr>
              <a:t>us toward </a:t>
            </a:r>
            <a:r>
              <a:rPr lang="en-US" altLang="en-US" sz="3200" dirty="0">
                <a:latin typeface="Calibri" panose="020F0502020204030204" pitchFamily="34" charset="0"/>
              </a:rPr>
              <a:t>[accepting] it</a:t>
            </a:r>
            <a:r>
              <a:rPr lang="en-US" altLang="en-US" sz="3200" dirty="0" smtClean="0">
                <a:latin typeface="Calibri" panose="020F0502020204030204" pitchFamily="34" charset="0"/>
              </a:rPr>
              <a:t>.’ And </a:t>
            </a:r>
            <a:r>
              <a:rPr lang="en-US" altLang="en-US" sz="3200" dirty="0">
                <a:latin typeface="Calibri" panose="020F0502020204030204" pitchFamily="34" charset="0"/>
              </a:rPr>
              <a:t>since they could not find the way to </a:t>
            </a:r>
            <a:r>
              <a:rPr lang="en-US" altLang="en-US" sz="3200" dirty="0" smtClean="0">
                <a:latin typeface="Calibri" panose="020F0502020204030204" pitchFamily="34" charset="0"/>
              </a:rPr>
              <a:t>it, they </a:t>
            </a:r>
            <a:r>
              <a:rPr lang="en-US" altLang="en-US" sz="3200" dirty="0">
                <a:latin typeface="Calibri" panose="020F0502020204030204" pitchFamily="34" charset="0"/>
              </a:rPr>
              <a:t>will say, ‘It is an ancient lie.’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524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قَبْلِهِۦ كِتَـٰبُ مُوسَىٰٓ إِمَامًا وَرَحْمَةً ۚ وَهَـٰذَا كِتَـٰبٌ مُّصَدِّقٌ لِّسَانًا عَرَبِيًّا لِّيُنذِرَ ٱلَّذِينَ ظَلَمُوا۟ وَبُشْرَىٰ لِلْمُحْسِنِينَ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before it the Book of </a:t>
            </a:r>
            <a:r>
              <a:rPr lang="en-US" altLang="en-US" sz="3200" dirty="0" smtClean="0">
                <a:latin typeface="Calibri" panose="020F0502020204030204" pitchFamily="34" charset="0"/>
              </a:rPr>
              <a:t>Moses was </a:t>
            </a:r>
            <a:r>
              <a:rPr lang="en-US" altLang="en-US" sz="3200" dirty="0">
                <a:latin typeface="Calibri" panose="020F0502020204030204" pitchFamily="34" charset="0"/>
              </a:rPr>
              <a:t>a guide and a </a:t>
            </a:r>
            <a:r>
              <a:rPr lang="en-US" altLang="en-US" sz="3200" dirty="0" smtClean="0">
                <a:latin typeface="Calibri" panose="020F0502020204030204" pitchFamily="34" charset="0"/>
              </a:rPr>
              <a:t>mercy, and </a:t>
            </a:r>
            <a:r>
              <a:rPr lang="en-US" altLang="en-US" sz="3200" dirty="0">
                <a:latin typeface="Calibri" panose="020F0502020204030204" pitchFamily="34" charset="0"/>
              </a:rPr>
              <a:t>this is a Book which confirms </a:t>
            </a:r>
            <a:r>
              <a:rPr lang="en-US" altLang="en-US" sz="3200" dirty="0" smtClean="0">
                <a:latin typeface="Calibri" panose="020F0502020204030204" pitchFamily="34" charset="0"/>
              </a:rPr>
              <a:t>it, in </a:t>
            </a:r>
            <a:r>
              <a:rPr lang="en-US" altLang="en-US" sz="3200" dirty="0">
                <a:latin typeface="Calibri" panose="020F0502020204030204" pitchFamily="34" charset="0"/>
              </a:rPr>
              <a:t>the Arabic </a:t>
            </a:r>
            <a:r>
              <a:rPr lang="en-US" altLang="en-US" sz="3200" dirty="0" smtClean="0">
                <a:latin typeface="Calibri" panose="020F0502020204030204" pitchFamily="34" charset="0"/>
              </a:rPr>
              <a:t>language, to </a:t>
            </a:r>
            <a:r>
              <a:rPr lang="en-US" altLang="en-US" sz="3200" dirty="0">
                <a:latin typeface="Calibri" panose="020F0502020204030204" pitchFamily="34" charset="0"/>
              </a:rPr>
              <a:t>warn those who do </a:t>
            </a:r>
            <a:r>
              <a:rPr lang="en-US" altLang="en-US" sz="3200" dirty="0" smtClean="0">
                <a:latin typeface="Calibri" panose="020F0502020204030204" pitchFamily="34" charset="0"/>
              </a:rPr>
              <a:t>wrong, and </a:t>
            </a:r>
            <a:r>
              <a:rPr lang="en-US" altLang="en-US" sz="3200" dirty="0">
                <a:latin typeface="Calibri" panose="020F0502020204030204" pitchFamily="34" charset="0"/>
              </a:rPr>
              <a:t>is a [bearer of] good news for the virtuous.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9351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قَالُوا۟ رَبُّنَا ٱللَّـهُ ثُمَّ ٱسْتَقَـٰمُوا۟ فَلَا خَوْفٌ عَلَيْهِمْ وَلَا هُمْ يَحْزَنُونَ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say, ‘Our Lord is Allah</a:t>
            </a:r>
            <a:r>
              <a:rPr lang="en-US" altLang="en-US" sz="3200" dirty="0" smtClean="0">
                <a:latin typeface="Calibri" panose="020F0502020204030204" pitchFamily="34" charset="0"/>
              </a:rPr>
              <a:t>,’ and </a:t>
            </a:r>
            <a:r>
              <a:rPr lang="en-US" altLang="en-US" sz="3200" dirty="0">
                <a:latin typeface="Calibri" panose="020F0502020204030204" pitchFamily="34" charset="0"/>
              </a:rPr>
              <a:t>then remain </a:t>
            </a:r>
            <a:r>
              <a:rPr lang="en-US" altLang="en-US" sz="3200" dirty="0" smtClean="0">
                <a:latin typeface="Calibri" panose="020F0502020204030204" pitchFamily="34" charset="0"/>
              </a:rPr>
              <a:t>steadfast, they </a:t>
            </a:r>
            <a:r>
              <a:rPr lang="en-US" altLang="en-US" sz="3200" dirty="0">
                <a:latin typeface="Calibri" panose="020F0502020204030204" pitchFamily="34" charset="0"/>
              </a:rPr>
              <a:t>will have no </a:t>
            </a:r>
            <a:r>
              <a:rPr lang="en-US" altLang="en-US" sz="3200" dirty="0" smtClean="0">
                <a:latin typeface="Calibri" panose="020F0502020204030204" pitchFamily="34" charset="0"/>
              </a:rPr>
              <a:t>fear, nor </a:t>
            </a:r>
            <a:r>
              <a:rPr lang="en-US" altLang="en-US" sz="3200" dirty="0">
                <a:latin typeface="Calibri" panose="020F0502020204030204" pitchFamily="34" charset="0"/>
              </a:rPr>
              <a:t>will they grieve.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0700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أَصْحَـٰبُ ٱلْجَنَّةِ خَـٰلِدِينَ فِيهَا جَزَآءًۢ بِمَا كَانُوا۟ يَعْمَلُونَ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shall be the inhabitants of </a:t>
            </a:r>
            <a:r>
              <a:rPr lang="en-US" altLang="en-US" sz="3200" dirty="0" smtClean="0">
                <a:latin typeface="Calibri" panose="020F0502020204030204" pitchFamily="34" charset="0"/>
              </a:rPr>
              <a:t>paradise, remaining </a:t>
            </a:r>
            <a:r>
              <a:rPr lang="en-US" altLang="en-US" sz="3200" dirty="0">
                <a:latin typeface="Calibri" panose="020F0502020204030204" pitchFamily="34" charset="0"/>
              </a:rPr>
              <a:t>in it [forever]</a:t>
            </a:r>
          </a:p>
          <a:p>
            <a:pPr>
              <a:lnSpc>
                <a:spcPct val="90000"/>
              </a:lnSpc>
            </a:pPr>
            <a:r>
              <a:rPr lang="en-US" altLang="en-US" sz="3200" dirty="0">
                <a:latin typeface="Calibri" panose="020F0502020204030204" pitchFamily="34" charset="0"/>
              </a:rPr>
              <a:t>—a reward for what they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1562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وَوَصَّيْنَا ٱلْإِنسَـٰنَ بِوَٰلِدَيْهِ إِحْسَـٰنًا ۖ حَمَلَتْهُ أُمُّهُۥ كُرْهًا وَوَضَعَتْهُ كُرْهًا ۖ وَحَمْلُهُۥ وَفِصَـٰلُهُۥ ثَلَـٰثُونَ شَهْرًا ۚ حَتَّىٰٓ إِذَا بَلَغَ أَشُدَّهُۥ وَبَلَغَ أَرْبَعِينَ </a:t>
            </a:r>
            <a:r>
              <a:rPr lang="ar-SA" altLang="en-US" sz="7200" dirty="0" smtClean="0">
                <a:latin typeface="Arabic Typesetting" panose="03020402040406030203" pitchFamily="66" charset="-78"/>
                <a:cs typeface="Arabic Typesetting" panose="03020402040406030203" pitchFamily="66" charset="-78"/>
              </a:rPr>
              <a:t>سَنَةً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enjoined man to be kind to his </a:t>
            </a:r>
            <a:r>
              <a:rPr lang="en-US" altLang="en-US" sz="3200" dirty="0" smtClean="0">
                <a:latin typeface="Calibri" panose="020F0502020204030204" pitchFamily="34" charset="0"/>
              </a:rPr>
              <a:t>parents. His </a:t>
            </a:r>
            <a:r>
              <a:rPr lang="en-US" altLang="en-US" sz="3200" dirty="0">
                <a:latin typeface="Calibri" panose="020F0502020204030204" pitchFamily="34" charset="0"/>
              </a:rPr>
              <a:t>mother has carried him in </a:t>
            </a:r>
            <a:r>
              <a:rPr lang="en-US" altLang="en-US" sz="3200" dirty="0" smtClean="0">
                <a:latin typeface="Calibri" panose="020F0502020204030204" pitchFamily="34" charset="0"/>
              </a:rPr>
              <a:t>travail, and </a:t>
            </a:r>
            <a:r>
              <a:rPr lang="en-US" altLang="en-US" sz="3200" dirty="0">
                <a:latin typeface="Calibri" panose="020F0502020204030204" pitchFamily="34" charset="0"/>
              </a:rPr>
              <a:t>bore him in </a:t>
            </a:r>
            <a:r>
              <a:rPr lang="en-US" altLang="en-US" sz="3200" dirty="0" smtClean="0">
                <a:latin typeface="Calibri" panose="020F0502020204030204" pitchFamily="34" charset="0"/>
              </a:rPr>
              <a:t>travail, and </a:t>
            </a:r>
            <a:r>
              <a:rPr lang="en-US" altLang="en-US" sz="3200" dirty="0">
                <a:latin typeface="Calibri" panose="020F0502020204030204" pitchFamily="34" charset="0"/>
              </a:rPr>
              <a:t>his gestation and weaning take thirty </a:t>
            </a:r>
            <a:r>
              <a:rPr lang="en-US" altLang="en-US" sz="3200" dirty="0" smtClean="0">
                <a:latin typeface="Calibri" panose="020F0502020204030204" pitchFamily="34" charset="0"/>
              </a:rPr>
              <a:t>months. When </a:t>
            </a:r>
            <a:r>
              <a:rPr lang="en-US" altLang="en-US" sz="3200" dirty="0">
                <a:latin typeface="Calibri" panose="020F0502020204030204" pitchFamily="34" charset="0"/>
              </a:rPr>
              <a:t>he comes of </a:t>
            </a:r>
            <a:r>
              <a:rPr lang="en-US" altLang="en-US" sz="3200" dirty="0" smtClean="0">
                <a:latin typeface="Calibri" panose="020F0502020204030204" pitchFamily="34" charset="0"/>
              </a:rPr>
              <a:t>age and </a:t>
            </a:r>
            <a:r>
              <a:rPr lang="en-US" altLang="en-US" sz="3200" dirty="0">
                <a:latin typeface="Calibri" panose="020F0502020204030204" pitchFamily="34" charset="0"/>
              </a:rPr>
              <a:t>reaches forty </a:t>
            </a:r>
            <a:r>
              <a:rPr lang="en-US" altLang="en-US" sz="3200" dirty="0" smtClean="0">
                <a:latin typeface="Calibri" panose="020F0502020204030204" pitchFamily="34" charset="0"/>
              </a:rPr>
              <a:t>years,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956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5910"/>
            <a:ext cx="12192000" cy="65094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46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Aḥqāf</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mentions the fatal lesion of the ancient people of </a:t>
            </a:r>
            <a:r>
              <a:rPr lang="en-US" altLang="en-US" sz="2100" dirty="0" err="1">
                <a:solidFill>
                  <a:srgbClr val="FFFF00"/>
                </a:solidFill>
              </a:rPr>
              <a:t>ʿĀd</a:t>
            </a:r>
            <a:r>
              <a:rPr lang="en-US" altLang="en-US" sz="2100" dirty="0">
                <a:solidFill>
                  <a:srgbClr val="FFFF00"/>
                </a:solidFill>
              </a:rPr>
              <a:t> who dwelled in the dune valley of </a:t>
            </a:r>
            <a:r>
              <a:rPr lang="en-US" altLang="en-US" sz="2100" dirty="0" err="1">
                <a:solidFill>
                  <a:srgbClr val="FFFF00"/>
                </a:solidFill>
              </a:rPr>
              <a:t>Aḥqāf</a:t>
            </a:r>
            <a:r>
              <a:rPr lang="en-US" altLang="en-US" sz="2100" dirty="0">
                <a:solidFill>
                  <a:srgbClr val="FFFF00"/>
                </a:solidFill>
              </a:rPr>
              <a:t>, whose prophet warned them to give up idolatry and worship only God, but to no avail. It takes its name from , where </a:t>
            </a:r>
            <a:r>
              <a:rPr lang="en-US" altLang="en-US" sz="2100" dirty="0" err="1">
                <a:solidFill>
                  <a:srgbClr val="FFFF00"/>
                </a:solidFill>
              </a:rPr>
              <a:t>Aḥqāf</a:t>
            </a:r>
            <a:r>
              <a:rPr lang="en-US" altLang="en-US" sz="2100" dirty="0">
                <a:solidFill>
                  <a:srgbClr val="FFFF00"/>
                </a:solidFill>
              </a:rPr>
              <a:t> is mentioned. It reflects one of the major themes of this surah: the inescapable punishment that awaits those who deny the truth and the Resurrection. Emphasis is placed on the fact that communities more established than the Meccans” have been destroyed, and that even the jinn believe in the Quran before the disbelievers of Mecca do. Finally, the Prophet is encouraged to be steadfast and await God’s judgement on the </a:t>
            </a:r>
            <a:r>
              <a:rPr lang="en-US" altLang="en-US" sz="2100" dirty="0" smtClean="0">
                <a:solidFill>
                  <a:srgbClr val="FFFF00"/>
                </a:solidFill>
              </a:rPr>
              <a:t>disbelievers.</a:t>
            </a:r>
          </a:p>
          <a:p>
            <a:pPr algn="ctr">
              <a:spcBef>
                <a:spcPct val="0"/>
              </a:spcBef>
              <a:buFontTx/>
              <a:buNone/>
            </a:pPr>
            <a:r>
              <a:rPr lang="en-US" altLang="en-US" sz="2100" dirty="0">
                <a:solidFill>
                  <a:srgbClr val="FFFF00"/>
                </a:solidFill>
              </a:rPr>
              <a:t>The surah is also known as:, The Dune Valleys of </a:t>
            </a:r>
            <a:r>
              <a:rPr lang="en-US" altLang="en-US" sz="2100" dirty="0" smtClean="0">
                <a:solidFill>
                  <a:srgbClr val="FFFF00"/>
                </a:solidFill>
              </a:rPr>
              <a:t>al-</a:t>
            </a:r>
            <a:r>
              <a:rPr lang="en-US" altLang="en-US" sz="2100" dirty="0" err="1" smtClean="0">
                <a:solidFill>
                  <a:srgbClr val="FFFF00"/>
                </a:solidFill>
              </a:rPr>
              <a:t>Ahqaf</a:t>
            </a:r>
            <a:r>
              <a:rPr lang="en-US" altLang="en-US" sz="2100" dirty="0" smtClean="0">
                <a:solidFill>
                  <a:srgbClr val="FFFF00"/>
                </a:solidFill>
              </a:rPr>
              <a:t>, The </a:t>
            </a:r>
            <a:r>
              <a:rPr lang="en-US" altLang="en-US" sz="2100" dirty="0">
                <a:solidFill>
                  <a:srgbClr val="FFFF00"/>
                </a:solidFill>
              </a:rPr>
              <a:t>Dunes, The Sand Dunes, The Sandy Plains, Winding Sand-tracts</a:t>
            </a:r>
            <a:r>
              <a:rPr lang="en-US" altLang="en-US" sz="2100" dirty="0" smtClean="0">
                <a:solidFill>
                  <a:srgbClr val="FFFF00"/>
                </a:solidFill>
              </a:rPr>
              <a:t>.</a:t>
            </a:r>
          </a:p>
          <a:p>
            <a:pPr algn="ctr">
              <a:spcBef>
                <a:spcPct val="0"/>
              </a:spcBef>
              <a:buFontTx/>
              <a:buNone/>
            </a:pPr>
            <a:r>
              <a:rPr lang="en-US" altLang="en-US" sz="2100" dirty="0">
                <a:solidFill>
                  <a:srgbClr val="FFFF00"/>
                </a:solidFill>
              </a:rPr>
              <a:t>This is a ‘</a:t>
            </a:r>
            <a:r>
              <a:rPr lang="en-US" altLang="en-US" sz="2100" dirty="0" err="1">
                <a:solidFill>
                  <a:srgbClr val="FFFF00"/>
                </a:solidFill>
              </a:rPr>
              <a:t>makki</a:t>
            </a:r>
            <a:r>
              <a:rPr lang="en-US" altLang="en-US" sz="2100" dirty="0">
                <a:solidFill>
                  <a:srgbClr val="FFFF00"/>
                </a:solidFill>
              </a:rPr>
              <a:t>’ </a:t>
            </a:r>
            <a:r>
              <a:rPr lang="en-US" altLang="en-US" sz="2100" dirty="0" smtClean="0">
                <a:solidFill>
                  <a:srgbClr val="FFFF00"/>
                </a:solidFill>
              </a:rPr>
              <a:t>surah. </a:t>
            </a:r>
            <a:r>
              <a:rPr lang="en-US" altLang="en-US" sz="2100" dirty="0">
                <a:solidFill>
                  <a:srgbClr val="FFFF00"/>
                </a:solidFill>
              </a:rPr>
              <a:t>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said that a person who recites this surah daily, or at least every Friday, will remain safe from all the dangers of this world and the </a:t>
            </a:r>
            <a:r>
              <a:rPr lang="en-US" altLang="en-US" sz="2100" dirty="0" smtClean="0">
                <a:solidFill>
                  <a:srgbClr val="FFFF00"/>
                </a:solidFill>
              </a:rPr>
              <a:t>hereafter. It </a:t>
            </a:r>
            <a:r>
              <a:rPr lang="en-US" altLang="en-US" sz="2100" dirty="0">
                <a:solidFill>
                  <a:srgbClr val="FFFF00"/>
                </a:solidFill>
              </a:rPr>
              <a:t>is narrated from the Holy Prophet </a:t>
            </a:r>
            <a:r>
              <a:rPr lang="en-US" altLang="en-US" sz="2100" dirty="0" smtClean="0">
                <a:solidFill>
                  <a:srgbClr val="FFFF00"/>
                </a:solidFill>
              </a:rPr>
              <a:t>(S) </a:t>
            </a:r>
            <a:r>
              <a:rPr lang="en-US" altLang="en-US" sz="2100" dirty="0">
                <a:solidFill>
                  <a:srgbClr val="FFFF00"/>
                </a:solidFill>
              </a:rPr>
              <a:t>that the reward for reciting this surah is ten times the number of creatures that walk on this Earth and an equal number of sins will be forgiven. Keeping this surah as a talisman acts as a protection and means of averting all kinds of </a:t>
            </a:r>
            <a:r>
              <a:rPr lang="en-US" altLang="en-US" sz="2100" dirty="0" smtClean="0">
                <a:solidFill>
                  <a:srgbClr val="FFFF00"/>
                </a:solidFill>
              </a:rPr>
              <a:t>difficulties. If </a:t>
            </a:r>
            <a:r>
              <a:rPr lang="en-US" altLang="en-US" sz="2100" dirty="0">
                <a:solidFill>
                  <a:srgbClr val="FFFF00"/>
                </a:solidFill>
              </a:rPr>
              <a:t>a person dissolved this surah in </a:t>
            </a:r>
            <a:r>
              <a:rPr lang="en-US" altLang="en-US" sz="2100" dirty="0" err="1">
                <a:solidFill>
                  <a:srgbClr val="FFFF00"/>
                </a:solidFill>
              </a:rPr>
              <a:t>zamzam</a:t>
            </a:r>
            <a:r>
              <a:rPr lang="en-US" altLang="en-US" sz="2100" dirty="0">
                <a:solidFill>
                  <a:srgbClr val="FFFF00"/>
                </a:solidFill>
              </a:rPr>
              <a:t> water and then drinks it, he will be greatly </a:t>
            </a:r>
            <a:r>
              <a:rPr lang="en-US" altLang="en-US" sz="2100" dirty="0" err="1">
                <a:solidFill>
                  <a:srgbClr val="FFFF00"/>
                </a:solidFill>
              </a:rPr>
              <a:t>honoured</a:t>
            </a:r>
            <a:r>
              <a:rPr lang="en-US" altLang="en-US" sz="2100" dirty="0">
                <a:solidFill>
                  <a:srgbClr val="FFFF00"/>
                </a:solidFill>
              </a:rPr>
              <a:t> by the people and what he says will never be rejected. He will also remember everything he hears. It acts as a cure for disease and a protection from the Jinn</a:t>
            </a:r>
            <a:r>
              <a:rPr lang="en-US" altLang="en-US" sz="2100" dirty="0" smtClean="0">
                <a:solidFill>
                  <a:srgbClr val="FFFF00"/>
                </a:solidFill>
              </a:rPr>
              <a:t>.</a:t>
            </a: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قَالَ </a:t>
            </a:r>
            <a:r>
              <a:rPr lang="ar-SA" altLang="en-US" sz="7200" dirty="0">
                <a:latin typeface="Arabic Typesetting" panose="03020402040406030203" pitchFamily="66" charset="-78"/>
                <a:cs typeface="Arabic Typesetting" panose="03020402040406030203" pitchFamily="66" charset="-78"/>
              </a:rPr>
              <a:t>رَبِّ أَوْزِعْنِىٓ أَنْ أَشْكُرَ نِعْمَتَكَ ٱلَّتِىٓ أَنْعَمْتَ عَلَىَّ وَعَلَىٰ وَٰلِدَىَّ وَأَنْ أَعْمَلَ صَـٰلِحًا تَرْضَىٰهُ وَأَصْلِحْ لِى فِى ذُرِّيَّتِىٓ ۖ إِنِّى تُبْتُ إِلَيْكَ وَإِنِّى مِنَ ٱلْمُسْلِمِينَ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he </a:t>
            </a:r>
            <a:r>
              <a:rPr lang="en-US" altLang="en-US" sz="3200" dirty="0">
                <a:latin typeface="Calibri" panose="020F0502020204030204" pitchFamily="34" charset="0"/>
              </a:rPr>
              <a:t>says, ‘My </a:t>
            </a:r>
            <a:r>
              <a:rPr lang="en-US" altLang="en-US" sz="3200" dirty="0" smtClean="0">
                <a:latin typeface="Calibri" panose="020F0502020204030204" pitchFamily="34" charset="0"/>
              </a:rPr>
              <a:t>Lord! Inspire </a:t>
            </a:r>
            <a:r>
              <a:rPr lang="en-US" altLang="en-US" sz="3200" dirty="0">
                <a:latin typeface="Calibri" panose="020F0502020204030204" pitchFamily="34" charset="0"/>
              </a:rPr>
              <a:t>me to give thanks for Your </a:t>
            </a:r>
            <a:r>
              <a:rPr lang="en-US" altLang="en-US" sz="3200" dirty="0" smtClean="0">
                <a:latin typeface="Calibri" panose="020F0502020204030204" pitchFamily="34" charset="0"/>
              </a:rPr>
              <a:t>blessing with </a:t>
            </a:r>
            <a:r>
              <a:rPr lang="en-US" altLang="en-US" sz="3200" dirty="0">
                <a:latin typeface="Calibri" panose="020F0502020204030204" pitchFamily="34" charset="0"/>
              </a:rPr>
              <a:t>which You have blessed </a:t>
            </a:r>
            <a:r>
              <a:rPr lang="en-US" altLang="en-US" sz="3200" dirty="0" smtClean="0">
                <a:latin typeface="Calibri" panose="020F0502020204030204" pitchFamily="34" charset="0"/>
              </a:rPr>
              <a:t>me and </a:t>
            </a:r>
            <a:r>
              <a:rPr lang="en-US" altLang="en-US" sz="3200" dirty="0">
                <a:latin typeface="Calibri" panose="020F0502020204030204" pitchFamily="34" charset="0"/>
              </a:rPr>
              <a:t>my </a:t>
            </a:r>
            <a:r>
              <a:rPr lang="en-US" altLang="en-US" sz="3200" dirty="0" smtClean="0">
                <a:latin typeface="Calibri" panose="020F0502020204030204" pitchFamily="34" charset="0"/>
              </a:rPr>
              <a:t>parents, and </a:t>
            </a:r>
            <a:r>
              <a:rPr lang="en-US" altLang="en-US" sz="3200" dirty="0">
                <a:latin typeface="Calibri" panose="020F0502020204030204" pitchFamily="34" charset="0"/>
              </a:rPr>
              <a:t>that I may do righteous </a:t>
            </a:r>
            <a:r>
              <a:rPr lang="en-US" altLang="en-US" sz="3200" dirty="0" smtClean="0">
                <a:latin typeface="Calibri" panose="020F0502020204030204" pitchFamily="34" charset="0"/>
              </a:rPr>
              <a:t>deeds which </a:t>
            </a:r>
            <a:r>
              <a:rPr lang="en-US" altLang="en-US" sz="3200" dirty="0">
                <a:latin typeface="Calibri" panose="020F0502020204030204" pitchFamily="34" charset="0"/>
              </a:rPr>
              <a:t>may please </a:t>
            </a:r>
            <a:r>
              <a:rPr lang="en-US" altLang="en-US" sz="3200" dirty="0" smtClean="0">
                <a:latin typeface="Calibri" panose="020F0502020204030204" pitchFamily="34" charset="0"/>
              </a:rPr>
              <a:t>You, and </a:t>
            </a:r>
            <a:r>
              <a:rPr lang="en-US" altLang="en-US" sz="3200" dirty="0">
                <a:latin typeface="Calibri" panose="020F0502020204030204" pitchFamily="34" charset="0"/>
              </a:rPr>
              <a:t>invest my descendants with </a:t>
            </a:r>
            <a:r>
              <a:rPr lang="en-US" altLang="en-US" sz="3200" dirty="0" smtClean="0">
                <a:latin typeface="Calibri" panose="020F0502020204030204" pitchFamily="34" charset="0"/>
              </a:rPr>
              <a:t>righteousness. Indeed </a:t>
            </a:r>
            <a:r>
              <a:rPr lang="en-US" altLang="en-US" sz="3200" dirty="0">
                <a:latin typeface="Calibri" panose="020F0502020204030204" pitchFamily="34" charset="0"/>
              </a:rPr>
              <a:t>I have turned to you in </a:t>
            </a:r>
            <a:r>
              <a:rPr lang="en-US" altLang="en-US" sz="3200" dirty="0" smtClean="0">
                <a:latin typeface="Calibri" panose="020F0502020204030204" pitchFamily="34" charset="0"/>
              </a:rPr>
              <a:t>penitence, and </a:t>
            </a:r>
            <a:r>
              <a:rPr lang="en-US" altLang="en-US" sz="3200" dirty="0">
                <a:latin typeface="Calibri" panose="020F0502020204030204" pitchFamily="34" charset="0"/>
              </a:rPr>
              <a:t>I am one of the </a:t>
            </a:r>
            <a:r>
              <a:rPr lang="en-US" altLang="en-US" sz="3200" dirty="0" err="1">
                <a:latin typeface="Calibri" panose="020F0502020204030204" pitchFamily="34" charset="0"/>
              </a:rPr>
              <a:t>muslims</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6195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نَتَقَبَّلُ عَنْهُمْ أَحْسَنَ مَا عَمِلُوا۟ وَنَتَجَاوَزُ عَن سَيِّـَٔاتِهِمْ فِىٓ أَصْحَـٰبِ ٱلْجَنَّةِ ۖ وَعْدَ ٱلصِّدْقِ ٱلَّذِى كَانُوا۟ يُوعَدُونَ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Such are the ones from whom We </a:t>
            </a:r>
            <a:r>
              <a:rPr lang="en-US" altLang="en-US" sz="3200" dirty="0" smtClean="0">
                <a:latin typeface="Calibri" panose="020F0502020204030204" pitchFamily="34" charset="0"/>
              </a:rPr>
              <a:t>accept the </a:t>
            </a:r>
            <a:r>
              <a:rPr lang="en-US" altLang="en-US" sz="3200" dirty="0">
                <a:latin typeface="Calibri" panose="020F0502020204030204" pitchFamily="34" charset="0"/>
              </a:rPr>
              <a:t>best of what they </a:t>
            </a:r>
            <a:r>
              <a:rPr lang="en-US" altLang="en-US" sz="3200" dirty="0" smtClean="0">
                <a:latin typeface="Calibri" panose="020F0502020204030204" pitchFamily="34" charset="0"/>
              </a:rPr>
              <a:t>do, and </a:t>
            </a:r>
            <a:r>
              <a:rPr lang="en-US" altLang="en-US" sz="3200" dirty="0">
                <a:latin typeface="Calibri" panose="020F0502020204030204" pitchFamily="34" charset="0"/>
              </a:rPr>
              <a:t>overlook their misdeeds</a:t>
            </a:r>
            <a:r>
              <a:rPr lang="en-US" altLang="en-US" sz="3200" dirty="0" smtClean="0">
                <a:latin typeface="Calibri" panose="020F0502020204030204" pitchFamily="34" charset="0"/>
              </a:rPr>
              <a:t>, [</a:t>
            </a:r>
            <a:r>
              <a:rPr lang="en-US" altLang="en-US" sz="3200" dirty="0">
                <a:latin typeface="Calibri" panose="020F0502020204030204" pitchFamily="34" charset="0"/>
              </a:rPr>
              <a:t>who will be] among the inhabitants of paradise</a:t>
            </a:r>
          </a:p>
          <a:p>
            <a:pPr>
              <a:lnSpc>
                <a:spcPct val="90000"/>
              </a:lnSpc>
            </a:pPr>
            <a:r>
              <a:rPr lang="en-US" altLang="en-US" sz="3200" dirty="0">
                <a:latin typeface="Calibri" panose="020F0502020204030204" pitchFamily="34" charset="0"/>
              </a:rPr>
              <a:t>—a true promise which they had been given.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3483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وَٱلَّذِى قَالَ لِوَٰلِدَيْهِ أُفٍّۢ لَّكُمَآ أَتَعِدَانِنِىٓ أَنْ أُخْرَجَ وَقَدْ خَلَتِ ٱلْقُرُونُ مِن قَبْلِى وَهُمَا يَسْتَغِيثَانِ ٱللَّـهَ وَيْلَكَ ءَامِنْ إِنَّ وَعْدَ ٱللَّـهِ حَقٌّ فَيَقُولُ مَا هَـٰذَآ إِلَّآ أَسَـٰطِيرُ ٱلْأَوَّلِينَ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him who says to his parents</a:t>
            </a:r>
            <a:r>
              <a:rPr lang="en-US" altLang="en-US" sz="3200" dirty="0" smtClean="0">
                <a:latin typeface="Calibri" panose="020F0502020204030204" pitchFamily="34" charset="0"/>
              </a:rPr>
              <a:t>, ‘</a:t>
            </a:r>
            <a:r>
              <a:rPr lang="en-US" altLang="en-US" sz="3200" dirty="0">
                <a:latin typeface="Calibri" panose="020F0502020204030204" pitchFamily="34" charset="0"/>
              </a:rPr>
              <a:t>Fie on </a:t>
            </a:r>
            <a:r>
              <a:rPr lang="en-US" altLang="en-US" sz="3200" dirty="0" smtClean="0">
                <a:latin typeface="Calibri" panose="020F0502020204030204" pitchFamily="34" charset="0"/>
              </a:rPr>
              <a:t>you! Do </a:t>
            </a:r>
            <a:r>
              <a:rPr lang="en-US" altLang="en-US" sz="3200" dirty="0">
                <a:latin typeface="Calibri" panose="020F0502020204030204" pitchFamily="34" charset="0"/>
              </a:rPr>
              <a:t>you promise </a:t>
            </a:r>
            <a:r>
              <a:rPr lang="en-US" altLang="en-US" sz="3200" dirty="0" smtClean="0">
                <a:latin typeface="Calibri" panose="020F0502020204030204" pitchFamily="34" charset="0"/>
              </a:rPr>
              <a:t>me that </a:t>
            </a:r>
            <a:r>
              <a:rPr lang="en-US" altLang="en-US" sz="3200" dirty="0">
                <a:latin typeface="Calibri" panose="020F0502020204030204" pitchFamily="34" charset="0"/>
              </a:rPr>
              <a:t>I shall be raised [from the </a:t>
            </a:r>
            <a:r>
              <a:rPr lang="en-US" altLang="en-US" sz="3200" dirty="0" smtClean="0">
                <a:latin typeface="Calibri" panose="020F0502020204030204" pitchFamily="34" charset="0"/>
              </a:rPr>
              <a:t>dead] when </a:t>
            </a:r>
            <a:r>
              <a:rPr lang="en-US" altLang="en-US" sz="3200" dirty="0">
                <a:latin typeface="Calibri" panose="020F0502020204030204" pitchFamily="34" charset="0"/>
              </a:rPr>
              <a:t>generations have passed away before me</a:t>
            </a:r>
            <a:r>
              <a:rPr lang="en-US" altLang="en-US" sz="3200" dirty="0" smtClean="0">
                <a:latin typeface="Calibri" panose="020F0502020204030204" pitchFamily="34" charset="0"/>
              </a:rPr>
              <a:t>?’ And </a:t>
            </a:r>
            <a:r>
              <a:rPr lang="en-US" altLang="en-US" sz="3200" dirty="0">
                <a:latin typeface="Calibri" panose="020F0502020204030204" pitchFamily="34" charset="0"/>
              </a:rPr>
              <a:t>they invoke Allah’s </a:t>
            </a:r>
            <a:r>
              <a:rPr lang="en-US" altLang="en-US" sz="3200" dirty="0" smtClean="0">
                <a:latin typeface="Calibri" panose="020F0502020204030204" pitchFamily="34" charset="0"/>
              </a:rPr>
              <a:t>help [and </a:t>
            </a:r>
            <a:r>
              <a:rPr lang="en-US" altLang="en-US" sz="3200" dirty="0">
                <a:latin typeface="Calibri" panose="020F0502020204030204" pitchFamily="34" charset="0"/>
              </a:rPr>
              <a:t>say]: ‘Woe to </a:t>
            </a:r>
            <a:r>
              <a:rPr lang="en-US" altLang="en-US" sz="3200" dirty="0" smtClean="0">
                <a:latin typeface="Calibri" panose="020F0502020204030204" pitchFamily="34" charset="0"/>
              </a:rPr>
              <a:t>you! Believe</a:t>
            </a:r>
            <a:r>
              <a:rPr lang="en-US" altLang="en-US" sz="3200" dirty="0">
                <a:latin typeface="Calibri" panose="020F0502020204030204" pitchFamily="34" charset="0"/>
              </a:rPr>
              <a:t>! Indeed Allah’s promise is true</a:t>
            </a:r>
            <a:r>
              <a:rPr lang="en-US" altLang="en-US" sz="3200" dirty="0" smtClean="0">
                <a:latin typeface="Calibri" panose="020F0502020204030204" pitchFamily="34" charset="0"/>
              </a:rPr>
              <a:t>.’ But </a:t>
            </a:r>
            <a:r>
              <a:rPr lang="en-US" altLang="en-US" sz="3200" dirty="0">
                <a:latin typeface="Calibri" panose="020F0502020204030204" pitchFamily="34" charset="0"/>
              </a:rPr>
              <a:t>he says</a:t>
            </a:r>
            <a:r>
              <a:rPr lang="en-US" altLang="en-US" sz="3200" dirty="0" smtClean="0">
                <a:latin typeface="Calibri" panose="020F0502020204030204" pitchFamily="34" charset="0"/>
              </a:rPr>
              <a:t>, ‘</a:t>
            </a:r>
            <a:r>
              <a:rPr lang="en-US" altLang="en-US" sz="3200" dirty="0">
                <a:latin typeface="Calibri" panose="020F0502020204030204" pitchFamily="34" charset="0"/>
              </a:rPr>
              <a:t>These are nothing but myths of the ancients.’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5081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حَقَّ عَلَيْهِمُ ٱلْقَوْلُ فِىٓ أُمَمٍ قَدْ خَلَتْ مِن قَبْلِهِم مِّنَ ٱلْجِنِّ وَٱلْإِنسِ ۖ إِنَّهُمْ كَانُوا۟ خَـٰسِرِينَ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Such are the ones against whom the word became </a:t>
            </a:r>
            <a:r>
              <a:rPr lang="en-US" altLang="en-US" sz="3200" dirty="0" smtClean="0">
                <a:latin typeface="Calibri" panose="020F0502020204030204" pitchFamily="34" charset="0"/>
              </a:rPr>
              <a:t>due concerning </a:t>
            </a:r>
            <a:r>
              <a:rPr lang="en-US" altLang="en-US" sz="3200" dirty="0">
                <a:latin typeface="Calibri" panose="020F0502020204030204" pitchFamily="34" charset="0"/>
              </a:rPr>
              <a:t>the </a:t>
            </a:r>
            <a:r>
              <a:rPr lang="en-US" altLang="en-US" sz="3200" dirty="0" smtClean="0">
                <a:latin typeface="Calibri" panose="020F0502020204030204" pitchFamily="34" charset="0"/>
              </a:rPr>
              <a:t>nations that </a:t>
            </a:r>
            <a:r>
              <a:rPr lang="en-US" altLang="en-US" sz="3200" dirty="0">
                <a:latin typeface="Calibri" panose="020F0502020204030204" pitchFamily="34" charset="0"/>
              </a:rPr>
              <a:t>have passed away before </a:t>
            </a:r>
            <a:r>
              <a:rPr lang="en-US" altLang="en-US" sz="3200" dirty="0" smtClean="0">
                <a:latin typeface="Calibri" panose="020F0502020204030204" pitchFamily="34" charset="0"/>
              </a:rPr>
              <a:t>them of </a:t>
            </a:r>
            <a:r>
              <a:rPr lang="en-US" altLang="en-US" sz="3200" dirty="0">
                <a:latin typeface="Calibri" panose="020F0502020204030204" pitchFamily="34" charset="0"/>
              </a:rPr>
              <a:t>jinn and humans.</a:t>
            </a:r>
          </a:p>
          <a:p>
            <a:pPr>
              <a:lnSpc>
                <a:spcPct val="90000"/>
              </a:lnSpc>
            </a:pPr>
            <a:r>
              <a:rPr lang="en-US" altLang="en-US" sz="3200" dirty="0">
                <a:latin typeface="Calibri" panose="020F0502020204030204" pitchFamily="34" charset="0"/>
              </a:rPr>
              <a:t>They were indeed the losers.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9861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وَلِكُلٍّۢ دَرَجَـٰتٌ مِّمَّا عَمِلُوا۟ ۖ وَلِيُوَفِّيَهُمْ أَعْمَـٰلَهُمْ وَهُمْ لَا يُظْلَمُونَ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each [person] there will be degrees [of </a:t>
            </a:r>
            <a:r>
              <a:rPr lang="en-US" altLang="en-US" sz="3200" dirty="0" smtClean="0">
                <a:latin typeface="Calibri" panose="020F0502020204030204" pitchFamily="34" charset="0"/>
              </a:rPr>
              <a:t>merit] pertaining </a:t>
            </a:r>
            <a:r>
              <a:rPr lang="en-US" altLang="en-US" sz="3200" dirty="0">
                <a:latin typeface="Calibri" panose="020F0502020204030204" pitchFamily="34" charset="0"/>
              </a:rPr>
              <a:t>to what he has </a:t>
            </a:r>
            <a:r>
              <a:rPr lang="en-US" altLang="en-US" sz="3200" dirty="0" smtClean="0">
                <a:latin typeface="Calibri" panose="020F0502020204030204" pitchFamily="34" charset="0"/>
              </a:rPr>
              <a:t>done, that </a:t>
            </a:r>
            <a:r>
              <a:rPr lang="en-US" altLang="en-US" sz="3200" dirty="0">
                <a:latin typeface="Calibri" panose="020F0502020204030204" pitchFamily="34" charset="0"/>
              </a:rPr>
              <a:t>He may recompense them fully for their </a:t>
            </a:r>
            <a:r>
              <a:rPr lang="en-US" altLang="en-US" sz="3200" dirty="0" smtClean="0">
                <a:latin typeface="Calibri" panose="020F0502020204030204" pitchFamily="34" charset="0"/>
              </a:rPr>
              <a:t>works, and </a:t>
            </a:r>
            <a:r>
              <a:rPr lang="en-US" altLang="en-US" sz="3200" dirty="0">
                <a:latin typeface="Calibri" panose="020F0502020204030204" pitchFamily="34" charset="0"/>
              </a:rPr>
              <a:t>they will not be wronged.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5440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يُعْرَضُ ٱلَّذِينَ كَفَرُوا۟ عَلَى ٱلنَّارِ أَذْهَبْتُمْ طَيِّبَـٰتِكُمْ فِى حَيَاتِكُمُ ٱلدُّنْيَا وَٱسْتَمْتَعْتُم بِهَا فَٱلْيَوْمَ تُجْزَوْنَ عَذَابَ ٱلْهُونِ بِمَا كُنتُمْ تَسْتَكْبِرُونَ فِى ٱلْأَرْضِ بِغَيْرِ ٱلْحَقِّ وَبِمَا كُنتُمْ تَفْسُقُونَ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faithless are </a:t>
            </a:r>
            <a:r>
              <a:rPr lang="en-US" altLang="en-US" sz="3200" dirty="0" smtClean="0">
                <a:latin typeface="Calibri" panose="020F0502020204030204" pitchFamily="34" charset="0"/>
              </a:rPr>
              <a:t>exposed to </a:t>
            </a:r>
            <a:r>
              <a:rPr lang="en-US" altLang="en-US" sz="3200" dirty="0">
                <a:latin typeface="Calibri" panose="020F0502020204030204" pitchFamily="34" charset="0"/>
              </a:rPr>
              <a:t>the Fire, [they will be told</a:t>
            </a:r>
            <a:r>
              <a:rPr lang="en-US" altLang="en-US" sz="3200" dirty="0" smtClean="0">
                <a:latin typeface="Calibri" panose="020F0502020204030204" pitchFamily="34" charset="0"/>
              </a:rPr>
              <a:t>,] ‘</a:t>
            </a:r>
            <a:r>
              <a:rPr lang="en-US" altLang="en-US" sz="3200" dirty="0">
                <a:latin typeface="Calibri" panose="020F0502020204030204" pitchFamily="34" charset="0"/>
              </a:rPr>
              <a:t>You have exhausted your good </a:t>
            </a:r>
            <a:r>
              <a:rPr lang="en-US" altLang="en-US" sz="3200" dirty="0" smtClean="0">
                <a:latin typeface="Calibri" panose="020F0502020204030204" pitchFamily="34" charset="0"/>
              </a:rPr>
              <a:t>things in </a:t>
            </a:r>
            <a:r>
              <a:rPr lang="en-US" altLang="en-US" sz="3200" dirty="0">
                <a:latin typeface="Calibri" panose="020F0502020204030204" pitchFamily="34" charset="0"/>
              </a:rPr>
              <a:t>the life of the </a:t>
            </a:r>
            <a:r>
              <a:rPr lang="en-US" altLang="en-US" sz="3200" dirty="0" smtClean="0">
                <a:latin typeface="Calibri" panose="020F0502020204030204" pitchFamily="34" charset="0"/>
              </a:rPr>
              <a:t>world and </a:t>
            </a:r>
            <a:r>
              <a:rPr lang="en-US" altLang="en-US" sz="3200" dirty="0">
                <a:latin typeface="Calibri" panose="020F0502020204030204" pitchFamily="34" charset="0"/>
              </a:rPr>
              <a:t>enjoyed </a:t>
            </a:r>
            <a:r>
              <a:rPr lang="en-US" altLang="en-US" sz="3200" dirty="0" smtClean="0">
                <a:latin typeface="Calibri" panose="020F0502020204030204" pitchFamily="34" charset="0"/>
              </a:rPr>
              <a:t>them. So </a:t>
            </a:r>
            <a:r>
              <a:rPr lang="en-US" altLang="en-US" sz="3200" dirty="0">
                <a:latin typeface="Calibri" panose="020F0502020204030204" pitchFamily="34" charset="0"/>
              </a:rPr>
              <a:t>today you will be </a:t>
            </a:r>
            <a:r>
              <a:rPr lang="en-US" altLang="en-US" sz="3200" dirty="0" smtClean="0">
                <a:latin typeface="Calibri" panose="020F0502020204030204" pitchFamily="34" charset="0"/>
              </a:rPr>
              <a:t>requited with </a:t>
            </a:r>
            <a:r>
              <a:rPr lang="en-US" altLang="en-US" sz="3200" dirty="0">
                <a:latin typeface="Calibri" panose="020F0502020204030204" pitchFamily="34" charset="0"/>
              </a:rPr>
              <a:t>a humiliating </a:t>
            </a:r>
            <a:r>
              <a:rPr lang="en-US" altLang="en-US" sz="3200" dirty="0" smtClean="0">
                <a:latin typeface="Calibri" panose="020F0502020204030204" pitchFamily="34" charset="0"/>
              </a:rPr>
              <a:t>punishment for </a:t>
            </a:r>
            <a:r>
              <a:rPr lang="en-US" altLang="en-US" sz="3200" dirty="0">
                <a:latin typeface="Calibri" panose="020F0502020204030204" pitchFamily="34" charset="0"/>
              </a:rPr>
              <a:t>your acting arrogantly in the </a:t>
            </a:r>
            <a:r>
              <a:rPr lang="en-US" altLang="en-US" sz="3200" dirty="0" smtClean="0">
                <a:latin typeface="Calibri" panose="020F0502020204030204" pitchFamily="34" charset="0"/>
              </a:rPr>
              <a:t>earth unduly, and </a:t>
            </a:r>
            <a:r>
              <a:rPr lang="en-US" altLang="en-US" sz="3200" dirty="0">
                <a:latin typeface="Calibri" panose="020F0502020204030204" pitchFamily="34" charset="0"/>
              </a:rPr>
              <a:t>because you used to transgress.’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5529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أَخَا عَادٍ إِذْ أَنذَرَ قَوْمَهُۥ بِٱلْأَحْقَافِ وَقَدْ خَلَتِ ٱلنُّذُرُ مِنۢ بَيْنِ يَدَيْهِ وَمِنْ خَلْفِهِۦٓ أَلَّا تَعْبُدُوٓا۟ إِلَّا ٱللَّـهَ إِنِّىٓ أَخَافُ عَلَيْكُمْ عَذَابَ يَوْمٍ عَظِيمٍ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620616"/>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mention [</a:t>
            </a:r>
            <a:r>
              <a:rPr lang="en-US" altLang="en-US" sz="3200" dirty="0" err="1">
                <a:latin typeface="Calibri" panose="020F0502020204030204" pitchFamily="34" charset="0"/>
              </a:rPr>
              <a:t>Hūd</a:t>
            </a:r>
            <a:r>
              <a:rPr lang="en-US" altLang="en-US" sz="3200" dirty="0">
                <a:latin typeface="Calibri" panose="020F0502020204030204" pitchFamily="34" charset="0"/>
              </a:rPr>
              <a:t>] the brother of </a:t>
            </a:r>
            <a:r>
              <a:rPr lang="en-US" altLang="en-US" sz="3200" dirty="0" err="1" smtClean="0">
                <a:latin typeface="Calibri" panose="020F0502020204030204" pitchFamily="34" charset="0"/>
              </a:rPr>
              <a:t>ʿĀd</a:t>
            </a:r>
            <a:r>
              <a:rPr lang="en-US" altLang="en-US" sz="3200" dirty="0" smtClean="0">
                <a:latin typeface="Calibri" panose="020F0502020204030204" pitchFamily="34" charset="0"/>
              </a:rPr>
              <a:t>, when </a:t>
            </a:r>
            <a:r>
              <a:rPr lang="en-US" altLang="en-US" sz="3200" dirty="0">
                <a:latin typeface="Calibri" panose="020F0502020204030204" pitchFamily="34" charset="0"/>
              </a:rPr>
              <a:t>he warned his people at </a:t>
            </a:r>
            <a:r>
              <a:rPr lang="en-US" altLang="en-US" sz="3200" dirty="0" err="1" smtClean="0">
                <a:latin typeface="Calibri" panose="020F0502020204030204" pitchFamily="34" charset="0"/>
              </a:rPr>
              <a:t>Aḥqāf</a:t>
            </a:r>
            <a:r>
              <a:rPr lang="en-US" altLang="en-US" sz="3200" dirty="0" smtClean="0">
                <a:latin typeface="Calibri" panose="020F0502020204030204" pitchFamily="34" charset="0"/>
              </a:rPr>
              <a:t> —and </a:t>
            </a:r>
            <a:r>
              <a:rPr lang="en-US" altLang="en-US" sz="3200" dirty="0" err="1">
                <a:latin typeface="Calibri" panose="020F0502020204030204" pitchFamily="34" charset="0"/>
              </a:rPr>
              <a:t>warners</a:t>
            </a:r>
            <a:r>
              <a:rPr lang="en-US" altLang="en-US" sz="3200" dirty="0">
                <a:latin typeface="Calibri" panose="020F0502020204030204" pitchFamily="34" charset="0"/>
              </a:rPr>
              <a:t> have passed </a:t>
            </a:r>
            <a:r>
              <a:rPr lang="en-US" altLang="en-US" sz="3200" dirty="0" smtClean="0">
                <a:latin typeface="Calibri" panose="020F0502020204030204" pitchFamily="34" charset="0"/>
              </a:rPr>
              <a:t>away before </a:t>
            </a:r>
            <a:r>
              <a:rPr lang="en-US" altLang="en-US" sz="3200" dirty="0">
                <a:latin typeface="Calibri" panose="020F0502020204030204" pitchFamily="34" charset="0"/>
              </a:rPr>
              <a:t>and after </a:t>
            </a:r>
            <a:r>
              <a:rPr lang="en-US" altLang="en-US" sz="3200" dirty="0" smtClean="0">
                <a:latin typeface="Calibri" panose="020F0502020204030204" pitchFamily="34" charset="0"/>
              </a:rPr>
              <a:t>him— saying</a:t>
            </a:r>
            <a:r>
              <a:rPr lang="en-US" altLang="en-US" sz="3200" dirty="0">
                <a:latin typeface="Calibri" panose="020F0502020204030204" pitchFamily="34" charset="0"/>
              </a:rPr>
              <a:t>, ‘Do not worship anyone but </a:t>
            </a:r>
            <a:r>
              <a:rPr lang="en-US" altLang="en-US" sz="3200" dirty="0" smtClean="0">
                <a:latin typeface="Calibri" panose="020F0502020204030204" pitchFamily="34" charset="0"/>
              </a:rPr>
              <a:t>Allah. Indeed </a:t>
            </a:r>
            <a:r>
              <a:rPr lang="en-US" altLang="en-US" sz="3200" dirty="0">
                <a:latin typeface="Calibri" panose="020F0502020204030204" pitchFamily="34" charset="0"/>
              </a:rPr>
              <a:t>I fear for you the </a:t>
            </a:r>
            <a:r>
              <a:rPr lang="en-US" altLang="en-US" sz="3200" dirty="0" smtClean="0">
                <a:latin typeface="Calibri" panose="020F0502020204030204" pitchFamily="34" charset="0"/>
              </a:rPr>
              <a:t>punishment of </a:t>
            </a:r>
            <a:r>
              <a:rPr lang="en-US" altLang="en-US" sz="3200" dirty="0">
                <a:latin typeface="Calibri" panose="020F0502020204030204" pitchFamily="34" charset="0"/>
              </a:rPr>
              <a:t>a tremendous day.’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9982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أَجِئْتَنَا لِتَأْفِكَنَا عَنْ ءَالِهَتِنَا فَأْتِنَا بِمَا تَعِدُنَآ إِن كُنتَ مِنَ ٱلصَّـٰدِقِينَ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a:t>
            </a:r>
            <a:r>
              <a:rPr lang="en-US" altLang="en-US" sz="3200" dirty="0" smtClean="0">
                <a:latin typeface="Calibri" panose="020F0502020204030204" pitchFamily="34" charset="0"/>
              </a:rPr>
              <a:t>, ‘</a:t>
            </a:r>
            <a:r>
              <a:rPr lang="en-US" altLang="en-US" sz="3200" dirty="0">
                <a:latin typeface="Calibri" panose="020F0502020204030204" pitchFamily="34" charset="0"/>
              </a:rPr>
              <a:t>Have you come to turn us away from our gods?</a:t>
            </a:r>
          </a:p>
          <a:p>
            <a:pPr>
              <a:lnSpc>
                <a:spcPct val="90000"/>
              </a:lnSpc>
            </a:pPr>
            <a:r>
              <a:rPr lang="en-US" altLang="en-US" sz="3200" dirty="0">
                <a:latin typeface="Calibri" panose="020F0502020204030204" pitchFamily="34" charset="0"/>
              </a:rPr>
              <a:t>Then bring us what you threaten us </a:t>
            </a:r>
            <a:r>
              <a:rPr lang="en-US" altLang="en-US" sz="3200" dirty="0" smtClean="0">
                <a:latin typeface="Calibri" panose="020F0502020204030204" pitchFamily="34" charset="0"/>
              </a:rPr>
              <a:t>with, should </a:t>
            </a:r>
            <a:r>
              <a:rPr lang="en-US" altLang="en-US" sz="3200" dirty="0">
                <a:latin typeface="Calibri" panose="020F0502020204030204" pitchFamily="34" charset="0"/>
              </a:rPr>
              <a:t>you be truthful.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9115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إِنَّمَا ٱلْعِلْمُ عِندَ ٱللَّـهِ وَأُبَلِّغُكُم مَّآ أُرْسِلْتُ بِهِۦ وَلَـٰكِنِّىٓ أَرَىٰكُمْ قَوْمًا تَجْهَلُونَ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a:t>
            </a:r>
            <a:r>
              <a:rPr lang="en-US" altLang="en-US" sz="3200" dirty="0" smtClean="0">
                <a:latin typeface="Calibri" panose="020F0502020204030204" pitchFamily="34" charset="0"/>
              </a:rPr>
              <a:t>, ‘</a:t>
            </a:r>
            <a:r>
              <a:rPr lang="en-US" altLang="en-US" sz="3200" dirty="0">
                <a:latin typeface="Calibri" panose="020F0502020204030204" pitchFamily="34" charset="0"/>
              </a:rPr>
              <a:t>The knowledge is with Allah </a:t>
            </a:r>
            <a:r>
              <a:rPr lang="en-US" altLang="en-US" sz="3200" dirty="0" smtClean="0">
                <a:latin typeface="Calibri" panose="020F0502020204030204" pitchFamily="34" charset="0"/>
              </a:rPr>
              <a:t>alone. I </a:t>
            </a:r>
            <a:r>
              <a:rPr lang="en-US" altLang="en-US" sz="3200" dirty="0">
                <a:latin typeface="Calibri" panose="020F0502020204030204" pitchFamily="34" charset="0"/>
              </a:rPr>
              <a:t>communicate to you what I have been sent </a:t>
            </a:r>
            <a:r>
              <a:rPr lang="en-US" altLang="en-US" sz="3200" dirty="0" smtClean="0">
                <a:latin typeface="Calibri" panose="020F0502020204030204" pitchFamily="34" charset="0"/>
              </a:rPr>
              <a:t>with. But </a:t>
            </a:r>
            <a:r>
              <a:rPr lang="en-US" altLang="en-US" sz="3200" dirty="0">
                <a:latin typeface="Calibri" panose="020F0502020204030204" pitchFamily="34" charset="0"/>
              </a:rPr>
              <a:t>I see that you are a senseless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9899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رَأَوْهُ عَارِضًا مُّسْتَقْبِلَ أَوْدِيَتِهِمْ قَالُوا۟ هَـٰذَا عَارِضٌ مُّمْطِرُنَا ۚ بَلْ هُوَ مَا ٱسْتَعْجَلْتُم بِهِۦ ۖ رِيحٌ فِيهَا عَذَابٌ أَلِيمٌ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saw it as a </a:t>
            </a:r>
            <a:r>
              <a:rPr lang="en-US" altLang="en-US" sz="3200" dirty="0" smtClean="0">
                <a:latin typeface="Calibri" panose="020F0502020204030204" pitchFamily="34" charset="0"/>
              </a:rPr>
              <a:t>cloud advancing </a:t>
            </a:r>
            <a:r>
              <a:rPr lang="en-US" altLang="en-US" sz="3200" dirty="0">
                <a:latin typeface="Calibri" panose="020F0502020204030204" pitchFamily="34" charset="0"/>
              </a:rPr>
              <a:t>toward their </a:t>
            </a:r>
            <a:r>
              <a:rPr lang="en-US" altLang="en-US" sz="3200" dirty="0" smtClean="0">
                <a:latin typeface="Calibri" panose="020F0502020204030204" pitchFamily="34" charset="0"/>
              </a:rPr>
              <a:t>valleys, they </a:t>
            </a:r>
            <a:r>
              <a:rPr lang="en-US" altLang="en-US" sz="3200" dirty="0">
                <a:latin typeface="Calibri" panose="020F0502020204030204" pitchFamily="34" charset="0"/>
              </a:rPr>
              <a:t>said, ‘This cloud brings us rain</a:t>
            </a:r>
            <a:r>
              <a:rPr lang="en-US" altLang="en-US" sz="3200" dirty="0" smtClean="0">
                <a:latin typeface="Calibri" panose="020F0502020204030204" pitchFamily="34" charset="0"/>
              </a:rPr>
              <a:t>.’ ‘</a:t>
            </a:r>
            <a:r>
              <a:rPr lang="en-US" altLang="en-US" sz="3200" dirty="0">
                <a:latin typeface="Calibri" panose="020F0502020204030204" pitchFamily="34" charset="0"/>
              </a:rPr>
              <a:t>Rather it is what you sought to </a:t>
            </a:r>
            <a:r>
              <a:rPr lang="en-US" altLang="en-US" sz="3200" dirty="0" smtClean="0">
                <a:latin typeface="Calibri" panose="020F0502020204030204" pitchFamily="34" charset="0"/>
              </a:rPr>
              <a:t>hasten: a </a:t>
            </a:r>
            <a:r>
              <a:rPr lang="en-US" altLang="en-US" sz="3200" dirty="0">
                <a:latin typeface="Calibri" panose="020F0502020204030204" pitchFamily="34" charset="0"/>
              </a:rPr>
              <a:t>hurricane carrying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1404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تُدَمِّرُ كُلَّ شَىْءٍۭ بِأَمْرِ رَبِّهَا فَأَصْبَحُوا۟ لَا يُرَىٰٓ إِلَّا مَسَـٰكِنُهُمْ ۚ كَذَٰلِكَ نَجْزِى ٱلْقَوْمَ ٱلْمُجْرِمِينَ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destroying everything by its Lord’s command</a:t>
            </a:r>
            <a:r>
              <a:rPr lang="en-US" altLang="en-US" sz="3200" dirty="0" smtClean="0">
                <a:latin typeface="Calibri" panose="020F0502020204030204" pitchFamily="34" charset="0"/>
              </a:rPr>
              <a:t>.’ So </a:t>
            </a:r>
            <a:r>
              <a:rPr lang="en-US" altLang="en-US" sz="3200" dirty="0">
                <a:latin typeface="Calibri" panose="020F0502020204030204" pitchFamily="34" charset="0"/>
              </a:rPr>
              <a:t>they became </a:t>
            </a:r>
            <a:r>
              <a:rPr lang="en-US" altLang="en-US" sz="3200" dirty="0" smtClean="0">
                <a:latin typeface="Calibri" panose="020F0502020204030204" pitchFamily="34" charset="0"/>
              </a:rPr>
              <a:t>such that </a:t>
            </a:r>
            <a:r>
              <a:rPr lang="en-US" altLang="en-US" sz="3200" dirty="0">
                <a:latin typeface="Calibri" panose="020F0502020204030204" pitchFamily="34" charset="0"/>
              </a:rPr>
              <a:t>nothing could be </a:t>
            </a:r>
            <a:r>
              <a:rPr lang="en-US" altLang="en-US" sz="3200" dirty="0" smtClean="0">
                <a:latin typeface="Calibri" panose="020F0502020204030204" pitchFamily="34" charset="0"/>
              </a:rPr>
              <a:t>seen except </a:t>
            </a:r>
            <a:r>
              <a:rPr lang="en-US" altLang="en-US" sz="3200" dirty="0">
                <a:latin typeface="Calibri" panose="020F0502020204030204" pitchFamily="34" charset="0"/>
              </a:rPr>
              <a:t>their dwellings.</a:t>
            </a:r>
          </a:p>
          <a:p>
            <a:pPr>
              <a:lnSpc>
                <a:spcPct val="90000"/>
              </a:lnSpc>
            </a:pPr>
            <a:r>
              <a:rPr lang="en-US" altLang="en-US" sz="3200" dirty="0">
                <a:latin typeface="Calibri" panose="020F0502020204030204" pitchFamily="34" charset="0"/>
              </a:rPr>
              <a:t>Thus do We requite the guilty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1890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مَكَّنَّـٰهُمْ فِيمَآ إِن مَّكَّنَّـٰكُمْ فِيهِ وَجَعَلْنَا لَهُمْ سَمْعًا وَأَبْصَـٰرًا وَأَفْـِٔدَةً فَمَآ أَغْنَىٰ عَنْهُمْ سَمْعُهُمْ وَلَآ أَبْصَـٰرُهُمْ وَلَآ أَفْـِٔدَتُهُم مِّن شَىْءٍ إِذْ كَانُوا۟ يَجْحَدُونَ بِـَٔايَـٰتِ ٱللَّـهِ وَحَاقَ بِهِم مَّا كَانُوا۟ بِهِۦ يَسْتَهْزِءُونَ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had granted them </a:t>
            </a:r>
            <a:r>
              <a:rPr lang="en-US" altLang="en-US" sz="3200" dirty="0" smtClean="0">
                <a:latin typeface="Calibri" panose="020F0502020204030204" pitchFamily="34" charset="0"/>
              </a:rPr>
              <a:t>power in </a:t>
            </a:r>
            <a:r>
              <a:rPr lang="en-US" altLang="en-US" sz="3200" dirty="0">
                <a:latin typeface="Calibri" panose="020F0502020204030204" pitchFamily="34" charset="0"/>
              </a:rPr>
              <a:t>respects that We have not granted </a:t>
            </a:r>
            <a:r>
              <a:rPr lang="en-US" altLang="en-US" sz="3200" dirty="0" smtClean="0">
                <a:latin typeface="Calibri" panose="020F0502020204030204" pitchFamily="34" charset="0"/>
              </a:rPr>
              <a:t>you, and </a:t>
            </a:r>
            <a:r>
              <a:rPr lang="en-US" altLang="en-US" sz="3200" dirty="0">
                <a:latin typeface="Calibri" panose="020F0502020204030204" pitchFamily="34" charset="0"/>
              </a:rPr>
              <a:t>We had vested them with hearing and </a:t>
            </a:r>
            <a:r>
              <a:rPr lang="en-US" altLang="en-US" sz="3200" dirty="0" smtClean="0">
                <a:latin typeface="Calibri" panose="020F0502020204030204" pitchFamily="34" charset="0"/>
              </a:rPr>
              <a:t>sight and hearts. But </a:t>
            </a:r>
            <a:r>
              <a:rPr lang="en-US" altLang="en-US" sz="3200" dirty="0">
                <a:latin typeface="Calibri" panose="020F0502020204030204" pitchFamily="34" charset="0"/>
              </a:rPr>
              <a:t>neither their hearing availed </a:t>
            </a:r>
            <a:r>
              <a:rPr lang="en-US" altLang="en-US" sz="3200" dirty="0" smtClean="0">
                <a:latin typeface="Calibri" panose="020F0502020204030204" pitchFamily="34" charset="0"/>
              </a:rPr>
              <a:t>them nor </a:t>
            </a:r>
            <a:r>
              <a:rPr lang="en-US" altLang="en-US" sz="3200" dirty="0">
                <a:latin typeface="Calibri" panose="020F0502020204030204" pitchFamily="34" charset="0"/>
              </a:rPr>
              <a:t>did their </a:t>
            </a:r>
            <a:r>
              <a:rPr lang="en-US" altLang="en-US" sz="3200" dirty="0" smtClean="0">
                <a:latin typeface="Calibri" panose="020F0502020204030204" pitchFamily="34" charset="0"/>
              </a:rPr>
              <a:t>sight, nor their </a:t>
            </a:r>
            <a:r>
              <a:rPr lang="en-US" altLang="en-US" sz="3200" dirty="0">
                <a:latin typeface="Calibri" panose="020F0502020204030204" pitchFamily="34" charset="0"/>
              </a:rPr>
              <a:t>hearts, in any </a:t>
            </a:r>
            <a:r>
              <a:rPr lang="en-US" altLang="en-US" sz="3200" dirty="0" smtClean="0">
                <a:latin typeface="Calibri" panose="020F0502020204030204" pitchFamily="34" charset="0"/>
              </a:rPr>
              <a:t>way when </a:t>
            </a:r>
            <a:r>
              <a:rPr lang="en-US" altLang="en-US" sz="3200" dirty="0">
                <a:latin typeface="Calibri" panose="020F0502020204030204" pitchFamily="34" charset="0"/>
              </a:rPr>
              <a:t>they used to impugn the signs of Allah</a:t>
            </a:r>
            <a:r>
              <a:rPr lang="en-US" altLang="en-US" sz="3200" dirty="0" smtClean="0">
                <a:latin typeface="Calibri" panose="020F0502020204030204" pitchFamily="34" charset="0"/>
              </a:rPr>
              <a:t>. they </a:t>
            </a:r>
            <a:r>
              <a:rPr lang="en-US" altLang="en-US" sz="3200" dirty="0">
                <a:latin typeface="Calibri" panose="020F0502020204030204" pitchFamily="34" charset="0"/>
              </a:rPr>
              <a:t>were </a:t>
            </a:r>
            <a:r>
              <a:rPr lang="en-US" altLang="en-US" sz="3200" dirty="0" smtClean="0">
                <a:latin typeface="Calibri" panose="020F0502020204030204" pitchFamily="34" charset="0"/>
              </a:rPr>
              <a:t>besieged by </a:t>
            </a:r>
            <a:r>
              <a:rPr lang="en-US" altLang="en-US" sz="3200" dirty="0">
                <a:latin typeface="Calibri" panose="020F0502020204030204" pitchFamily="34" charset="0"/>
              </a:rPr>
              <a:t>what they used to deride.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7946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أَهْلَكْنَا مَا حَوْلَكُم مِّنَ ٱلْقُرَىٰ وَصَرَّفْنَا ٱلْـَٔايَـٰتِ لَعَلَّهُمْ يَرْجِعُونَ ﴿٢٧﴾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destroyed towns that were around </a:t>
            </a:r>
            <a:r>
              <a:rPr lang="en-US" altLang="en-US" sz="3200" dirty="0" smtClean="0">
                <a:latin typeface="Calibri" panose="020F0502020204030204" pitchFamily="34" charset="0"/>
              </a:rPr>
              <a:t>you, and </a:t>
            </a:r>
            <a:r>
              <a:rPr lang="en-US" altLang="en-US" sz="3200" dirty="0">
                <a:latin typeface="Calibri" panose="020F0502020204030204" pitchFamily="34" charset="0"/>
              </a:rPr>
              <a:t>We have paraphrased the </a:t>
            </a:r>
            <a:r>
              <a:rPr lang="en-US" altLang="en-US" sz="3200" dirty="0" smtClean="0">
                <a:latin typeface="Calibri" panose="020F0502020204030204" pitchFamily="34" charset="0"/>
              </a:rPr>
              <a:t>signs so </a:t>
            </a:r>
            <a:r>
              <a:rPr lang="en-US" altLang="en-US" sz="3200" dirty="0">
                <a:latin typeface="Calibri" panose="020F0502020204030204" pitchFamily="34" charset="0"/>
              </a:rPr>
              <a:t>that they may come back.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8129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فَلَوْلَا نَصَرَهُمُ ٱلَّذِينَ ٱتَّخَذُوا۟ مِن دُونِ ٱللَّـهِ قُرْبَانًا ءَالِهَةًۢ ۖ بَلْ ضَلُّوا۟ عَنْهُمْ ۚ وَذَٰلِكَ إِفْكُهُمْ وَمَا كَانُوا۟ يَفْتَرُونَ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why did not those [false gods] </a:t>
            </a:r>
            <a:r>
              <a:rPr lang="en-US" altLang="en-US" sz="3200" dirty="0" smtClean="0">
                <a:latin typeface="Calibri" panose="020F0502020204030204" pitchFamily="34" charset="0"/>
              </a:rPr>
              <a:t>help them </a:t>
            </a:r>
            <a:r>
              <a:rPr lang="en-US" altLang="en-US" sz="3200" dirty="0">
                <a:latin typeface="Calibri" panose="020F0502020204030204" pitchFamily="34" charset="0"/>
              </a:rPr>
              <a:t>whom they had taken, besides </a:t>
            </a:r>
            <a:r>
              <a:rPr lang="en-US" altLang="en-US" sz="3200" dirty="0" smtClean="0">
                <a:latin typeface="Calibri" panose="020F0502020204030204" pitchFamily="34" charset="0"/>
              </a:rPr>
              <a:t>Allah, as </a:t>
            </a:r>
            <a:r>
              <a:rPr lang="en-US" altLang="en-US" sz="3200" dirty="0">
                <a:latin typeface="Calibri" panose="020F0502020204030204" pitchFamily="34" charset="0"/>
              </a:rPr>
              <a:t>gods, as means of nearness [to Him</a:t>
            </a:r>
            <a:r>
              <a:rPr lang="en-US" altLang="en-US" sz="3200" dirty="0" smtClean="0">
                <a:latin typeface="Calibri" panose="020F0502020204030204" pitchFamily="34" charset="0"/>
              </a:rPr>
              <a:t>]? Rather they forsook them; and </a:t>
            </a:r>
            <a:r>
              <a:rPr lang="en-US" altLang="en-US" sz="3200" dirty="0">
                <a:latin typeface="Calibri" panose="020F0502020204030204" pitchFamily="34" charset="0"/>
              </a:rPr>
              <a:t>that was their </a:t>
            </a:r>
            <a:r>
              <a:rPr lang="en-US" altLang="en-US" sz="3200" dirty="0" smtClean="0">
                <a:latin typeface="Calibri" panose="020F0502020204030204" pitchFamily="34" charset="0"/>
              </a:rPr>
              <a:t>lie and </a:t>
            </a:r>
            <a:r>
              <a:rPr lang="en-US" altLang="en-US" sz="3200" dirty="0">
                <a:latin typeface="Calibri" panose="020F0502020204030204" pitchFamily="34" charset="0"/>
              </a:rPr>
              <a:t>what they used to fabricate.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5427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 صَرَفْنَآ إِلَيْكَ نَفَرًا مِّنَ ٱلْجِنِّ يَسْتَمِعُونَ ٱلْقُرْءَانَ فَلَمَّا حَضَرُوهُ قَالُوٓا۟ أَنصِتُوا۟ ۖ فَلَمَّا قُضِىَ وَلَّوْا۟ إِلَىٰ قَوْمِهِم مُّنذِرِينَ ﴿٢٩﴾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dispatched toward you a team of </a:t>
            </a:r>
            <a:r>
              <a:rPr lang="en-US" altLang="en-US" sz="3200" dirty="0" smtClean="0">
                <a:latin typeface="Calibri" panose="020F0502020204030204" pitchFamily="34" charset="0"/>
              </a:rPr>
              <a:t>jinn listening </a:t>
            </a:r>
            <a:r>
              <a:rPr lang="en-US" altLang="en-US" sz="3200" dirty="0">
                <a:latin typeface="Calibri" panose="020F0502020204030204" pitchFamily="34" charset="0"/>
              </a:rPr>
              <a:t>to the </a:t>
            </a:r>
            <a:r>
              <a:rPr lang="en-US" altLang="en-US" sz="3200" dirty="0" err="1" smtClean="0">
                <a:latin typeface="Calibri" panose="020F0502020204030204" pitchFamily="34" charset="0"/>
              </a:rPr>
              <a:t>Qurʾān</a:t>
            </a:r>
            <a:r>
              <a:rPr lang="en-US" altLang="en-US" sz="3200" dirty="0" smtClean="0">
                <a:latin typeface="Calibri" panose="020F0502020204030204" pitchFamily="34" charset="0"/>
              </a:rPr>
              <a:t>, when </a:t>
            </a:r>
            <a:r>
              <a:rPr lang="en-US" altLang="en-US" sz="3200" dirty="0">
                <a:latin typeface="Calibri" panose="020F0502020204030204" pitchFamily="34" charset="0"/>
              </a:rPr>
              <a:t>they were in its </a:t>
            </a:r>
            <a:r>
              <a:rPr lang="en-US" altLang="en-US" sz="3200" dirty="0" smtClean="0">
                <a:latin typeface="Calibri" panose="020F0502020204030204" pitchFamily="34" charset="0"/>
              </a:rPr>
              <a:t>presence, they </a:t>
            </a:r>
            <a:r>
              <a:rPr lang="en-US" altLang="en-US" sz="3200" dirty="0">
                <a:latin typeface="Calibri" panose="020F0502020204030204" pitchFamily="34" charset="0"/>
              </a:rPr>
              <a:t>said, ‘Be silent</a:t>
            </a:r>
            <a:r>
              <a:rPr lang="en-US" altLang="en-US" sz="3200" dirty="0" smtClean="0">
                <a:latin typeface="Calibri" panose="020F0502020204030204" pitchFamily="34" charset="0"/>
              </a:rPr>
              <a:t>!’       When </a:t>
            </a:r>
            <a:r>
              <a:rPr lang="en-US" altLang="en-US" sz="3200" dirty="0">
                <a:latin typeface="Calibri" panose="020F0502020204030204" pitchFamily="34" charset="0"/>
              </a:rPr>
              <a:t>it was finished, they went back to their </a:t>
            </a:r>
            <a:r>
              <a:rPr lang="en-US" altLang="en-US" sz="3200" dirty="0" smtClean="0">
                <a:latin typeface="Calibri" panose="020F0502020204030204" pitchFamily="34" charset="0"/>
              </a:rPr>
              <a:t>people as </a:t>
            </a:r>
            <a:r>
              <a:rPr lang="en-US" altLang="en-US" sz="3200" dirty="0" err="1">
                <a:latin typeface="Calibri" panose="020F0502020204030204" pitchFamily="34" charset="0"/>
              </a:rPr>
              <a:t>warners</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3621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يَـٰقَوْمَنَآ إِنَّا سَمِعْنَا كِتَـٰبًا أُنزِلَ مِنۢ بَعْدِ مُوسَىٰ مُصَدِّقًا لِّمَا بَيْنَ يَدَيْهِ يَهْدِىٓ إِلَى ٱلْحَقِّ وَإِلَىٰ طَرِيقٍ مُّسْتَقِيمٍ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our </a:t>
            </a:r>
            <a:r>
              <a:rPr lang="en-US" altLang="en-US" sz="3200" dirty="0" smtClean="0">
                <a:latin typeface="Calibri" panose="020F0502020204030204" pitchFamily="34" charset="0"/>
              </a:rPr>
              <a:t>people! Indeed </a:t>
            </a:r>
            <a:r>
              <a:rPr lang="en-US" altLang="en-US" sz="3200" dirty="0">
                <a:latin typeface="Calibri" panose="020F0502020204030204" pitchFamily="34" charset="0"/>
              </a:rPr>
              <a:t>we have heard a </a:t>
            </a:r>
            <a:r>
              <a:rPr lang="en-US" altLang="en-US" sz="3200" dirty="0" smtClean="0">
                <a:latin typeface="Calibri" panose="020F0502020204030204" pitchFamily="34" charset="0"/>
              </a:rPr>
              <a:t>Book which </a:t>
            </a:r>
            <a:r>
              <a:rPr lang="en-US" altLang="en-US" sz="3200" dirty="0">
                <a:latin typeface="Calibri" panose="020F0502020204030204" pitchFamily="34" charset="0"/>
              </a:rPr>
              <a:t>has been sent down after </a:t>
            </a:r>
            <a:r>
              <a:rPr lang="en-US" altLang="en-US" sz="3200" dirty="0" smtClean="0">
                <a:latin typeface="Calibri" panose="020F0502020204030204" pitchFamily="34" charset="0"/>
              </a:rPr>
              <a:t>Moses, confirming </a:t>
            </a:r>
            <a:r>
              <a:rPr lang="en-US" altLang="en-US" sz="3200" dirty="0">
                <a:latin typeface="Calibri" panose="020F0502020204030204" pitchFamily="34" charset="0"/>
              </a:rPr>
              <a:t>what was before </a:t>
            </a:r>
            <a:r>
              <a:rPr lang="en-US" altLang="en-US" sz="3200" dirty="0" smtClean="0">
                <a:latin typeface="Calibri" panose="020F0502020204030204" pitchFamily="34" charset="0"/>
              </a:rPr>
              <a:t>it. It </a:t>
            </a:r>
            <a:r>
              <a:rPr lang="en-US" altLang="en-US" sz="3200" dirty="0">
                <a:latin typeface="Calibri" panose="020F0502020204030204" pitchFamily="34" charset="0"/>
              </a:rPr>
              <a:t>guides to the </a:t>
            </a:r>
            <a:r>
              <a:rPr lang="en-US" altLang="en-US" sz="3200" dirty="0" smtClean="0">
                <a:latin typeface="Calibri" panose="020F0502020204030204" pitchFamily="34" charset="0"/>
              </a:rPr>
              <a:t>truth and </a:t>
            </a:r>
            <a:r>
              <a:rPr lang="en-US" altLang="en-US" sz="3200" dirty="0">
                <a:latin typeface="Calibri" panose="020F0502020204030204" pitchFamily="34" charset="0"/>
              </a:rPr>
              <a:t>to a straight path.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3938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يَـٰقَوْمَنَآ أَجِيبُوا۟ دَاعِىَ ٱللَّـهِ وَءَامِنُوا۟ بِهِۦ يَغْفِرْ لَكُم مِّن ذُنُوبِكُمْ وَيُجِرْكُم مِّنْ عَذَابٍ أَلِيمٍ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our </a:t>
            </a:r>
            <a:r>
              <a:rPr lang="en-US" altLang="en-US" sz="3200" dirty="0" smtClean="0">
                <a:latin typeface="Calibri" panose="020F0502020204030204" pitchFamily="34" charset="0"/>
              </a:rPr>
              <a:t>people! Respond </a:t>
            </a:r>
            <a:r>
              <a:rPr lang="en-US" altLang="en-US" sz="3200" dirty="0">
                <a:latin typeface="Calibri" panose="020F0502020204030204" pitchFamily="34" charset="0"/>
              </a:rPr>
              <a:t>to Allah’s </a:t>
            </a:r>
            <a:r>
              <a:rPr lang="en-US" altLang="en-US" sz="3200" dirty="0" err="1" smtClean="0">
                <a:latin typeface="Calibri" panose="020F0502020204030204" pitchFamily="34" charset="0"/>
              </a:rPr>
              <a:t>summoner</a:t>
            </a:r>
            <a:r>
              <a:rPr lang="en-US" altLang="en-US" sz="3200" dirty="0" smtClean="0">
                <a:latin typeface="Calibri" panose="020F0502020204030204" pitchFamily="34" charset="0"/>
              </a:rPr>
              <a:t> and </a:t>
            </a:r>
            <a:r>
              <a:rPr lang="en-US" altLang="en-US" sz="3200" dirty="0">
                <a:latin typeface="Calibri" panose="020F0502020204030204" pitchFamily="34" charset="0"/>
              </a:rPr>
              <a:t>have faith in </a:t>
            </a:r>
            <a:r>
              <a:rPr lang="en-US" altLang="en-US" sz="3200" dirty="0" smtClean="0">
                <a:latin typeface="Calibri" panose="020F0502020204030204" pitchFamily="34" charset="0"/>
              </a:rPr>
              <a:t>Him.  He </a:t>
            </a:r>
            <a:r>
              <a:rPr lang="en-US" altLang="en-US" sz="3200" dirty="0">
                <a:latin typeface="Calibri" panose="020F0502020204030204" pitchFamily="34" charset="0"/>
              </a:rPr>
              <a:t>will forgive you some of your </a:t>
            </a:r>
            <a:r>
              <a:rPr lang="en-US" altLang="en-US" sz="3200" dirty="0" smtClean="0">
                <a:latin typeface="Calibri" panose="020F0502020204030204" pitchFamily="34" charset="0"/>
              </a:rPr>
              <a:t>sins and </a:t>
            </a:r>
            <a:r>
              <a:rPr lang="en-US" altLang="en-US" sz="3200" dirty="0">
                <a:latin typeface="Calibri" panose="020F0502020204030204" pitchFamily="34" charset="0"/>
              </a:rPr>
              <a:t>shelter you from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7923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لَّا يُجِبْ دَاعِىَ ٱللَّـهِ فَلَيْسَ بِمُعْجِزٍ فِى ٱلْأَرْضِ وَلَيْسَ لَهُۥ مِن دُونِهِۦٓ أَوْلِيَآءُ ۚ أُو۟لَـٰٓئِكَ فِى ضَلَـٰلٍ مُّبِينٍ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do not respond to Allah’s </a:t>
            </a:r>
            <a:r>
              <a:rPr lang="en-US" altLang="en-US" sz="3200" dirty="0" err="1" smtClean="0">
                <a:latin typeface="Calibri" panose="020F0502020204030204" pitchFamily="34" charset="0"/>
              </a:rPr>
              <a:t>summoner</a:t>
            </a:r>
            <a:r>
              <a:rPr lang="en-US" altLang="en-US" sz="3200" dirty="0" smtClean="0">
                <a:latin typeface="Calibri" panose="020F0502020204030204" pitchFamily="34" charset="0"/>
              </a:rPr>
              <a:t> cannot </a:t>
            </a:r>
            <a:r>
              <a:rPr lang="en-US" altLang="en-US" sz="3200" dirty="0">
                <a:latin typeface="Calibri" panose="020F0502020204030204" pitchFamily="34" charset="0"/>
              </a:rPr>
              <a:t>thwart [Allah] on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they will not find any protectors besides </a:t>
            </a:r>
            <a:r>
              <a:rPr lang="en-US" altLang="en-US" sz="3200" dirty="0" smtClean="0">
                <a:latin typeface="Calibri" panose="020F0502020204030204" pitchFamily="34" charset="0"/>
              </a:rPr>
              <a:t>Him.     They </a:t>
            </a:r>
            <a:r>
              <a:rPr lang="en-US" altLang="en-US" sz="3200" dirty="0">
                <a:latin typeface="Calibri" panose="020F0502020204030204" pitchFamily="34" charset="0"/>
              </a:rPr>
              <a:t>are in manifest error.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6608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أَوَلَمْ </a:t>
            </a:r>
            <a:r>
              <a:rPr lang="ar-SA" altLang="en-US" sz="7200" dirty="0">
                <a:latin typeface="Arabic Typesetting" panose="03020402040406030203" pitchFamily="66" charset="-78"/>
                <a:cs typeface="Arabic Typesetting" panose="03020402040406030203" pitchFamily="66" charset="-78"/>
              </a:rPr>
              <a:t>يَرَوْا۟ أَنَّ ٱللَّـهَ ٱلَّذِى خَلَقَ ٱلسَّمَـٰوَٰتِ وَٱلْأَرْضَ وَلَمْ يَعْىَ بِخَلْقِهِنَّ بِقَـٰدِرٍ عَلَىٰٓ أَن يُحْـِۧىَ ٱلْمَوْتَىٰ ۚ بَلَىٰٓ إِنَّهُۥ عَلَىٰ كُلِّ شَىْءٍ قَدِيرٌ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see that </a:t>
            </a:r>
            <a:r>
              <a:rPr lang="en-US" altLang="en-US" sz="3200" dirty="0" smtClean="0">
                <a:latin typeface="Calibri" panose="020F0502020204030204" pitchFamily="34" charset="0"/>
              </a:rPr>
              <a:t>Allah, who </a:t>
            </a:r>
            <a:r>
              <a:rPr lang="en-US" altLang="en-US" sz="3200" dirty="0">
                <a:latin typeface="Calibri" panose="020F0502020204030204" pitchFamily="34" charset="0"/>
              </a:rPr>
              <a:t>created the heavens and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[who] was not exhausted by their </a:t>
            </a:r>
            <a:r>
              <a:rPr lang="en-US" altLang="en-US" sz="3200" dirty="0" smtClean="0">
                <a:latin typeface="Calibri" panose="020F0502020204030204" pitchFamily="34" charset="0"/>
              </a:rPr>
              <a:t>creation, is </a:t>
            </a:r>
            <a:r>
              <a:rPr lang="en-US" altLang="en-US" sz="3200" dirty="0">
                <a:latin typeface="Calibri" panose="020F0502020204030204" pitchFamily="34" charset="0"/>
              </a:rPr>
              <a:t>able to revive the </a:t>
            </a:r>
            <a:r>
              <a:rPr lang="en-US" altLang="en-US" sz="3200" dirty="0" smtClean="0">
                <a:latin typeface="Calibri" panose="020F0502020204030204" pitchFamily="34" charset="0"/>
              </a:rPr>
              <a:t>dead? Yes</a:t>
            </a:r>
            <a:r>
              <a:rPr lang="en-US" altLang="en-US" sz="3200" dirty="0">
                <a:latin typeface="Calibri" panose="020F0502020204030204" pitchFamily="34" charset="0"/>
              </a:rPr>
              <a:t>, indeed He has power over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9671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يُعْرَضُ ٱلَّذِينَ كَفَرُوا۟ عَلَى ٱلنَّارِ أَلَيْسَ هَـٰذَا بِٱلْحَقِّ ۖ قَالُوا۟ بَلَىٰ وَرَبِّنَا ۚ قَالَ فَذُوقُوا۟ ٱلْعَذَابَ بِمَا كُنتُمْ تَكْفُرُونَ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faithless are </a:t>
            </a:r>
            <a:r>
              <a:rPr lang="en-US" altLang="en-US" sz="3200" dirty="0" smtClean="0">
                <a:latin typeface="Calibri" panose="020F0502020204030204" pitchFamily="34" charset="0"/>
              </a:rPr>
              <a:t>exposed to </a:t>
            </a:r>
            <a:r>
              <a:rPr lang="en-US" altLang="en-US" sz="3200" dirty="0">
                <a:latin typeface="Calibri" panose="020F0502020204030204" pitchFamily="34" charset="0"/>
              </a:rPr>
              <a:t>the Fire</a:t>
            </a:r>
            <a:r>
              <a:rPr lang="en-US" altLang="en-US" sz="3200" dirty="0" smtClean="0">
                <a:latin typeface="Calibri" panose="020F0502020204030204" pitchFamily="34" charset="0"/>
              </a:rPr>
              <a:t>, [</a:t>
            </a:r>
            <a:r>
              <a:rPr lang="en-US" altLang="en-US" sz="3200" dirty="0">
                <a:latin typeface="Calibri" panose="020F0502020204030204" pitchFamily="34" charset="0"/>
              </a:rPr>
              <a:t>He will say,] ‘Is this not a fact</a:t>
            </a:r>
            <a:r>
              <a:rPr lang="en-US" altLang="en-US" sz="3200" dirty="0" smtClean="0">
                <a:latin typeface="Calibri" panose="020F0502020204030204" pitchFamily="34" charset="0"/>
              </a:rPr>
              <a:t>?’ They </a:t>
            </a:r>
            <a:r>
              <a:rPr lang="en-US" altLang="en-US" sz="3200" dirty="0">
                <a:latin typeface="Calibri" panose="020F0502020204030204" pitchFamily="34" charset="0"/>
              </a:rPr>
              <a:t>will say, ‘Yes, by our Lord</a:t>
            </a:r>
            <a:r>
              <a:rPr lang="en-US" altLang="en-US" sz="3200" dirty="0" smtClean="0">
                <a:latin typeface="Calibri" panose="020F0502020204030204" pitchFamily="34" charset="0"/>
              </a:rPr>
              <a:t>!’ He </a:t>
            </a:r>
            <a:r>
              <a:rPr lang="en-US" altLang="en-US" sz="3200" dirty="0">
                <a:latin typeface="Calibri" panose="020F0502020204030204" pitchFamily="34" charset="0"/>
              </a:rPr>
              <a:t>will say, ‘So taste the </a:t>
            </a:r>
            <a:r>
              <a:rPr lang="en-US" altLang="en-US" sz="3200" dirty="0" smtClean="0">
                <a:latin typeface="Calibri" panose="020F0502020204030204" pitchFamily="34" charset="0"/>
              </a:rPr>
              <a:t>punishment because </a:t>
            </a:r>
            <a:r>
              <a:rPr lang="en-US" altLang="en-US" sz="3200" dirty="0">
                <a:latin typeface="Calibri" panose="020F0502020204030204" pitchFamily="34" charset="0"/>
              </a:rPr>
              <a:t>of what you used to disbelieve.’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626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فَٱصْبِرْ كَمَا صَبَرَ أُو۟لُوا۟ ٱلْعَزْمِ مِنَ ٱلرُّسُلِ وَلَا تَسْتَعْجِل لَّهُمْ ۚ كَأَنَّهُمْ يَوْمَ يَرَوْنَ مَا يُوعَدُونَ لَمْ يَلْبَثُوٓا۟ إِلَّا سَاعَةً مِّن نَّهَارٍۭ ۚ بَلَـٰغٌ ۚ فَهَلْ يُهْلَكُ إِلَّا ٱلْقَوْمُ ٱلْفَـٰسِقُونَ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a:t>
            </a:r>
            <a:r>
              <a:rPr lang="en-US" altLang="en-US" sz="3200" dirty="0" smtClean="0">
                <a:latin typeface="Calibri" panose="020F0502020204030204" pitchFamily="34" charset="0"/>
              </a:rPr>
              <a:t>patient just </a:t>
            </a:r>
            <a:r>
              <a:rPr lang="en-US" altLang="en-US" sz="3200" dirty="0">
                <a:latin typeface="Calibri" panose="020F0502020204030204" pitchFamily="34" charset="0"/>
              </a:rPr>
              <a:t>as the resolute among the apostles were </a:t>
            </a:r>
            <a:r>
              <a:rPr lang="en-US" altLang="en-US" sz="3200" dirty="0" smtClean="0">
                <a:latin typeface="Calibri" panose="020F0502020204030204" pitchFamily="34" charset="0"/>
              </a:rPr>
              <a:t>patient, and </a:t>
            </a:r>
            <a:r>
              <a:rPr lang="en-US" altLang="en-US" sz="3200" dirty="0">
                <a:latin typeface="Calibri" panose="020F0502020204030204" pitchFamily="34" charset="0"/>
              </a:rPr>
              <a:t>do not seek to hasten [the </a:t>
            </a:r>
            <a:r>
              <a:rPr lang="en-US" altLang="en-US" sz="3200" dirty="0" smtClean="0">
                <a:latin typeface="Calibri" panose="020F0502020204030204" pitchFamily="34" charset="0"/>
              </a:rPr>
              <a:t>punishment] for them. The </a:t>
            </a:r>
            <a:r>
              <a:rPr lang="en-US" altLang="en-US" sz="3200" dirty="0">
                <a:latin typeface="Calibri" panose="020F0502020204030204" pitchFamily="34" charset="0"/>
              </a:rPr>
              <a:t>day </a:t>
            </a:r>
            <a:r>
              <a:rPr lang="en-US" altLang="en-US" sz="3200" dirty="0" smtClean="0">
                <a:latin typeface="Calibri" panose="020F0502020204030204" pitchFamily="34" charset="0"/>
              </a:rPr>
              <a:t>when they see what </a:t>
            </a:r>
            <a:r>
              <a:rPr lang="en-US" altLang="en-US" sz="3200" dirty="0">
                <a:latin typeface="Calibri" panose="020F0502020204030204" pitchFamily="34" charset="0"/>
              </a:rPr>
              <a:t>they are promised, [it will </a:t>
            </a:r>
            <a:r>
              <a:rPr lang="en-US" altLang="en-US" sz="3200" dirty="0" smtClean="0">
                <a:latin typeface="Calibri" panose="020F0502020204030204" pitchFamily="34" charset="0"/>
              </a:rPr>
              <a:t>be] as </a:t>
            </a:r>
            <a:r>
              <a:rPr lang="en-US" altLang="en-US" sz="3200" dirty="0">
                <a:latin typeface="Calibri" panose="020F0502020204030204" pitchFamily="34" charset="0"/>
              </a:rPr>
              <a:t>though they </a:t>
            </a:r>
            <a:r>
              <a:rPr lang="en-US" altLang="en-US" sz="3200" dirty="0" smtClean="0">
                <a:latin typeface="Calibri" panose="020F0502020204030204" pitchFamily="34" charset="0"/>
              </a:rPr>
              <a:t>had remained </a:t>
            </a:r>
            <a:r>
              <a:rPr lang="en-US" altLang="en-US" sz="3200" dirty="0">
                <a:latin typeface="Calibri" panose="020F0502020204030204" pitchFamily="34" charset="0"/>
              </a:rPr>
              <a:t>only an hour of a </a:t>
            </a:r>
            <a:r>
              <a:rPr lang="en-US" altLang="en-US" sz="3200" dirty="0" smtClean="0">
                <a:latin typeface="Calibri" panose="020F0502020204030204" pitchFamily="34" charset="0"/>
              </a:rPr>
              <a:t>day. This </a:t>
            </a:r>
            <a:r>
              <a:rPr lang="en-US" altLang="en-US" sz="3200" dirty="0">
                <a:latin typeface="Calibri" panose="020F0502020204030204" pitchFamily="34" charset="0"/>
              </a:rPr>
              <a:t>is a </a:t>
            </a:r>
            <a:r>
              <a:rPr lang="en-US" altLang="en-US" sz="3200" dirty="0" smtClean="0">
                <a:latin typeface="Calibri" panose="020F0502020204030204" pitchFamily="34" charset="0"/>
              </a:rPr>
              <a:t>proclamation. So </a:t>
            </a:r>
            <a:r>
              <a:rPr lang="en-US" altLang="en-US" sz="3200" dirty="0">
                <a:latin typeface="Calibri" panose="020F0502020204030204" pitchFamily="34" charset="0"/>
              </a:rPr>
              <a:t>shall anyone be </a:t>
            </a:r>
            <a:r>
              <a:rPr lang="en-US" altLang="en-US" sz="3200" dirty="0" smtClean="0">
                <a:latin typeface="Calibri" panose="020F0502020204030204" pitchFamily="34" charset="0"/>
              </a:rPr>
              <a:t>destroyed except </a:t>
            </a:r>
            <a:r>
              <a:rPr lang="en-US" altLang="en-US" sz="3200" dirty="0">
                <a:latin typeface="Calibri" panose="020F0502020204030204" pitchFamily="34" charset="0"/>
              </a:rPr>
              <a:t>the transgressing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15924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Ḥā</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019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تَنزِيلُ ٱلْكِتَـٰبِ مِنَ ٱللَّـهِ ٱلْعَزِيزِ ٱلْحَكِيمِ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[gradual] sending down of the Book is from Allah,</a:t>
            </a:r>
          </a:p>
          <a:p>
            <a:pPr>
              <a:lnSpc>
                <a:spcPct val="90000"/>
              </a:lnSpc>
            </a:pPr>
            <a:r>
              <a:rPr lang="en-US" altLang="en-US" sz="3200" dirty="0">
                <a:latin typeface="Calibri" panose="020F0502020204030204" pitchFamily="34" charset="0"/>
              </a:rPr>
              <a:t>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520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خَلَقْنَا ٱلسَّمَـٰوَٰتِ وَٱلْأَرْضَ وَمَا بَيْنَهُمَآ إِلَّا بِٱلْحَقِّ وَأَجَلٍ مُّسَمًّى ۚ وَٱلَّذِينَ كَفَرُوا۟ عَمَّآ أُنذِرُوا۟ مُعْرِضُونَ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create the heavens and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whatever is between </a:t>
            </a:r>
            <a:r>
              <a:rPr lang="en-US" altLang="en-US" sz="3200" dirty="0" smtClean="0">
                <a:latin typeface="Calibri" panose="020F0502020204030204" pitchFamily="34" charset="0"/>
              </a:rPr>
              <a:t>them except </a:t>
            </a:r>
            <a:r>
              <a:rPr lang="en-US" altLang="en-US" sz="3200" dirty="0">
                <a:latin typeface="Calibri" panose="020F0502020204030204" pitchFamily="34" charset="0"/>
              </a:rPr>
              <a:t>with reason and for a specified term.</a:t>
            </a:r>
          </a:p>
          <a:p>
            <a:pPr>
              <a:lnSpc>
                <a:spcPct val="90000"/>
              </a:lnSpc>
            </a:pPr>
            <a:r>
              <a:rPr lang="en-US" altLang="en-US" sz="3200" dirty="0">
                <a:latin typeface="Calibri" panose="020F0502020204030204" pitchFamily="34" charset="0"/>
              </a:rPr>
              <a:t>Yet the </a:t>
            </a:r>
            <a:r>
              <a:rPr lang="en-US" altLang="en-US" sz="3200" dirty="0" smtClean="0">
                <a:latin typeface="Calibri" panose="020F0502020204030204" pitchFamily="34" charset="0"/>
              </a:rPr>
              <a:t>faithless are </a:t>
            </a:r>
            <a:r>
              <a:rPr lang="en-US" altLang="en-US" sz="3200" dirty="0">
                <a:latin typeface="Calibri" panose="020F0502020204030204" pitchFamily="34" charset="0"/>
              </a:rPr>
              <a:t>disregardful of what they are warned.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4284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أَرَءَيْتُم مَّا تَدْعُونَ مِن دُونِ ٱللَّـهِ أَرُونِى مَاذَا خَلَقُوا۟ مِنَ ٱلْأَرْضِ أَمْ لَهُمْ شِرْكٌ فِى ٱلسَّمَـٰوَٰتِ ۖ ٱئْتُونِى بِكِتَـٰبٍ مِّن قَبْلِ هَـٰذَآ أَوْ أَثَـٰرَةٍ مِّنْ عِلْمٍ إِن كُنتُمْ صَـٰدِقِينَ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me </a:t>
            </a:r>
            <a:r>
              <a:rPr lang="en-US" altLang="en-US" sz="3200" dirty="0" smtClean="0">
                <a:latin typeface="Calibri" panose="020F0502020204030204" pitchFamily="34" charset="0"/>
              </a:rPr>
              <a:t>about what </a:t>
            </a:r>
            <a:r>
              <a:rPr lang="en-US" altLang="en-US" sz="3200" dirty="0">
                <a:latin typeface="Calibri" panose="020F0502020204030204" pitchFamily="34" charset="0"/>
              </a:rPr>
              <a:t>you invoke besides </a:t>
            </a:r>
            <a:r>
              <a:rPr lang="en-US" altLang="en-US" sz="3200" dirty="0" smtClean="0">
                <a:latin typeface="Calibri" panose="020F0502020204030204" pitchFamily="34" charset="0"/>
              </a:rPr>
              <a:t>Allah. Show me what </a:t>
            </a:r>
            <a:r>
              <a:rPr lang="en-US" altLang="en-US" sz="3200" dirty="0">
                <a:latin typeface="Calibri" panose="020F0502020204030204" pitchFamily="34" charset="0"/>
              </a:rPr>
              <a:t>[part] of the earth have they </a:t>
            </a:r>
            <a:r>
              <a:rPr lang="en-US" altLang="en-US" sz="3200" dirty="0" smtClean="0">
                <a:latin typeface="Calibri" panose="020F0502020204030204" pitchFamily="34" charset="0"/>
              </a:rPr>
              <a:t>created. Do </a:t>
            </a:r>
            <a:r>
              <a:rPr lang="en-US" altLang="en-US" sz="3200" dirty="0">
                <a:latin typeface="Calibri" panose="020F0502020204030204" pitchFamily="34" charset="0"/>
              </a:rPr>
              <a:t>they have any share in the </a:t>
            </a:r>
            <a:r>
              <a:rPr lang="en-US" altLang="en-US" sz="3200" dirty="0" smtClean="0">
                <a:latin typeface="Calibri" panose="020F0502020204030204" pitchFamily="34" charset="0"/>
              </a:rPr>
              <a:t>heavens? Bring </a:t>
            </a:r>
            <a:r>
              <a:rPr lang="en-US" altLang="en-US" sz="3200" dirty="0">
                <a:latin typeface="Calibri" panose="020F0502020204030204" pitchFamily="34" charset="0"/>
              </a:rPr>
              <a:t>me a scripture [revealed] before </a:t>
            </a:r>
            <a:r>
              <a:rPr lang="en-US" altLang="en-US" sz="3200" dirty="0" smtClean="0">
                <a:latin typeface="Calibri" panose="020F0502020204030204" pitchFamily="34" charset="0"/>
              </a:rPr>
              <a:t>this, or </a:t>
            </a:r>
            <a:r>
              <a:rPr lang="en-US" altLang="en-US" sz="3200" dirty="0">
                <a:latin typeface="Calibri" panose="020F0502020204030204" pitchFamily="34" charset="0"/>
              </a:rPr>
              <a:t>some vestige of [divine] </a:t>
            </a:r>
            <a:r>
              <a:rPr lang="en-US" altLang="en-US" sz="3200" dirty="0" smtClean="0">
                <a:latin typeface="Calibri" panose="020F0502020204030204" pitchFamily="34" charset="0"/>
              </a:rPr>
              <a:t>knowledge, should </a:t>
            </a:r>
            <a:r>
              <a:rPr lang="en-US" altLang="en-US" sz="3200" dirty="0">
                <a:latin typeface="Calibri" panose="020F0502020204030204" pitchFamily="34" charset="0"/>
              </a:rPr>
              <a:t>you be truthful.’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172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أَضَلُّ مِمَّن يَدْعُوا۟ مِن دُونِ ٱللَّـهِ مَن لَّا يَسْتَجِيبُ لَهُۥٓ إِلَىٰ يَوْمِ ٱلْقِيَـٰمَةِ وَهُمْ عَن دُعَآئِهِمْ غَـٰفِلُونَ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is more astray than him who </a:t>
            </a:r>
            <a:r>
              <a:rPr lang="en-US" altLang="en-US" sz="3200" dirty="0" smtClean="0">
                <a:latin typeface="Calibri" panose="020F0502020204030204" pitchFamily="34" charset="0"/>
              </a:rPr>
              <a:t>invokes besides </a:t>
            </a:r>
            <a:r>
              <a:rPr lang="en-US" altLang="en-US" sz="3200" dirty="0">
                <a:latin typeface="Calibri" panose="020F0502020204030204" pitchFamily="34" charset="0"/>
              </a:rPr>
              <a:t>Allah</a:t>
            </a:r>
          </a:p>
          <a:p>
            <a:pPr>
              <a:lnSpc>
                <a:spcPct val="90000"/>
              </a:lnSpc>
            </a:pPr>
            <a:r>
              <a:rPr lang="en-US" altLang="en-US" sz="3200" dirty="0" smtClean="0">
                <a:latin typeface="Calibri" panose="020F0502020204030204" pitchFamily="34" charset="0"/>
              </a:rPr>
              <a:t> as </a:t>
            </a:r>
            <a:r>
              <a:rPr lang="en-US" altLang="en-US" sz="3200" dirty="0">
                <a:latin typeface="Calibri" panose="020F0502020204030204" pitchFamily="34" charset="0"/>
              </a:rPr>
              <a:t>would not respond to </a:t>
            </a:r>
            <a:r>
              <a:rPr lang="en-US" altLang="en-US" sz="3200" dirty="0" smtClean="0">
                <a:latin typeface="Calibri" panose="020F0502020204030204" pitchFamily="34" charset="0"/>
              </a:rPr>
              <a:t>him until </a:t>
            </a:r>
            <a:r>
              <a:rPr lang="en-US" altLang="en-US" sz="3200" dirty="0">
                <a:latin typeface="Calibri" panose="020F0502020204030204" pitchFamily="34" charset="0"/>
              </a:rPr>
              <a:t>the Day of </a:t>
            </a:r>
            <a:r>
              <a:rPr lang="en-US" altLang="en-US" sz="3200" dirty="0" smtClean="0">
                <a:latin typeface="Calibri" panose="020F0502020204030204" pitchFamily="34" charset="0"/>
              </a:rPr>
              <a:t>Resurrection, and </a:t>
            </a:r>
            <a:r>
              <a:rPr lang="en-US" altLang="en-US" sz="3200" dirty="0">
                <a:latin typeface="Calibri" panose="020F0502020204030204" pitchFamily="34" charset="0"/>
              </a:rPr>
              <a:t>who are oblivious of their invocation?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8308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9922</TotalTime>
  <Words>2901</Words>
  <Application>Microsoft Office PowerPoint</Application>
  <PresentationFormat>Widescreen</PresentationFormat>
  <Paragraphs>142</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حمٓ ﴿١﴾</vt:lpstr>
      <vt:lpstr> تَنزِيلُ ٱلْكِتَـٰبِ مِنَ ٱللَّـهِ ٱلْعَزِيزِ ٱلْحَكِيمِ ﴿٢﴾</vt:lpstr>
      <vt:lpstr> مَا خَلَقْنَا ٱلسَّمَـٰوَٰتِ وَٱلْأَرْضَ وَمَا بَيْنَهُمَآ إِلَّا بِٱلْحَقِّ وَأَجَلٍ مُّسَمًّى ۚ وَٱلَّذِينَ كَفَرُوا۟ عَمَّآ أُنذِرُوا۟ مُعْرِضُونَ ﴿٣﴾</vt:lpstr>
      <vt:lpstr> قُلْ أَرَءَيْتُم مَّا تَدْعُونَ مِن دُونِ ٱللَّـهِ أَرُونِى مَاذَا خَلَقُوا۟ مِنَ ٱلْأَرْضِ أَمْ لَهُمْ شِرْكٌ فِى ٱلسَّمَـٰوَٰتِ ۖ ٱئْتُونِى بِكِتَـٰبٍ مِّن قَبْلِ هَـٰذَآ أَوْ أَثَـٰرَةٍ مِّنْ عِلْمٍ إِن كُنتُمْ صَـٰدِقِينَ ﴿٤﴾</vt:lpstr>
      <vt:lpstr> وَمَنْ أَضَلُّ مِمَّن يَدْعُوا۟ مِن دُونِ ٱللَّـهِ مَن لَّا يَسْتَجِيبُ لَهُۥٓ إِلَىٰ يَوْمِ ٱلْقِيَـٰمَةِ وَهُمْ عَن دُعَآئِهِمْ غَـٰفِلُونَ ﴿٥﴾</vt:lpstr>
      <vt:lpstr>وَإِذَا حُشِرَ ٱلنَّاسُ كَانُوا۟ لَهُمْ أَعْدَآءً وَكَانُوا۟ بِعِبَادَتِهِمْ كَـٰفِرِينَ ﴿٦﴾</vt:lpstr>
      <vt:lpstr> وَإِذَا تُتْلَىٰ عَلَيْهِمْ ءَايَـٰتُنَا بَيِّنَـٰتٍ قَالَ ٱلَّذِينَ كَفَرُوا۟ لِلْحَقِّ لَمَّا جَآءَهُمْ هَـٰذَا سِحْرٌ مُّبِينٌ ﴿٧﴾</vt:lpstr>
      <vt:lpstr> أَمْ يَقُولُونَ ٱفْتَرَىٰهُ ۖ قُلْ إِنِ ٱفْتَرَيْتُهُۥ فَلَا تَمْلِكُونَ لِى مِنَ ٱللَّـهِ شَيْـًٔا ۖ هُوَ أَعْلَمُ بِمَا تُفِيضُونَ فِيهِ ۖ كَفَىٰ بِهِۦ شَهِيدًۢا بَيْنِى وَبَيْنَكُمْ ۖ وَهُوَ ٱلْغَفُورُ ٱلرَّحِيمُ ﴿٨﴾</vt:lpstr>
      <vt:lpstr> قُلْ مَا كُنتُ بِدْعًا مِّنَ ٱلرُّسُلِ وَمَآ أَدْرِى مَا يُفْعَلُ بِى وَلَا بِكُمْ ۖ إِنْ أَتَّبِعُ إِلَّا مَا يُوحَىٰٓ إِلَىَّ وَمَآ أَنَا۠ إِلَّا نَذِيرٌ مُّبِينٌ ﴿٩﴾</vt:lpstr>
      <vt:lpstr> قُلْ أَرَءَيْتُمْ إِن كَانَ مِنْ عِندِ ٱللَّـهِ وَكَفَرْتُم بِهِۦ وَشَهِدَ شَاهِدٌ مِّنۢ بَنِىٓ إِسْرَٰٓءِيلَ عَلَىٰ مِثْلِهِۦ فَـَٔامَنَ وَٱسْتَكْبَرْتُمْ ۖ إِنَّ ٱللَّـهَ لَا يَهْدِى ٱلْقَوْمَ ٱلظَّـٰلِمِينَ ﴿١٠﴾</vt:lpstr>
      <vt:lpstr> وَقَالَ ٱلَّذِينَ كَفَرُوا۟ لِلَّذِينَ ءَامَنُوا۟ لَوْ كَانَ خَيْرًا مَّا سَبَقُونَآ إِلَيْهِ ۚ وَإِذْ لَمْ يَهْتَدُوا۟ بِهِۦ فَسَيَقُولُونَ هَـٰذَآ إِفْكٌ قَدِيمٌ ﴿١١﴾</vt:lpstr>
      <vt:lpstr> وَمِن قَبْلِهِۦ كِتَـٰبُ مُوسَىٰٓ إِمَامًا وَرَحْمَةً ۚ وَهَـٰذَا كِتَـٰبٌ مُّصَدِّقٌ لِّسَانًا عَرَبِيًّا لِّيُنذِرَ ٱلَّذِينَ ظَلَمُوا۟ وَبُشْرَىٰ لِلْمُحْسِنِينَ ﴿١٢﴾</vt:lpstr>
      <vt:lpstr> إِنَّ ٱلَّذِينَ قَالُوا۟ رَبُّنَا ٱللَّـهُ ثُمَّ ٱسْتَقَـٰمُوا۟ فَلَا خَوْفٌ عَلَيْهِمْ وَلَا هُمْ يَحْزَنُونَ ﴿١٣﴾</vt:lpstr>
      <vt:lpstr> أُو۟لَـٰٓئِكَ أَصْحَـٰبُ ٱلْجَنَّةِ خَـٰلِدِينَ فِيهَا جَزَآءًۢ بِمَا كَانُوا۟ يَعْمَلُونَ ﴿١٤﴾</vt:lpstr>
      <vt:lpstr>وَوَصَّيْنَا ٱلْإِنسَـٰنَ بِوَٰلِدَيْهِ إِحْسَـٰنًا ۖ حَمَلَتْهُ أُمُّهُۥ كُرْهًا وَوَضَعَتْهُ كُرْهًا ۖ وَحَمْلُهُۥ وَفِصَـٰلُهُۥ ثَلَـٰثُونَ شَهْرًا ۚ حَتَّىٰٓ إِذَا بَلَغَ أَشُدَّهُۥ وَبَلَغَ أَرْبَعِينَ سَنَةً</vt:lpstr>
      <vt:lpstr>قَالَ رَبِّ أَوْزِعْنِىٓ أَنْ أَشْكُرَ نِعْمَتَكَ ٱلَّتِىٓ أَنْعَمْتَ عَلَىَّ وَعَلَىٰ وَٰلِدَىَّ وَأَنْ أَعْمَلَ صَـٰلِحًا تَرْضَىٰهُ وَأَصْلِحْ لِى فِى ذُرِّيَّتِىٓ ۖ إِنِّى تُبْتُ إِلَيْكَ وَإِنِّى مِنَ ٱلْمُسْلِمِينَ ﴿١٥﴾</vt:lpstr>
      <vt:lpstr> أُو۟لَـٰٓئِكَ ٱلَّذِينَ نَتَقَبَّلُ عَنْهُمْ أَحْسَنَ مَا عَمِلُوا۟ وَنَتَجَاوَزُ عَن سَيِّـَٔاتِهِمْ فِىٓ أَصْحَـٰبِ ٱلْجَنَّةِ ۖ وَعْدَ ٱلصِّدْقِ ٱلَّذِى كَانُوا۟ يُوعَدُونَ ﴿١٦﴾</vt:lpstr>
      <vt:lpstr> وَٱلَّذِى قَالَ لِوَٰلِدَيْهِ أُفٍّۢ لَّكُمَآ أَتَعِدَانِنِىٓ أَنْ أُخْرَجَ وَقَدْ خَلَتِ ٱلْقُرُونُ مِن قَبْلِى وَهُمَا يَسْتَغِيثَانِ ٱللَّـهَ وَيْلَكَ ءَامِنْ إِنَّ وَعْدَ ٱللَّـهِ حَقٌّ فَيَقُولُ مَا هَـٰذَآ إِلَّآ أَسَـٰطِيرُ ٱلْأَوَّلِينَ ﴿١٧﴾</vt:lpstr>
      <vt:lpstr> أُو۟لَـٰٓئِكَ ٱلَّذِينَ حَقَّ عَلَيْهِمُ ٱلْقَوْلُ فِىٓ أُمَمٍ قَدْ خَلَتْ مِن قَبْلِهِم مِّنَ ٱلْجِنِّ وَٱلْإِنسِ ۖ إِنَّهُمْ كَانُوا۟ خَـٰسِرِينَ ﴿١٨﴾</vt:lpstr>
      <vt:lpstr> وَلِكُلٍّۢ دَرَجَـٰتٌ مِّمَّا عَمِلُوا۟ ۖ وَلِيُوَفِّيَهُمْ أَعْمَـٰلَهُمْ وَهُمْ لَا يُظْلَمُونَ ﴿١٩﴾</vt:lpstr>
      <vt:lpstr> وَيَوْمَ يُعْرَضُ ٱلَّذِينَ كَفَرُوا۟ عَلَى ٱلنَّارِ أَذْهَبْتُمْ طَيِّبَـٰتِكُمْ فِى حَيَاتِكُمُ ٱلدُّنْيَا وَٱسْتَمْتَعْتُم بِهَا فَٱلْيَوْمَ تُجْزَوْنَ عَذَابَ ٱلْهُونِ بِمَا كُنتُمْ تَسْتَكْبِرُونَ فِى ٱلْأَرْضِ بِغَيْرِ ٱلْحَقِّ وَبِمَا كُنتُمْ تَفْسُقُونَ ﴿٢٠﴾</vt:lpstr>
      <vt:lpstr> وَٱذْكُرْ أَخَا عَادٍ إِذْ أَنذَرَ قَوْمَهُۥ بِٱلْأَحْقَافِ وَقَدْ خَلَتِ ٱلنُّذُرُ مِنۢ بَيْنِ يَدَيْهِ وَمِنْ خَلْفِهِۦٓ أَلَّا تَعْبُدُوٓا۟ إِلَّا ٱللَّـهَ إِنِّىٓ أَخَافُ عَلَيْكُمْ عَذَابَ يَوْمٍ عَظِيمٍ ﴿٢١﴾</vt:lpstr>
      <vt:lpstr> قَالُوٓا۟ أَجِئْتَنَا لِتَأْفِكَنَا عَنْ ءَالِهَتِنَا فَأْتِنَا بِمَا تَعِدُنَآ إِن كُنتَ مِنَ ٱلصَّـٰدِقِينَ ﴿٢٢﴾</vt:lpstr>
      <vt:lpstr> قَالَ إِنَّمَا ٱلْعِلْمُ عِندَ ٱللَّـهِ وَأُبَلِّغُكُم مَّآ أُرْسِلْتُ بِهِۦ وَلَـٰكِنِّىٓ أَرَىٰكُمْ قَوْمًا تَجْهَلُونَ ﴿٢٣﴾</vt:lpstr>
      <vt:lpstr> فَلَمَّا رَأَوْهُ عَارِضًا مُّسْتَقْبِلَ أَوْدِيَتِهِمْ قَالُوا۟ هَـٰذَا عَارِضٌ مُّمْطِرُنَا ۚ بَلْ هُوَ مَا ٱسْتَعْجَلْتُم بِهِۦ ۖ رِيحٌ فِيهَا عَذَابٌ أَلِيمٌ ﴿٢٤﴾</vt:lpstr>
      <vt:lpstr> تُدَمِّرُ كُلَّ شَىْءٍۭ بِأَمْرِ رَبِّهَا فَأَصْبَحُوا۟ لَا يُرَىٰٓ إِلَّا مَسَـٰكِنُهُمْ ۚ كَذَٰلِكَ نَجْزِى ٱلْقَوْمَ ٱلْمُجْرِمِينَ ﴿٢٥﴾</vt:lpstr>
      <vt:lpstr> وَلَقَدْ مَكَّنَّـٰهُمْ فِيمَآ إِن مَّكَّنَّـٰكُمْ فِيهِ وَجَعَلْنَا لَهُمْ سَمْعًا وَأَبْصَـٰرًا وَأَفْـِٔدَةً فَمَآ أَغْنَىٰ عَنْهُمْ سَمْعُهُمْ وَلَآ أَبْصَـٰرُهُمْ وَلَآ أَفْـِٔدَتُهُم مِّن شَىْءٍ إِذْ كَانُوا۟ يَجْحَدُونَ بِـَٔايَـٰتِ ٱللَّـهِ وَحَاقَ بِهِم مَّا كَانُوا۟ بِهِۦ يَسْتَهْزِءُونَ ﴿٢٦﴾</vt:lpstr>
      <vt:lpstr> وَلَقَدْ أَهْلَكْنَا مَا حَوْلَكُم مِّنَ ٱلْقُرَىٰ وَصَرَّفْنَا ٱلْـَٔايَـٰتِ لَعَلَّهُمْ يَرْجِعُونَ ﴿٢٧﴾ </vt:lpstr>
      <vt:lpstr>فَلَوْلَا نَصَرَهُمُ ٱلَّذِينَ ٱتَّخَذُوا۟ مِن دُونِ ٱللَّـهِ قُرْبَانًا ءَالِهَةًۢ ۖ بَلْ ضَلُّوا۟ عَنْهُمْ ۚ وَذَٰلِكَ إِفْكُهُمْ وَمَا كَانُوا۟ يَفْتَرُونَ ﴿٢٨﴾</vt:lpstr>
      <vt:lpstr>وَإِذْ صَرَفْنَآ إِلَيْكَ نَفَرًا مِّنَ ٱلْجِنِّ يَسْتَمِعُونَ ٱلْقُرْءَانَ فَلَمَّا حَضَرُوهُ قَالُوٓا۟ أَنصِتُوا۟ ۖ فَلَمَّا قُضِىَ وَلَّوْا۟ إِلَىٰ قَوْمِهِم مُّنذِرِينَ ﴿٢٩﴾ </vt:lpstr>
      <vt:lpstr>قَالُوا۟ يَـٰقَوْمَنَآ إِنَّا سَمِعْنَا كِتَـٰبًا أُنزِلَ مِنۢ بَعْدِ مُوسَىٰ مُصَدِّقًا لِّمَا بَيْنَ يَدَيْهِ يَهْدِىٓ إِلَى ٱلْحَقِّ وَإِلَىٰ طَرِيقٍ مُّسْتَقِيمٍ ﴿٣٠﴾</vt:lpstr>
      <vt:lpstr> يَـٰقَوْمَنَآ أَجِيبُوا۟ دَاعِىَ ٱللَّـهِ وَءَامِنُوا۟ بِهِۦ يَغْفِرْ لَكُم مِّن ذُنُوبِكُمْ وَيُجِرْكُم مِّنْ عَذَابٍ أَلِيمٍ ﴿٣١﴾</vt:lpstr>
      <vt:lpstr> وَمَن لَّا يُجِبْ دَاعِىَ ٱللَّـهِ فَلَيْسَ بِمُعْجِزٍ فِى ٱلْأَرْضِ وَلَيْسَ لَهُۥ مِن دُونِهِۦٓ أَوْلِيَآءُ ۚ أُو۟لَـٰٓئِكَ فِى ضَلَـٰلٍ مُّبِينٍ ﴿٣٢﴾</vt:lpstr>
      <vt:lpstr>أَوَلَمْ يَرَوْا۟ أَنَّ ٱللَّـهَ ٱلَّذِى خَلَقَ ٱلسَّمَـٰوَٰتِ وَٱلْأَرْضَ وَلَمْ يَعْىَ بِخَلْقِهِنَّ بِقَـٰدِرٍ عَلَىٰٓ أَن يُحْـِۧىَ ٱلْمَوْتَىٰ ۚ بَلَىٰٓ إِنَّهُۥ عَلَىٰ كُلِّ شَىْءٍ قَدِيرٌ ﴿٣٣﴾</vt:lpstr>
      <vt:lpstr> وَيَوْمَ يُعْرَضُ ٱلَّذِينَ كَفَرُوا۟ عَلَى ٱلنَّارِ أَلَيْسَ هَـٰذَا بِٱلْحَقِّ ۖ قَالُوا۟ بَلَىٰ وَرَبِّنَا ۚ قَالَ فَذُوقُوا۟ ٱلْعَذَابَ بِمَا كُنتُمْ تَكْفُرُونَ ﴿٣٤﴾</vt:lpstr>
      <vt:lpstr> فَٱصْبِرْ كَمَا صَبَرَ أُو۟لُوا۟ ٱلْعَزْمِ مِنَ ٱلرُّسُلِ وَلَا تَسْتَعْجِل لَّهُمْ ۚ كَأَنَّهُمْ يَوْمَ يَرَوْنَ مَا يُوعَدُونَ لَمْ يَلْبَثُوٓا۟ إِلَّا سَاعَةً مِّن نَّهَارٍۭ ۚ بَلَـٰغٌ ۚ فَهَلْ يُهْلَكُ إِلَّا ٱلْقَوْمُ ٱلْفَـٰسِقُونَ ﴿٣٥﴾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724</cp:revision>
  <dcterms:created xsi:type="dcterms:W3CDTF">2005-07-27T05:58:58Z</dcterms:created>
  <dcterms:modified xsi:type="dcterms:W3CDTF">2020-05-17T21:47:34Z</dcterms:modified>
</cp:coreProperties>
</file>