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7"/>
  </p:notesMasterIdLst>
  <p:sldIdLst>
    <p:sldId id="354" r:id="rId2"/>
    <p:sldId id="355"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163" r:id="rId23"/>
    <p:sldId id="1092" r:id="rId24"/>
    <p:sldId id="1093" r:id="rId25"/>
    <p:sldId id="1094" r:id="rId26"/>
    <p:sldId id="1095" r:id="rId27"/>
    <p:sldId id="1096" r:id="rId28"/>
    <p:sldId id="1097" r:id="rId29"/>
    <p:sldId id="1098" r:id="rId30"/>
    <p:sldId id="1099" r:id="rId31"/>
    <p:sldId id="1100" r:id="rId32"/>
    <p:sldId id="1101" r:id="rId33"/>
    <p:sldId id="1102" r:id="rId34"/>
    <p:sldId id="1103" r:id="rId35"/>
    <p:sldId id="1104" r:id="rId36"/>
    <p:sldId id="1105" r:id="rId37"/>
    <p:sldId id="1106" r:id="rId38"/>
    <p:sldId id="1107" r:id="rId39"/>
    <p:sldId id="1108" r:id="rId40"/>
    <p:sldId id="1109" r:id="rId41"/>
    <p:sldId id="1110" r:id="rId42"/>
    <p:sldId id="1111" r:id="rId43"/>
    <p:sldId id="1112" r:id="rId44"/>
    <p:sldId id="1113" r:id="rId45"/>
    <p:sldId id="1114" r:id="rId46"/>
    <p:sldId id="1115" r:id="rId47"/>
    <p:sldId id="1116" r:id="rId48"/>
    <p:sldId id="1117" r:id="rId49"/>
    <p:sldId id="1118" r:id="rId50"/>
    <p:sldId id="1119" r:id="rId51"/>
    <p:sldId id="1120" r:id="rId52"/>
    <p:sldId id="1121" r:id="rId53"/>
    <p:sldId id="1122" r:id="rId54"/>
    <p:sldId id="1123" r:id="rId55"/>
    <p:sldId id="1124" r:id="rId56"/>
    <p:sldId id="1125" r:id="rId57"/>
    <p:sldId id="1126" r:id="rId58"/>
    <p:sldId id="1127" r:id="rId59"/>
    <p:sldId id="1128" r:id="rId60"/>
    <p:sldId id="1129" r:id="rId61"/>
    <p:sldId id="1130" r:id="rId62"/>
    <p:sldId id="1131" r:id="rId63"/>
    <p:sldId id="1132" r:id="rId64"/>
    <p:sldId id="1133" r:id="rId65"/>
    <p:sldId id="1134" r:id="rId66"/>
    <p:sldId id="1135" r:id="rId67"/>
    <p:sldId id="1136" r:id="rId68"/>
    <p:sldId id="1137" r:id="rId69"/>
    <p:sldId id="1138" r:id="rId70"/>
    <p:sldId id="1139" r:id="rId71"/>
    <p:sldId id="1140" r:id="rId72"/>
    <p:sldId id="1141" r:id="rId73"/>
    <p:sldId id="1142" r:id="rId74"/>
    <p:sldId id="1143" r:id="rId75"/>
    <p:sldId id="1144" r:id="rId76"/>
    <p:sldId id="1145" r:id="rId77"/>
    <p:sldId id="1146" r:id="rId78"/>
    <p:sldId id="1147" r:id="rId79"/>
    <p:sldId id="1148" r:id="rId80"/>
    <p:sldId id="1149" r:id="rId81"/>
    <p:sldId id="1150" r:id="rId82"/>
    <p:sldId id="1151" r:id="rId83"/>
    <p:sldId id="1152" r:id="rId84"/>
    <p:sldId id="1153" r:id="rId85"/>
    <p:sldId id="1154" r:id="rId86"/>
    <p:sldId id="1155" r:id="rId87"/>
    <p:sldId id="1156" r:id="rId88"/>
    <p:sldId id="1157" r:id="rId89"/>
    <p:sldId id="1158" r:id="rId90"/>
    <p:sldId id="1159" r:id="rId91"/>
    <p:sldId id="1160" r:id="rId92"/>
    <p:sldId id="1161" r:id="rId93"/>
    <p:sldId id="1162" r:id="rId94"/>
    <p:sldId id="352" r:id="rId95"/>
    <p:sldId id="353" r:id="rId9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howGuides="1">
      <p:cViewPr varScale="1">
        <p:scale>
          <a:sx n="88" d="100"/>
          <a:sy n="88" d="100"/>
        </p:scale>
        <p:origin x="470"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الزخرف</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Zukhruf</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ornaments)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43</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89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وَكَمْ أَرْسَلْنَا مِن نَّبِىٍّۢ فِى ٱلْأَوَّلِينَ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prophet We have </a:t>
            </a:r>
            <a:r>
              <a:rPr lang="en-US" altLang="en-US" sz="3200" dirty="0" smtClean="0">
                <a:latin typeface="Calibri" panose="020F0502020204030204" pitchFamily="34" charset="0"/>
              </a:rPr>
              <a:t>sent to </a:t>
            </a:r>
            <a:r>
              <a:rPr lang="en-US" altLang="en-US" sz="3200" dirty="0">
                <a:latin typeface="Calibri" panose="020F0502020204030204" pitchFamily="34" charset="0"/>
              </a:rPr>
              <a:t>the ancients!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728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يَأْتِيهِم مِّن نَّبِىٍّ إِلَّا كَانُوا۟ بِهِۦ يَسْتَهْزِءُونَ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did not come to them any prophet</a:t>
            </a:r>
          </a:p>
          <a:p>
            <a:pPr>
              <a:lnSpc>
                <a:spcPct val="90000"/>
              </a:lnSpc>
            </a:pPr>
            <a:r>
              <a:rPr lang="en-US" altLang="en-US" sz="3200" dirty="0">
                <a:latin typeface="Calibri" panose="020F0502020204030204" pitchFamily="34" charset="0"/>
              </a:rPr>
              <a:t>but that they used to deride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6753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فَأَهْلَكْنَآ أَشَدَّ مِنْهُم بَطْشًا وَمَضَىٰ مَثَلُ ٱلْأَوَّلِينَ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destroyed those who were stronger than these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the example of the ancients has passed.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209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خَلَقَ ٱلسَّمَـٰوَٰتِ وَٱلْأَرْضَ لَيَقُولُنَّ خَلَقَهُنَّ ٱلْعَزِيزُ ٱلْعَلِيمُ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ask them</a:t>
            </a:r>
            <a:r>
              <a:rPr lang="en-US" altLang="en-US" sz="3200" dirty="0" smtClean="0">
                <a:latin typeface="Calibri" panose="020F0502020204030204" pitchFamily="34" charset="0"/>
              </a:rPr>
              <a:t>, ‘</a:t>
            </a:r>
            <a:r>
              <a:rPr lang="en-US" altLang="en-US" sz="3200" dirty="0">
                <a:latin typeface="Calibri" panose="020F0502020204030204" pitchFamily="34" charset="0"/>
              </a:rPr>
              <a:t>Who created the heavens and the earth?’</a:t>
            </a:r>
          </a:p>
          <a:p>
            <a:pPr>
              <a:lnSpc>
                <a:spcPct val="90000"/>
              </a:lnSpc>
            </a:pPr>
            <a:r>
              <a:rPr lang="en-US" altLang="en-US" sz="3200" dirty="0">
                <a:latin typeface="Calibri" panose="020F0502020204030204" pitchFamily="34" charset="0"/>
              </a:rPr>
              <a:t>they will surely say,</a:t>
            </a:r>
          </a:p>
          <a:p>
            <a:pPr>
              <a:lnSpc>
                <a:spcPct val="90000"/>
              </a:lnSpc>
            </a:pPr>
            <a:r>
              <a:rPr lang="en-US" altLang="en-US" sz="3200" dirty="0">
                <a:latin typeface="Calibri" panose="020F0502020204030204" pitchFamily="34" charset="0"/>
              </a:rPr>
              <a:t>‘The All-mighty, the All-knowing created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2726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ٱلَّذِى جَعَلَ لَكُمُ ٱلْأَرْضَ مَهْدًا وَجَعَلَ لَكُمْ فِيهَا سُبُلًا لَّعَلَّكُمْ تَهْتَدُونَ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made the earth a cradle for you</a:t>
            </a:r>
          </a:p>
          <a:p>
            <a:pPr>
              <a:lnSpc>
                <a:spcPct val="90000"/>
              </a:lnSpc>
            </a:pPr>
            <a:r>
              <a:rPr lang="en-US" altLang="en-US" sz="3200" dirty="0">
                <a:latin typeface="Calibri" panose="020F0502020204030204" pitchFamily="34" charset="0"/>
              </a:rPr>
              <a:t>and made in it ways for you,</a:t>
            </a:r>
          </a:p>
          <a:p>
            <a:pPr>
              <a:lnSpc>
                <a:spcPct val="90000"/>
              </a:lnSpc>
            </a:pPr>
            <a:r>
              <a:rPr lang="en-US" altLang="en-US" sz="3200" dirty="0">
                <a:latin typeface="Calibri" panose="020F0502020204030204" pitchFamily="34" charset="0"/>
              </a:rPr>
              <a:t>so that you may be guided [to your destinations],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561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وَٱلَّذِى نَزَّلَ مِنَ ٱلسَّمَآءِ مَآءًۢ بِقَدَرٍ فَأَنشَرْنَا بِهِۦ بَلْدَةً مَّيْتًا ۚ كَذَٰلِكَ تُخْرَجُونَ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sent down water from the </a:t>
            </a:r>
            <a:r>
              <a:rPr lang="en-US" altLang="en-US" sz="3200" dirty="0" smtClean="0">
                <a:latin typeface="Calibri" panose="020F0502020204030204" pitchFamily="34" charset="0"/>
              </a:rPr>
              <a:t>sky in </a:t>
            </a:r>
            <a:r>
              <a:rPr lang="en-US" altLang="en-US" sz="3200" dirty="0">
                <a:latin typeface="Calibri" panose="020F0502020204030204" pitchFamily="34" charset="0"/>
              </a:rPr>
              <a:t>a measured manner,</a:t>
            </a:r>
          </a:p>
          <a:p>
            <a:pPr>
              <a:lnSpc>
                <a:spcPct val="90000"/>
              </a:lnSpc>
            </a:pPr>
            <a:r>
              <a:rPr lang="en-US" altLang="en-US" sz="3200" dirty="0">
                <a:latin typeface="Calibri" panose="020F0502020204030204" pitchFamily="34" charset="0"/>
              </a:rPr>
              <a:t>and We revived with it a dead country.</a:t>
            </a:r>
          </a:p>
          <a:p>
            <a:pPr>
              <a:lnSpc>
                <a:spcPct val="90000"/>
              </a:lnSpc>
            </a:pPr>
            <a:r>
              <a:rPr lang="en-US" altLang="en-US" sz="3200" dirty="0">
                <a:latin typeface="Calibri" panose="020F0502020204030204" pitchFamily="34" charset="0"/>
              </a:rPr>
              <a:t>(Likewise you [too] shall be raised [from the dead].)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467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وَٱلَّذِى خَلَقَ ٱلْأَزْوَٰجَ كُلَّهَا وَجَعَلَ لَكُم مِّنَ ٱلْفُلْكِ وَٱلْأَنْعَـٰمِ مَا تَرْكَبُونَ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created all the </a:t>
            </a:r>
            <a:r>
              <a:rPr lang="en-US" altLang="en-US" sz="3200" dirty="0" smtClean="0">
                <a:latin typeface="Calibri" panose="020F0502020204030204" pitchFamily="34" charset="0"/>
              </a:rPr>
              <a:t>kinds and </a:t>
            </a:r>
            <a:r>
              <a:rPr lang="en-US" altLang="en-US" sz="3200" dirty="0">
                <a:latin typeface="Calibri" panose="020F0502020204030204" pitchFamily="34" charset="0"/>
              </a:rPr>
              <a:t>made for you the </a:t>
            </a:r>
            <a:r>
              <a:rPr lang="en-US" altLang="en-US" sz="3200" dirty="0" smtClean="0">
                <a:latin typeface="Calibri" panose="020F0502020204030204" pitchFamily="34" charset="0"/>
              </a:rPr>
              <a:t>ships and </a:t>
            </a:r>
            <a:r>
              <a:rPr lang="en-US" altLang="en-US" sz="3200" dirty="0">
                <a:latin typeface="Calibri" panose="020F0502020204030204" pitchFamily="34" charset="0"/>
              </a:rPr>
              <a:t>the </a:t>
            </a:r>
            <a:r>
              <a:rPr lang="en-US" altLang="en-US" sz="3200" dirty="0" smtClean="0">
                <a:latin typeface="Calibri" panose="020F0502020204030204" pitchFamily="34" charset="0"/>
              </a:rPr>
              <a:t>cattle such </a:t>
            </a:r>
            <a:r>
              <a:rPr lang="en-US" altLang="en-US" sz="3200" dirty="0">
                <a:latin typeface="Calibri" panose="020F0502020204030204" pitchFamily="34" charset="0"/>
              </a:rPr>
              <a:t>as you ride,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4129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لِتَسْتَوُۥا۟ عَلَىٰ ظُهُورِهِۦ ثُمَّ تَذْكُرُوا۟ نِعْمَةَ رَبِّكُمْ إِذَا ٱسْتَوَيْتُمْ عَلَيْهِ وَتَقُولُوا۟ سُبْحَـٰنَ ٱلَّذِى سَخَّرَ لَنَا هَـٰذَا وَمَا كُنَّا لَهُۥ مُقْرِنِينَ ﴿١٣</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you may sit on their </a:t>
            </a:r>
            <a:r>
              <a:rPr lang="en-US" altLang="en-US" sz="3200" dirty="0" smtClean="0">
                <a:latin typeface="Calibri" panose="020F0502020204030204" pitchFamily="34" charset="0"/>
              </a:rPr>
              <a:t>backs, then </a:t>
            </a:r>
            <a:r>
              <a:rPr lang="en-US" altLang="en-US" sz="3200" dirty="0">
                <a:latin typeface="Calibri" panose="020F0502020204030204" pitchFamily="34" charset="0"/>
              </a:rPr>
              <a:t>remember the blessing of your </a:t>
            </a:r>
            <a:r>
              <a:rPr lang="en-US" altLang="en-US" sz="3200" dirty="0" smtClean="0">
                <a:latin typeface="Calibri" panose="020F0502020204030204" pitchFamily="34" charset="0"/>
              </a:rPr>
              <a:t>Lord when </a:t>
            </a:r>
            <a:r>
              <a:rPr lang="en-US" altLang="en-US" sz="3200" dirty="0">
                <a:latin typeface="Calibri" panose="020F0502020204030204" pitchFamily="34" charset="0"/>
              </a:rPr>
              <a:t>you are settled on </a:t>
            </a:r>
            <a:r>
              <a:rPr lang="en-US" altLang="en-US" sz="3200" dirty="0" smtClean="0">
                <a:latin typeface="Calibri" panose="020F0502020204030204" pitchFamily="34" charset="0"/>
              </a:rPr>
              <a:t>them, and </a:t>
            </a:r>
            <a:r>
              <a:rPr lang="en-US" altLang="en-US" sz="3200" dirty="0">
                <a:latin typeface="Calibri" panose="020F0502020204030204" pitchFamily="34" charset="0"/>
              </a:rPr>
              <a:t>say</a:t>
            </a:r>
            <a:r>
              <a:rPr lang="en-US" altLang="en-US" sz="3200" dirty="0" smtClean="0">
                <a:latin typeface="Calibri" panose="020F0502020204030204" pitchFamily="34" charset="0"/>
              </a:rPr>
              <a:t>, ‘</a:t>
            </a:r>
            <a:r>
              <a:rPr lang="en-US" altLang="en-US" sz="3200" dirty="0">
                <a:latin typeface="Calibri" panose="020F0502020204030204" pitchFamily="34" charset="0"/>
              </a:rPr>
              <a:t>Immaculate is </a:t>
            </a:r>
            <a:r>
              <a:rPr lang="en-US" altLang="en-US" sz="3200" dirty="0" smtClean="0">
                <a:latin typeface="Calibri" panose="020F0502020204030204" pitchFamily="34" charset="0"/>
              </a:rPr>
              <a:t>He who </a:t>
            </a:r>
            <a:r>
              <a:rPr lang="en-US" altLang="en-US" sz="3200" dirty="0">
                <a:latin typeface="Calibri" panose="020F0502020204030204" pitchFamily="34" charset="0"/>
              </a:rPr>
              <a:t>has disposed this for </a:t>
            </a:r>
            <a:r>
              <a:rPr lang="en-US" altLang="en-US" sz="3200" dirty="0" smtClean="0">
                <a:latin typeface="Calibri" panose="020F0502020204030204" pitchFamily="34" charset="0"/>
              </a:rPr>
              <a:t>us, and </a:t>
            </a:r>
            <a:r>
              <a:rPr lang="en-US" altLang="en-US" sz="3200" dirty="0">
                <a:latin typeface="Calibri" panose="020F0502020204030204" pitchFamily="34" charset="0"/>
              </a:rPr>
              <a:t>we [by ourselves] were no match for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165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وَإِنَّآ إِلَىٰ رَبِّنَا لَمُنقَلِبُونَ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shall return to our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1711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وَجَعَلُوا۟ لَهُۥ مِنْ عِبَادِهِۦ جُزْءًا ۚ إِنَّ ٱلْإِنسَـٰنَ لَكَفُورٌ مُّبِينٌ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ascribe to </a:t>
            </a:r>
            <a:r>
              <a:rPr lang="en-US" altLang="en-US" sz="3200" dirty="0" smtClean="0">
                <a:latin typeface="Calibri" panose="020F0502020204030204" pitchFamily="34" charset="0"/>
              </a:rPr>
              <a:t>Him offspring </a:t>
            </a:r>
            <a:r>
              <a:rPr lang="en-US" altLang="en-US" sz="3200" dirty="0">
                <a:latin typeface="Calibri" panose="020F0502020204030204" pitchFamily="34" charset="0"/>
              </a:rPr>
              <a:t>from among His servants!</a:t>
            </a:r>
          </a:p>
          <a:p>
            <a:pPr>
              <a:lnSpc>
                <a:spcPct val="90000"/>
              </a:lnSpc>
            </a:pPr>
            <a:r>
              <a:rPr lang="en-US" altLang="en-US" sz="3200" dirty="0">
                <a:latin typeface="Calibri" panose="020F0502020204030204" pitchFamily="34" charset="0"/>
              </a:rPr>
              <a:t>Man is indeed a manifest ingrate.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3151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5248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43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Zukhruf</a:t>
            </a:r>
            <a:endParaRPr lang="en-US" altLang="en-US" sz="2800" dirty="0" smtClean="0">
              <a:solidFill>
                <a:srgbClr val="FFFF00"/>
              </a:solidFill>
            </a:endParaRPr>
          </a:p>
          <a:p>
            <a:pPr algn="ctr">
              <a:spcBef>
                <a:spcPct val="0"/>
              </a:spcBef>
              <a:buFontTx/>
              <a:buNone/>
            </a:pPr>
            <a:endParaRPr lang="en-US" altLang="en-US" sz="1600" dirty="0" smtClean="0">
              <a:solidFill>
                <a:srgbClr val="FFFF00"/>
              </a:solidFill>
            </a:endParaRPr>
          </a:p>
          <a:p>
            <a:pPr algn="ctr">
              <a:spcBef>
                <a:spcPct val="0"/>
              </a:spcBef>
              <a:buFontTx/>
              <a:buNone/>
            </a:pPr>
            <a:r>
              <a:rPr lang="en-US" altLang="en-US" sz="2200" dirty="0">
                <a:solidFill>
                  <a:srgbClr val="FFFF00"/>
                </a:solidFill>
              </a:rPr>
              <a:t>The surah that mentions the Ornaments of solid gold, and other precious commodities and appointments, which God would have granted in this life to all the unbelievers—had it not been that this would have driven humankind to unite in godlessness—for the trinkets of life are the true hearts” desire of the ungodly. Yet fleeting are all the things of this world, and far finer and everlasting the joy of Paradise for the believers; and that is their true hearts” desire. It takes its name from the word “ornaments” (</a:t>
            </a:r>
            <a:r>
              <a:rPr lang="en-US" altLang="en-US" sz="2200" dirty="0" err="1">
                <a:solidFill>
                  <a:srgbClr val="FFFF00"/>
                </a:solidFill>
              </a:rPr>
              <a:t>zukhruf</a:t>
            </a:r>
            <a:r>
              <a:rPr lang="en-US" altLang="en-US" sz="2200" dirty="0">
                <a:solidFill>
                  <a:srgbClr val="FFFF00"/>
                </a:solidFill>
              </a:rPr>
              <a:t>) in , and alluded to again in : in both instances God is refuting the claim of the disbelievers that a true prophet would be rich. The fact that the angels are not God’s daughters but His obedient servants is emphasized again and </a:t>
            </a:r>
            <a:r>
              <a:rPr lang="en-US" altLang="en-US" sz="2200" dirty="0" smtClean="0">
                <a:solidFill>
                  <a:srgbClr val="FFFF00"/>
                </a:solidFill>
              </a:rPr>
              <a:t>again. </a:t>
            </a:r>
            <a:r>
              <a:rPr lang="en-US" altLang="en-US" sz="2200" dirty="0">
                <a:solidFill>
                  <a:srgbClr val="FFFF00"/>
                </a:solidFill>
              </a:rPr>
              <a:t>Similarly, the idea that Jesus could be the son of God is clearly </a:t>
            </a:r>
            <a:r>
              <a:rPr lang="en-US" altLang="en-US" sz="2200" dirty="0" smtClean="0">
                <a:solidFill>
                  <a:srgbClr val="FFFF00"/>
                </a:solidFill>
              </a:rPr>
              <a:t>denied.</a:t>
            </a:r>
            <a:endParaRPr lang="en-US" altLang="en-US" sz="2200" dirty="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Golden Ornaments, Luxury, Ornaments of Gold, The Gold Adornments, The Gold Ornaments..</a:t>
            </a:r>
            <a:endParaRPr lang="en-US" altLang="en-US" sz="2200" dirty="0" smtClean="0">
              <a:solidFill>
                <a:srgbClr val="FFFF00"/>
              </a:solidFill>
            </a:endParaRPr>
          </a:p>
          <a:p>
            <a:pPr algn="ctr">
              <a:spcBef>
                <a:spcPct val="0"/>
              </a:spcBef>
              <a:buFontTx/>
              <a:buNone/>
            </a:pPr>
            <a:r>
              <a:rPr lang="en-US" altLang="en-US" sz="2200" dirty="0">
                <a:solidFill>
                  <a:srgbClr val="FFFF00"/>
                </a:solidFill>
              </a:rPr>
              <a:t>This surah was revealed in </a:t>
            </a:r>
            <a:r>
              <a:rPr lang="en-US" altLang="en-US" sz="2200" dirty="0" smtClean="0">
                <a:solidFill>
                  <a:srgbClr val="FFFF00"/>
                </a:solidFill>
              </a:rPr>
              <a:t>Makkah. </a:t>
            </a:r>
            <a:r>
              <a:rPr lang="en-US" altLang="en-US" sz="2200" dirty="0">
                <a:solidFill>
                  <a:srgbClr val="FFFF00"/>
                </a:solidFill>
              </a:rPr>
              <a:t>It is narrated from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that whoever recites this surah will be saved from the vermin (e.g. insects, scorpions etc.) in the grave and will not undergo the squeezing (</a:t>
            </a:r>
            <a:r>
              <a:rPr lang="en-US" altLang="en-US" sz="2200" dirty="0" err="1">
                <a:solidFill>
                  <a:srgbClr val="FFFF00"/>
                </a:solidFill>
              </a:rPr>
              <a:t>Fishar</a:t>
            </a:r>
            <a:r>
              <a:rPr lang="en-US" altLang="en-US" sz="2200" dirty="0">
                <a:solidFill>
                  <a:srgbClr val="FFFF00"/>
                </a:solidFill>
              </a:rPr>
              <a:t>) in the grave.</a:t>
            </a:r>
          </a:p>
          <a:p>
            <a:pPr algn="ctr">
              <a:spcBef>
                <a:spcPct val="0"/>
              </a:spcBef>
              <a:buFontTx/>
              <a:buNone/>
            </a:pPr>
            <a:r>
              <a:rPr lang="en-US" altLang="en-US" sz="2200" dirty="0">
                <a:solidFill>
                  <a:srgbClr val="FFFF00"/>
                </a:solidFill>
              </a:rPr>
              <a:t>	The Holy Prophet </a:t>
            </a:r>
            <a:r>
              <a:rPr lang="en-US" altLang="en-US" sz="2200" dirty="0" smtClean="0">
                <a:solidFill>
                  <a:srgbClr val="FFFF00"/>
                </a:solidFill>
              </a:rPr>
              <a:t>(S) </a:t>
            </a:r>
            <a:r>
              <a:rPr lang="en-US" altLang="en-US" sz="2200" dirty="0">
                <a:solidFill>
                  <a:srgbClr val="FFFF00"/>
                </a:solidFill>
              </a:rPr>
              <a:t>said that drinking water in which this surah was dissolved acts as a cure and a relief from pain</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ٱتَّخَذَ مِمَّا يَخْلُقُ بَنَاتٍ وَأَصْفَىٰكُم بِٱلْبَنِينَ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He adopt daughters from what He creates</a:t>
            </a:r>
          </a:p>
          <a:p>
            <a:pPr>
              <a:lnSpc>
                <a:spcPct val="90000"/>
              </a:lnSpc>
            </a:pPr>
            <a:r>
              <a:rPr lang="en-US" altLang="en-US" sz="3200" dirty="0">
                <a:latin typeface="Calibri" panose="020F0502020204030204" pitchFamily="34" charset="0"/>
              </a:rPr>
              <a:t>while He preferred you with sons?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229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بُشِّرَ أَحَدُهُم بِمَا ضَرَبَ لِلرَّحْمَـٰنِ مَثَلًا ظَلَّ وَجْهُهُۥ مُسْوَدًّا وَهُوَ كَظِيمٌ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one of them is brought the </a:t>
            </a:r>
            <a:r>
              <a:rPr lang="en-US" altLang="en-US" sz="3200" dirty="0" smtClean="0">
                <a:latin typeface="Calibri" panose="020F0502020204030204" pitchFamily="34" charset="0"/>
              </a:rPr>
              <a:t>news of </a:t>
            </a:r>
            <a:r>
              <a:rPr lang="en-US" altLang="en-US" sz="3200" dirty="0">
                <a:latin typeface="Calibri" panose="020F0502020204030204" pitchFamily="34" charset="0"/>
              </a:rPr>
              <a:t>what he ascribes to the </a:t>
            </a:r>
            <a:r>
              <a:rPr lang="en-US" altLang="en-US" sz="3200" dirty="0" smtClean="0">
                <a:latin typeface="Calibri" panose="020F0502020204030204" pitchFamily="34" charset="0"/>
              </a:rPr>
              <a:t>All-beneficent, his </a:t>
            </a:r>
            <a:r>
              <a:rPr lang="en-US" altLang="en-US" sz="3200" dirty="0">
                <a:latin typeface="Calibri" panose="020F0502020204030204" pitchFamily="34" charset="0"/>
              </a:rPr>
              <a:t>face becomes </a:t>
            </a:r>
            <a:r>
              <a:rPr lang="en-US" altLang="en-US" sz="3200" dirty="0" smtClean="0">
                <a:latin typeface="Calibri" panose="020F0502020204030204" pitchFamily="34" charset="0"/>
              </a:rPr>
              <a:t>darkened and </a:t>
            </a:r>
            <a:r>
              <a:rPr lang="en-US" altLang="en-US" sz="3200" dirty="0">
                <a:latin typeface="Calibri" panose="020F0502020204030204" pitchFamily="34" charset="0"/>
              </a:rPr>
              <a:t>he chokes with suppressed agony, [and says]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8516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أَوَمَن يُنَشَّؤُا۟ فِى ٱلْحِلْيَةِ وَهُوَ فِى ٱلْخِصَامِ غَيْرُ مُبِينٍ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One who is brought up amid ornaments</a:t>
            </a:r>
          </a:p>
          <a:p>
            <a:pPr>
              <a:lnSpc>
                <a:spcPct val="90000"/>
              </a:lnSpc>
            </a:pPr>
            <a:r>
              <a:rPr lang="en-US" altLang="en-US" sz="3200" dirty="0">
                <a:latin typeface="Calibri" panose="020F0502020204030204" pitchFamily="34" charset="0"/>
              </a:rPr>
              <a:t>and is inconspicuous in contests?’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0011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وَجَعَلُوا۟ ٱلْمَلَـٰٓئِكَةَ ٱلَّذِينَ هُمْ عِبَـٰدُ ٱلرَّحْمَـٰنِ إِنَـٰثًا ۚ أَشَهِدُوا۟ خَلْقَهُمْ ۚ سَتُكْتَبُ شَهَـٰدَتُهُمْ وَيُسْـَٔلُونَ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have made the angels —who are servants of the All-beneficent— females. Were they witness to their creation? Their testimony will be written down and they shall be questioned.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7223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لَوْ شَآءَ ٱلرَّحْمَـٰنُ مَا عَبَدْنَـٰهُم ۗ مَّا لَهُم بِذَٰلِكَ مِنْ عِلْمٍ ۖ إِنْ هُمْ إِلَّا يَخْرُصُونَ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‘Had the All-beneficent </a:t>
            </a:r>
            <a:r>
              <a:rPr lang="en-US" altLang="en-US" sz="3200" dirty="0" smtClean="0">
                <a:latin typeface="Calibri" panose="020F0502020204030204" pitchFamily="34" charset="0"/>
              </a:rPr>
              <a:t>wished, we </a:t>
            </a:r>
            <a:r>
              <a:rPr lang="en-US" altLang="en-US" sz="3200" dirty="0">
                <a:latin typeface="Calibri" panose="020F0502020204030204" pitchFamily="34" charset="0"/>
              </a:rPr>
              <a:t>would not have worshipped them</a:t>
            </a:r>
            <a:r>
              <a:rPr lang="en-US" altLang="en-US" sz="3200" dirty="0" smtClean="0">
                <a:latin typeface="Calibri" panose="020F0502020204030204" pitchFamily="34" charset="0"/>
              </a:rPr>
              <a:t>.’ They </a:t>
            </a:r>
            <a:r>
              <a:rPr lang="en-US" altLang="en-US" sz="3200" dirty="0">
                <a:latin typeface="Calibri" panose="020F0502020204030204" pitchFamily="34" charset="0"/>
              </a:rPr>
              <a:t>do not have any knowledge of </a:t>
            </a:r>
            <a:r>
              <a:rPr lang="en-US" altLang="en-US" sz="3200" dirty="0" smtClean="0">
                <a:latin typeface="Calibri" panose="020F0502020204030204" pitchFamily="34" charset="0"/>
              </a:rPr>
              <a:t>that, and </a:t>
            </a:r>
            <a:r>
              <a:rPr lang="en-US" altLang="en-US" sz="3200" dirty="0">
                <a:latin typeface="Calibri" panose="020F0502020204030204" pitchFamily="34" charset="0"/>
              </a:rPr>
              <a:t>they do nothing but surmise.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3699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ءَاتَيْنَـٰهُمْ كِتَـٰبًا مِّن قَبْلِهِۦ فَهُم بِهِۦ مُسْتَمْسِكُونَ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We give them a Book before this,</a:t>
            </a:r>
          </a:p>
          <a:p>
            <a:pPr>
              <a:lnSpc>
                <a:spcPct val="90000"/>
              </a:lnSpc>
            </a:pPr>
            <a:r>
              <a:rPr lang="en-US" altLang="en-US" sz="3200" dirty="0">
                <a:latin typeface="Calibri" panose="020F0502020204030204" pitchFamily="34" charset="0"/>
              </a:rPr>
              <a:t>so that they are holding fast to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0345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قَالُوٓا۟ إِنَّا وَجَدْنَآ ءَابَآءَنَا عَلَىٰٓ أُمَّةٍ وَإِنَّا عَلَىٰٓ ءَاثَـٰرِهِم مُّهْتَدُونَ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say, ‘We found our </a:t>
            </a:r>
            <a:r>
              <a:rPr lang="en-US" altLang="en-US" sz="3200" dirty="0" smtClean="0">
                <a:latin typeface="Calibri" panose="020F0502020204030204" pitchFamily="34" charset="0"/>
              </a:rPr>
              <a:t>fathers following </a:t>
            </a:r>
            <a:r>
              <a:rPr lang="en-US" altLang="en-US" sz="3200" dirty="0">
                <a:latin typeface="Calibri" panose="020F0502020204030204" pitchFamily="34" charset="0"/>
              </a:rPr>
              <a:t>a creed,</a:t>
            </a:r>
          </a:p>
          <a:p>
            <a:pPr>
              <a:lnSpc>
                <a:spcPct val="90000"/>
              </a:lnSpc>
            </a:pPr>
            <a:r>
              <a:rPr lang="en-US" altLang="en-US" sz="3200" dirty="0">
                <a:latin typeface="Calibri" panose="020F0502020204030204" pitchFamily="34" charset="0"/>
              </a:rPr>
              <a:t>and we are indeed guided in their footsteps.’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786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وَكَذَٰلِكَ مَآ أَرْسَلْنَا مِن قَبْلِكَ فِى قَرْيَةٍ مِّن نَّذِيرٍ إِلَّا قَالَ مُتْرَفُوهَآ إِنَّا وَجَدْنَآ ءَابَآءَنَا عَلَىٰٓ أُمَّةٍ وَإِنَّا عَلَىٰٓ ءَاثَـٰرِهِم مُّقْتَدُونَ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so it has been that We did not </a:t>
            </a:r>
            <a:r>
              <a:rPr lang="en-US" altLang="en-US" sz="3200" dirty="0" smtClean="0">
                <a:latin typeface="Calibri" panose="020F0502020204030204" pitchFamily="34" charset="0"/>
              </a:rPr>
              <a:t>send any </a:t>
            </a:r>
            <a:r>
              <a:rPr lang="en-US" altLang="en-US" sz="3200" dirty="0">
                <a:latin typeface="Calibri" panose="020F0502020204030204" pitchFamily="34" charset="0"/>
              </a:rPr>
              <a:t>warner to a town before </a:t>
            </a:r>
            <a:r>
              <a:rPr lang="en-US" altLang="en-US" sz="3200" dirty="0" smtClean="0">
                <a:latin typeface="Calibri" panose="020F0502020204030204" pitchFamily="34" charset="0"/>
              </a:rPr>
              <a:t>you, without </a:t>
            </a:r>
            <a:r>
              <a:rPr lang="en-US" altLang="en-US" sz="3200" dirty="0">
                <a:latin typeface="Calibri" panose="020F0502020204030204" pitchFamily="34" charset="0"/>
              </a:rPr>
              <a:t>its affluent ones saying</a:t>
            </a:r>
            <a:r>
              <a:rPr lang="en-US" altLang="en-US" sz="3200" dirty="0" smtClean="0">
                <a:latin typeface="Calibri" panose="020F0502020204030204" pitchFamily="34" charset="0"/>
              </a:rPr>
              <a:t>, ‘</a:t>
            </a:r>
            <a:r>
              <a:rPr lang="en-US" altLang="en-US" sz="3200" dirty="0">
                <a:latin typeface="Calibri" panose="020F0502020204030204" pitchFamily="34" charset="0"/>
              </a:rPr>
              <a:t>We found our fathers following a </a:t>
            </a:r>
            <a:r>
              <a:rPr lang="en-US" altLang="en-US" sz="3200" dirty="0" smtClean="0">
                <a:latin typeface="Calibri" panose="020F0502020204030204" pitchFamily="34" charset="0"/>
              </a:rPr>
              <a:t>creed and </a:t>
            </a:r>
            <a:r>
              <a:rPr lang="en-US" altLang="en-US" sz="3200" dirty="0">
                <a:latin typeface="Calibri" panose="020F0502020204030204" pitchFamily="34" charset="0"/>
              </a:rPr>
              <a:t>we are indeed following in their footsteps.’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704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قَـٰلَ أَوَلَوْ جِئْتُكُم بِأَهْدَىٰ مِمَّا وَجَدتُّمْ عَلَيْهِ ءَابَآءَكُمْ ۖ قَالُوٓا۟ إِنَّا بِمَآ أُرْسِلْتُم بِهِۦ كَـٰفِرُونَ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would say, ‘What! Even if I bring </a:t>
            </a:r>
            <a:r>
              <a:rPr lang="en-US" altLang="en-US" sz="3200" dirty="0" smtClean="0">
                <a:latin typeface="Calibri" panose="020F0502020204030204" pitchFamily="34" charset="0"/>
              </a:rPr>
              <a:t>you a </a:t>
            </a:r>
            <a:r>
              <a:rPr lang="en-US" altLang="en-US" sz="3200" dirty="0">
                <a:latin typeface="Calibri" panose="020F0502020204030204" pitchFamily="34" charset="0"/>
              </a:rPr>
              <a:t>better guidance than what you </a:t>
            </a:r>
            <a:r>
              <a:rPr lang="en-US" altLang="en-US" sz="3200" dirty="0" smtClean="0">
                <a:latin typeface="Calibri" panose="020F0502020204030204" pitchFamily="34" charset="0"/>
              </a:rPr>
              <a:t>found your </a:t>
            </a:r>
            <a:r>
              <a:rPr lang="en-US" altLang="en-US" sz="3200" dirty="0">
                <a:latin typeface="Calibri" panose="020F0502020204030204" pitchFamily="34" charset="0"/>
              </a:rPr>
              <a:t>fathers following?!’</a:t>
            </a:r>
          </a:p>
          <a:p>
            <a:pPr>
              <a:lnSpc>
                <a:spcPct val="90000"/>
              </a:lnSpc>
            </a:pPr>
            <a:r>
              <a:rPr lang="en-US" altLang="en-US" sz="3200" dirty="0">
                <a:latin typeface="Calibri" panose="020F0502020204030204" pitchFamily="34" charset="0"/>
              </a:rPr>
              <a:t>They would say</a:t>
            </a:r>
            <a:r>
              <a:rPr lang="en-US" altLang="en-US" sz="3200" dirty="0" smtClean="0">
                <a:latin typeface="Calibri" panose="020F0502020204030204" pitchFamily="34" charset="0"/>
              </a:rPr>
              <a:t>, ‘</a:t>
            </a:r>
            <a:r>
              <a:rPr lang="en-US" altLang="en-US" sz="3200" dirty="0">
                <a:latin typeface="Calibri" panose="020F0502020204030204" pitchFamily="34" charset="0"/>
              </a:rPr>
              <a:t>We indeed disbelieve in what you are sent with.’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946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فَٱنتَقَمْنَا مِنْهُمْ ۖ فَٱنظُرْ كَيْفَ كَانَ عَـٰقِبَةُ ٱلْمُكَذِّبِينَ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We took vengeance on them;</a:t>
            </a:r>
          </a:p>
          <a:p>
            <a:pPr>
              <a:lnSpc>
                <a:spcPct val="90000"/>
              </a:lnSpc>
            </a:pPr>
            <a:r>
              <a:rPr lang="en-US" altLang="en-US" sz="3200" dirty="0">
                <a:latin typeface="Calibri" panose="020F0502020204030204" pitchFamily="34" charset="0"/>
              </a:rPr>
              <a:t>so observe how was the fate of the deniers.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634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قَالَ إِبْرَٰهِيمُ لِأَبِيهِ وَقَوْمِهِۦٓ إِنَّنِى بَرَآءٌ مِّمَّا تَعْبُدُونَ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Abraham said to his father and his people,</a:t>
            </a:r>
          </a:p>
          <a:p>
            <a:pPr>
              <a:lnSpc>
                <a:spcPct val="90000"/>
              </a:lnSpc>
            </a:pPr>
            <a:r>
              <a:rPr lang="en-US" altLang="en-US" sz="3200" dirty="0">
                <a:latin typeface="Calibri" panose="020F0502020204030204" pitchFamily="34" charset="0"/>
              </a:rPr>
              <a:t>‘I repudiate what you worship,</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1122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إِلَّا ٱلَّذِى فَطَرَنِى فَإِنَّهُۥ سَيَهْدِينِ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excepting Him who originated me;</a:t>
            </a:r>
          </a:p>
          <a:p>
            <a:pPr>
              <a:lnSpc>
                <a:spcPct val="90000"/>
              </a:lnSpc>
            </a:pPr>
            <a:r>
              <a:rPr lang="en-US" altLang="en-US" sz="3200" dirty="0">
                <a:latin typeface="Calibri" panose="020F0502020204030204" pitchFamily="34" charset="0"/>
              </a:rPr>
              <a:t>indeed He will guide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9923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وَجَعَلَهَا كَلِمَةًۢ بَاقِيَةً فِى عَقِبِهِۦ لَعَلَّهُمْ يَرْجِعُونَ ﴿٢٨﴾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made </a:t>
            </a:r>
            <a:r>
              <a:rPr lang="en-US" altLang="en-US" sz="3200" dirty="0" smtClean="0">
                <a:latin typeface="Calibri" panose="020F0502020204030204" pitchFamily="34" charset="0"/>
              </a:rPr>
              <a:t>it </a:t>
            </a:r>
            <a:r>
              <a:rPr lang="en-US" altLang="en-US" sz="3200" dirty="0">
                <a:latin typeface="Calibri" panose="020F0502020204030204" pitchFamily="34" charset="0"/>
              </a:rPr>
              <a:t>a lasting </a:t>
            </a:r>
            <a:r>
              <a:rPr lang="en-US" altLang="en-US" sz="3200" dirty="0" smtClean="0">
                <a:latin typeface="Calibri" panose="020F0502020204030204" pitchFamily="34" charset="0"/>
              </a:rPr>
              <a:t>word among </a:t>
            </a:r>
            <a:r>
              <a:rPr lang="en-US" altLang="en-US" sz="3200" dirty="0">
                <a:latin typeface="Calibri" panose="020F0502020204030204" pitchFamily="34" charset="0"/>
              </a:rPr>
              <a:t>his posterity</a:t>
            </a:r>
          </a:p>
          <a:p>
            <a:pPr>
              <a:lnSpc>
                <a:spcPct val="90000"/>
              </a:lnSpc>
            </a:pPr>
            <a:r>
              <a:rPr lang="en-US" altLang="en-US" sz="3200" dirty="0">
                <a:latin typeface="Calibri" panose="020F0502020204030204" pitchFamily="34" charset="0"/>
              </a:rPr>
              <a:t>so that they may come back [to the right path].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8366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بَلْ مَتَّعْتُ هَـٰٓؤُلَآءِ وَءَابَآءَهُمْ حَتَّىٰ جَآءَهُمُ ٱلْحَقُّ وَرَسُولٌ مُّبِينٌ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I provided for </a:t>
            </a:r>
            <a:r>
              <a:rPr lang="en-US" altLang="en-US" sz="3200" dirty="0" smtClean="0">
                <a:latin typeface="Calibri" panose="020F0502020204030204" pitchFamily="34" charset="0"/>
              </a:rPr>
              <a:t>these </a:t>
            </a:r>
            <a:r>
              <a:rPr lang="en-US" altLang="en-US" sz="3200" dirty="0">
                <a:latin typeface="Calibri" panose="020F0502020204030204" pitchFamily="34" charset="0"/>
              </a:rPr>
              <a:t>and their </a:t>
            </a:r>
            <a:r>
              <a:rPr lang="en-US" altLang="en-US" sz="3200" dirty="0" smtClean="0">
                <a:latin typeface="Calibri" panose="020F0502020204030204" pitchFamily="34" charset="0"/>
              </a:rPr>
              <a:t>fathers until </a:t>
            </a:r>
            <a:r>
              <a:rPr lang="en-US" altLang="en-US" sz="3200" dirty="0">
                <a:latin typeface="Calibri" panose="020F0502020204030204" pitchFamily="34" charset="0"/>
              </a:rPr>
              <a:t>there came to them the </a:t>
            </a:r>
            <a:r>
              <a:rPr lang="en-US" altLang="en-US" sz="3200" dirty="0" smtClean="0">
                <a:latin typeface="Calibri" panose="020F0502020204030204" pitchFamily="34" charset="0"/>
              </a:rPr>
              <a:t>truth and </a:t>
            </a:r>
            <a:r>
              <a:rPr lang="en-US" altLang="en-US" sz="3200" dirty="0">
                <a:latin typeface="Calibri" panose="020F0502020204030204" pitchFamily="34" charset="0"/>
              </a:rPr>
              <a:t>a manifest apostle.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8956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جَآءَهُمُ ٱلْحَقُّ قَالُوا۟ هَـٰذَا سِحْرٌ وَإِنَّا بِهِۦ كَـٰفِرُونَ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the truth came to them, they said,</a:t>
            </a:r>
          </a:p>
          <a:p>
            <a:pPr>
              <a:lnSpc>
                <a:spcPct val="90000"/>
              </a:lnSpc>
            </a:pPr>
            <a:r>
              <a:rPr lang="en-US" altLang="en-US" sz="3200" dirty="0">
                <a:latin typeface="Calibri" panose="020F0502020204030204" pitchFamily="34" charset="0"/>
              </a:rPr>
              <a:t>‘This is magic, and we indeed disbelieve in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8044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لَوْلَا نُزِّلَ هَـٰذَا ٱلْقُرْءَانُ عَلَىٰ رَجُلٍ مِّنَ ٱلْقَرْيَتَيْنِ عَظِيمٍ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said, ‘Why was not this </a:t>
            </a:r>
            <a:r>
              <a:rPr lang="en-US" altLang="en-US" sz="3200" dirty="0" err="1">
                <a:latin typeface="Calibri" panose="020F0502020204030204" pitchFamily="34" charset="0"/>
              </a:rPr>
              <a:t>Qurʾān</a:t>
            </a:r>
            <a:r>
              <a:rPr lang="en-US" altLang="en-US" sz="3200" dirty="0">
                <a:latin typeface="Calibri" panose="020F0502020204030204" pitchFamily="34" charset="0"/>
              </a:rPr>
              <a:t> sent down</a:t>
            </a:r>
          </a:p>
          <a:p>
            <a:pPr>
              <a:lnSpc>
                <a:spcPct val="90000"/>
              </a:lnSpc>
            </a:pPr>
            <a:r>
              <a:rPr lang="en-US" altLang="en-US" sz="3200" dirty="0">
                <a:latin typeface="Calibri" panose="020F0502020204030204" pitchFamily="34" charset="0"/>
              </a:rPr>
              <a:t>to some great man from the two cities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4423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أَهُمْ يَقْسِمُونَ رَحْمَتَ رَبِّكَ ۚ نَحْنُ قَسَمْنَا بَيْنَهُم مَّعِيشَتَهُمْ فِى ٱلْحَيَوٰةِ ٱلدُّنْيَا ۚ وَرَفَعْنَا بَعْضَهُمْ فَوْقَ بَعْضٍ دَرَجَـٰتٍ لِّيَتَّخِذَ بَعْضُهُم بَعْضًا سُخْرِيًّا ۗ وَرَحْمَتُ رَبِّكَ خَيْرٌ مِّمَّا يَجْمَعُونَ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they who dispense the mercy of your </a:t>
            </a:r>
            <a:r>
              <a:rPr lang="en-US" altLang="en-US" sz="3200" dirty="0" smtClean="0">
                <a:latin typeface="Calibri" panose="020F0502020204030204" pitchFamily="34" charset="0"/>
              </a:rPr>
              <a:t>Lord? It </a:t>
            </a:r>
            <a:r>
              <a:rPr lang="en-US" altLang="en-US" sz="3200" dirty="0">
                <a:latin typeface="Calibri" panose="020F0502020204030204" pitchFamily="34" charset="0"/>
              </a:rPr>
              <a:t>is We who have dispensed among </a:t>
            </a:r>
            <a:r>
              <a:rPr lang="en-US" altLang="en-US" sz="3200" dirty="0" smtClean="0">
                <a:latin typeface="Calibri" panose="020F0502020204030204" pitchFamily="34" charset="0"/>
              </a:rPr>
              <a:t>them their </a:t>
            </a:r>
            <a:r>
              <a:rPr lang="en-US" altLang="en-US" sz="3200" dirty="0">
                <a:latin typeface="Calibri" panose="020F0502020204030204" pitchFamily="34" charset="0"/>
              </a:rPr>
              <a:t>livelihood in the present </a:t>
            </a:r>
            <a:r>
              <a:rPr lang="en-US" altLang="en-US" sz="3200" dirty="0" smtClean="0">
                <a:latin typeface="Calibri" panose="020F0502020204030204" pitchFamily="34" charset="0"/>
              </a:rPr>
              <a:t>life, and raised some </a:t>
            </a:r>
            <a:r>
              <a:rPr lang="en-US" altLang="en-US" sz="3200" dirty="0">
                <a:latin typeface="Calibri" panose="020F0502020204030204" pitchFamily="34" charset="0"/>
              </a:rPr>
              <a:t>of them above others in </a:t>
            </a:r>
            <a:r>
              <a:rPr lang="en-US" altLang="en-US" sz="3200" dirty="0" smtClean="0">
                <a:latin typeface="Calibri" panose="020F0502020204030204" pitchFamily="34" charset="0"/>
              </a:rPr>
              <a:t>rank, so </a:t>
            </a:r>
            <a:r>
              <a:rPr lang="en-US" altLang="en-US" sz="3200" dirty="0">
                <a:latin typeface="Calibri" panose="020F0502020204030204" pitchFamily="34" charset="0"/>
              </a:rPr>
              <a:t>that some may take others into </a:t>
            </a:r>
            <a:r>
              <a:rPr lang="en-US" altLang="en-US" sz="3200" dirty="0" smtClean="0">
                <a:latin typeface="Calibri" panose="020F0502020204030204" pitchFamily="34" charset="0"/>
              </a:rPr>
              <a:t>service, and </a:t>
            </a:r>
            <a:r>
              <a:rPr lang="en-US" altLang="en-US" sz="3200" dirty="0">
                <a:latin typeface="Calibri" panose="020F0502020204030204" pitchFamily="34" charset="0"/>
              </a:rPr>
              <a:t>your Lord’s mercy is better than what they amass.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9338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وَلَوْلَآ أَن يَكُونَ ٱلنَّاسُ أُمَّةً وَٰحِدَةً لَّجَعَلْنَا لِمَن يَكْفُرُ بِٱلرَّحْمَـٰنِ لِبُيُوتِهِمْ سُقُفًا مِّن فِضَّةٍ وَمَعَارِجَ عَلَيْهَا يَظْهَرُونَ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it not [for the danger] that mankind would </a:t>
            </a:r>
            <a:r>
              <a:rPr lang="en-US" altLang="en-US" sz="3200" dirty="0" smtClean="0">
                <a:latin typeface="Calibri" panose="020F0502020204030204" pitchFamily="34" charset="0"/>
              </a:rPr>
              <a:t>be one </a:t>
            </a:r>
            <a:r>
              <a:rPr lang="en-US" altLang="en-US" sz="3200" dirty="0">
                <a:latin typeface="Calibri" panose="020F0502020204030204" pitchFamily="34" charset="0"/>
              </a:rPr>
              <a:t>community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We would have surely </a:t>
            </a:r>
            <a:r>
              <a:rPr lang="en-US" altLang="en-US" sz="3200" dirty="0" smtClean="0">
                <a:latin typeface="Calibri" panose="020F0502020204030204" pitchFamily="34" charset="0"/>
              </a:rPr>
              <a:t>made for </a:t>
            </a:r>
            <a:r>
              <a:rPr lang="en-US" altLang="en-US" sz="3200" dirty="0">
                <a:latin typeface="Calibri" panose="020F0502020204030204" pitchFamily="34" charset="0"/>
              </a:rPr>
              <a:t>those who defy the </a:t>
            </a:r>
            <a:r>
              <a:rPr lang="en-US" altLang="en-US" sz="3200" dirty="0" smtClean="0">
                <a:latin typeface="Calibri" panose="020F0502020204030204" pitchFamily="34" charset="0"/>
              </a:rPr>
              <a:t>All-beneficent, silver </a:t>
            </a:r>
            <a:r>
              <a:rPr lang="en-US" altLang="en-US" sz="3200" dirty="0">
                <a:latin typeface="Calibri" panose="020F0502020204030204" pitchFamily="34" charset="0"/>
              </a:rPr>
              <a:t>roofs for their </a:t>
            </a:r>
            <a:r>
              <a:rPr lang="en-US" altLang="en-US" sz="3200" dirty="0" smtClean="0">
                <a:latin typeface="Calibri" panose="020F0502020204030204" pitchFamily="34" charset="0"/>
              </a:rPr>
              <a:t>houses and </a:t>
            </a:r>
            <a:r>
              <a:rPr lang="en-US" altLang="en-US" sz="3200" dirty="0">
                <a:latin typeface="Calibri" panose="020F0502020204030204" pitchFamily="34" charset="0"/>
              </a:rPr>
              <a:t>[silver] stairways by which they ascend;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696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وَلِبُيُوتِهِمْ أَبْوَٰبًا وَسُرُرًا عَلَيْهَا يَتَّكِـُٔونَ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[silver] doors for their houses</a:t>
            </a:r>
          </a:p>
          <a:p>
            <a:pPr>
              <a:lnSpc>
                <a:spcPct val="90000"/>
              </a:lnSpc>
            </a:pPr>
            <a:r>
              <a:rPr lang="en-US" altLang="en-US" sz="3200" dirty="0">
                <a:latin typeface="Calibri" panose="020F0502020204030204" pitchFamily="34" charset="0"/>
              </a:rPr>
              <a:t>and [silver] couches on which they recline;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9267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وَزُخْرُفًا ۚ وَإِن كُلُّ ذَٰلِكَ لَمَّا مَتَـٰعُ ٱلْحَيَوٰةِ ٱلدُّنْيَا ۚ وَٱلْـَٔاخِرَةُ عِندَ رَبِّكَ لِلْمُتَّقِينَ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ornaments of </a:t>
            </a:r>
            <a:r>
              <a:rPr lang="en-US" altLang="en-US" sz="3200" dirty="0" smtClean="0">
                <a:latin typeface="Calibri" panose="020F0502020204030204" pitchFamily="34" charset="0"/>
              </a:rPr>
              <a:t>gold; yet </a:t>
            </a:r>
            <a:r>
              <a:rPr lang="en-US" altLang="en-US" sz="3200" dirty="0">
                <a:latin typeface="Calibri" panose="020F0502020204030204" pitchFamily="34" charset="0"/>
              </a:rPr>
              <a:t>all that would be nothing but</a:t>
            </a:r>
          </a:p>
          <a:p>
            <a:pPr>
              <a:lnSpc>
                <a:spcPct val="90000"/>
              </a:lnSpc>
            </a:pPr>
            <a:r>
              <a:rPr lang="en-US" altLang="en-US" sz="3200" dirty="0">
                <a:latin typeface="Calibri" panose="020F0502020204030204" pitchFamily="34" charset="0"/>
              </a:rPr>
              <a:t>the wares of the life of this </a:t>
            </a:r>
            <a:r>
              <a:rPr lang="en-US" altLang="en-US" sz="3200" dirty="0" smtClean="0">
                <a:latin typeface="Calibri" panose="020F0502020204030204" pitchFamily="34" charset="0"/>
              </a:rPr>
              <a:t>world, and </a:t>
            </a:r>
            <a:r>
              <a:rPr lang="en-US" altLang="en-US" sz="3200" dirty="0">
                <a:latin typeface="Calibri" panose="020F0502020204030204" pitchFamily="34" charset="0"/>
              </a:rPr>
              <a:t>the Hereafter near your Lord is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0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يَعْشُ عَن ذِكْرِ ٱلرَّحْمَـٰنِ نُقَيِّضْ لَهُۥ شَيْطَـٰنًا فَهُوَ لَهُۥ قَرِينٌ ﴿٣٦﴾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turns a blind eye </a:t>
            </a:r>
            <a:r>
              <a:rPr lang="en-US" altLang="en-US" sz="3200" dirty="0" smtClean="0">
                <a:latin typeface="Calibri" panose="020F0502020204030204" pitchFamily="34" charset="0"/>
              </a:rPr>
              <a:t>to the </a:t>
            </a:r>
            <a:r>
              <a:rPr lang="en-US" altLang="en-US" sz="3200" dirty="0">
                <a:latin typeface="Calibri" panose="020F0502020204030204" pitchFamily="34" charset="0"/>
              </a:rPr>
              <a:t>remembrance of the </a:t>
            </a:r>
            <a:r>
              <a:rPr lang="en-US" altLang="en-US" sz="3200" dirty="0" smtClean="0">
                <a:latin typeface="Calibri" panose="020F0502020204030204" pitchFamily="34" charset="0"/>
              </a:rPr>
              <a:t>All-beneficent, We </a:t>
            </a:r>
            <a:r>
              <a:rPr lang="en-US" altLang="en-US" sz="3200" dirty="0">
                <a:latin typeface="Calibri" panose="020F0502020204030204" pitchFamily="34" charset="0"/>
              </a:rPr>
              <a:t>assign him a </a:t>
            </a:r>
            <a:r>
              <a:rPr lang="en-US" altLang="en-US" sz="3200" dirty="0" smtClean="0">
                <a:latin typeface="Calibri" panose="020F0502020204030204" pitchFamily="34" charset="0"/>
              </a:rPr>
              <a:t>devil who </a:t>
            </a:r>
            <a:r>
              <a:rPr lang="en-US" altLang="en-US" sz="3200" dirty="0">
                <a:latin typeface="Calibri" panose="020F0502020204030204" pitchFamily="34" charset="0"/>
              </a:rPr>
              <a:t>remains his companion.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8765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وَإِنَّهُمْ لَيَصُدُّونَهُمْ عَنِ ٱلسَّبِيلِ وَيَحْسَبُونَ أَنَّهُم مُّهْتَدُونَ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t>
            </a:r>
            <a:r>
              <a:rPr lang="en-US" altLang="en-US" sz="3200" dirty="0" smtClean="0">
                <a:latin typeface="Calibri" panose="020F0502020204030204" pitchFamily="34" charset="0"/>
              </a:rPr>
              <a:t>they </a:t>
            </a:r>
            <a:r>
              <a:rPr lang="en-US" altLang="en-US" sz="3200" dirty="0">
                <a:latin typeface="Calibri" panose="020F0502020204030204" pitchFamily="34" charset="0"/>
              </a:rPr>
              <a:t>bar them from the way</a:t>
            </a:r>
          </a:p>
          <a:p>
            <a:pPr>
              <a:lnSpc>
                <a:spcPct val="90000"/>
              </a:lnSpc>
            </a:pPr>
            <a:r>
              <a:rPr lang="en-US" altLang="en-US" sz="3200" dirty="0">
                <a:latin typeface="Calibri" panose="020F0502020204030204" pitchFamily="34" charset="0"/>
              </a:rPr>
              <a:t>while they suppose that they are [rightly] guided.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6776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جَآءَنَا قَالَ يَـٰلَيْتَ بَيْنِى وَبَيْنَكَ بُعْدَ ٱلْمَشْرِقَيْنِ فَبِئْسَ ٱلْقَرِينُ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comes to Us, he will say</a:t>
            </a:r>
            <a:r>
              <a:rPr lang="en-US" altLang="en-US" sz="3200" dirty="0" smtClean="0">
                <a:latin typeface="Calibri" panose="020F0502020204030204" pitchFamily="34" charset="0"/>
              </a:rPr>
              <a:t>, ‘</a:t>
            </a:r>
            <a:r>
              <a:rPr lang="en-US" altLang="en-US" sz="3200" dirty="0">
                <a:latin typeface="Calibri" panose="020F0502020204030204" pitchFamily="34" charset="0"/>
              </a:rPr>
              <a:t>I wish there had been between me and </a:t>
            </a:r>
            <a:r>
              <a:rPr lang="en-US" altLang="en-US" sz="3200" dirty="0" smtClean="0">
                <a:latin typeface="Calibri" panose="020F0502020204030204" pitchFamily="34" charset="0"/>
              </a:rPr>
              <a:t>you the </a:t>
            </a:r>
            <a:r>
              <a:rPr lang="en-US" altLang="en-US" sz="3200" dirty="0">
                <a:latin typeface="Calibri" panose="020F0502020204030204" pitchFamily="34" charset="0"/>
              </a:rPr>
              <a:t>distance between east and </a:t>
            </a:r>
            <a:r>
              <a:rPr lang="en-US" altLang="en-US" sz="3200" dirty="0" smtClean="0">
                <a:latin typeface="Calibri" panose="020F0502020204030204" pitchFamily="34" charset="0"/>
              </a:rPr>
              <a:t>west! What </a:t>
            </a:r>
            <a:r>
              <a:rPr lang="en-US" altLang="en-US" sz="3200" dirty="0">
                <a:latin typeface="Calibri" panose="020F0502020204030204" pitchFamily="34" charset="0"/>
              </a:rPr>
              <a:t>an evil companion [are you]!’</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5669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وَلَن يَنفَعَكُمُ ٱلْيَوْمَ إِذ ظَّلَمْتُمْ أَنَّكُمْ فِى ٱلْعَذَابِ مُشْتَرِكُونَ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‘Today </a:t>
            </a:r>
            <a:r>
              <a:rPr lang="en-US" altLang="en-US" sz="3200" dirty="0" smtClean="0">
                <a:latin typeface="Calibri" panose="020F0502020204030204" pitchFamily="34" charset="0"/>
              </a:rPr>
              <a:t>that </a:t>
            </a:r>
            <a:r>
              <a:rPr lang="en-US" altLang="en-US" sz="3200" dirty="0">
                <a:latin typeface="Calibri" panose="020F0502020204030204" pitchFamily="34" charset="0"/>
              </a:rPr>
              <a:t>will be of no avail to you.</a:t>
            </a:r>
          </a:p>
          <a:p>
            <a:pPr>
              <a:lnSpc>
                <a:spcPct val="90000"/>
              </a:lnSpc>
            </a:pPr>
            <a:r>
              <a:rPr lang="en-US" altLang="en-US" sz="3200" dirty="0">
                <a:latin typeface="Calibri" panose="020F0502020204030204" pitchFamily="34" charset="0"/>
              </a:rPr>
              <a:t>As you did </a:t>
            </a:r>
            <a:r>
              <a:rPr lang="en-US" altLang="en-US" sz="3200" dirty="0" smtClean="0">
                <a:latin typeface="Calibri" panose="020F0502020204030204" pitchFamily="34" charset="0"/>
              </a:rPr>
              <a:t>wrong, so </a:t>
            </a:r>
            <a:r>
              <a:rPr lang="en-US" altLang="en-US" sz="3200" dirty="0">
                <a:latin typeface="Calibri" panose="020F0502020204030204" pitchFamily="34" charset="0"/>
              </a:rPr>
              <a:t>will you share in the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7663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أَفَأَنتَ تُسْمِعُ ٱلصُّمَّ أَوْ تَهْدِى ٱلْعُمْىَ وَمَن كَانَ فِى ضَلَـٰلٍ مُّبِينٍ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Can you, then, make the deaf </a:t>
            </a:r>
            <a:r>
              <a:rPr lang="en-US" altLang="en-US" sz="3200" dirty="0" smtClean="0">
                <a:latin typeface="Calibri" panose="020F0502020204030204" pitchFamily="34" charset="0"/>
              </a:rPr>
              <a:t>hear or </a:t>
            </a:r>
            <a:r>
              <a:rPr lang="en-US" altLang="en-US" sz="3200" dirty="0">
                <a:latin typeface="Calibri" panose="020F0502020204030204" pitchFamily="34" charset="0"/>
              </a:rPr>
              <a:t>guide the blind</a:t>
            </a:r>
          </a:p>
          <a:p>
            <a:pPr>
              <a:lnSpc>
                <a:spcPct val="90000"/>
              </a:lnSpc>
            </a:pPr>
            <a:r>
              <a:rPr lang="en-US" altLang="en-US" sz="3200" dirty="0">
                <a:latin typeface="Calibri" panose="020F0502020204030204" pitchFamily="34" charset="0"/>
              </a:rPr>
              <a:t>and someone who is in manifest error?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3263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فَإِمَّا نَذْهَبَنَّ بِكَ فَإِنَّا مِنْهُم مُّنتَقِمُونَ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Either We shall take you away</a:t>
            </a:r>
          </a:p>
          <a:p>
            <a:pPr>
              <a:lnSpc>
                <a:spcPct val="90000"/>
              </a:lnSpc>
            </a:pPr>
            <a:r>
              <a:rPr lang="en-US" altLang="en-US" sz="3200" dirty="0">
                <a:latin typeface="Calibri" panose="020F0502020204030204" pitchFamily="34" charset="0"/>
              </a:rPr>
              <a:t>—for We will indeed take vengeance on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825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نُرِيَنَّكَ ٱلَّذِى وَعَدْنَـٰهُمْ فَإِنَّا عَلَيْهِم مُّقْتَدِرُونَ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We shall show you what We have promised them,</a:t>
            </a:r>
          </a:p>
          <a:p>
            <a:pPr>
              <a:lnSpc>
                <a:spcPct val="90000"/>
              </a:lnSpc>
            </a:pPr>
            <a:r>
              <a:rPr lang="en-US" altLang="en-US" sz="3200" dirty="0">
                <a:latin typeface="Calibri" panose="020F0502020204030204" pitchFamily="34" charset="0"/>
              </a:rPr>
              <a:t>for indeed We hold them in Our power.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77703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فَٱسْتَمْسِكْ بِٱلَّذِىٓ أُوحِىَ إِلَيْكَ ۖ إِنَّكَ عَلَىٰ صِرَٰطٍ مُّسْتَقِيمٍ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hold fast to what has been revealed to you.</a:t>
            </a:r>
          </a:p>
          <a:p>
            <a:pPr>
              <a:lnSpc>
                <a:spcPct val="90000"/>
              </a:lnSpc>
            </a:pPr>
            <a:r>
              <a:rPr lang="en-US" altLang="en-US" sz="3200" dirty="0">
                <a:latin typeface="Calibri" panose="020F0502020204030204" pitchFamily="34" charset="0"/>
              </a:rPr>
              <a:t>Indeed you are on a straight path.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0003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لَذِكْرٌ لَّكَ وَلِقَوْمِكَ ۖ وَسَوْفَ تُسْـَٔلُونَ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a reminder for you and for your people,</a:t>
            </a:r>
          </a:p>
          <a:p>
            <a:pPr>
              <a:lnSpc>
                <a:spcPct val="90000"/>
              </a:lnSpc>
            </a:pPr>
            <a:r>
              <a:rPr lang="en-US" altLang="en-US" sz="3200" dirty="0">
                <a:latin typeface="Calibri" panose="020F0502020204030204" pitchFamily="34" charset="0"/>
              </a:rPr>
              <a:t>and soon you will be questioned.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9707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وَسْـَٔلْ مَنْ أَرْسَلْنَا مِن قَبْلِكَ مِن رُّسُلِنَآ أَجَعَلْنَا مِن دُونِ ٱلرَّحْمَـٰنِ ءَالِهَةً يُعْبَدُونَ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Ask those </a:t>
            </a:r>
            <a:r>
              <a:rPr lang="en-US" altLang="en-US" sz="3200" dirty="0">
                <a:latin typeface="Calibri" panose="020F0502020204030204" pitchFamily="34" charset="0"/>
              </a:rPr>
              <a:t>of Our apostles We have sent before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Did We set up any gods besides the </a:t>
            </a:r>
            <a:r>
              <a:rPr lang="en-US" altLang="en-US" sz="3200" dirty="0" smtClean="0">
                <a:latin typeface="Calibri" panose="020F0502020204030204" pitchFamily="34" charset="0"/>
              </a:rPr>
              <a:t>All-beneficent to </a:t>
            </a:r>
            <a:r>
              <a:rPr lang="en-US" altLang="en-US" sz="3200" dirty="0">
                <a:latin typeface="Calibri" panose="020F0502020204030204" pitchFamily="34" charset="0"/>
              </a:rPr>
              <a:t>be worshipped?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904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8920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مُوسَىٰ بِـَٔايَـٰتِنَآ إِلَىٰ فِرْعَوْنَ وَمَلَإِي۟هِۦ فَقَالَ إِنِّى رَسُولُ رَبِّ ٱلْعَـٰلَمِينَ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Moses with Our </a:t>
            </a:r>
            <a:r>
              <a:rPr lang="en-US" altLang="en-US" sz="3200" dirty="0" smtClean="0">
                <a:latin typeface="Calibri" panose="020F0502020204030204" pitchFamily="34" charset="0"/>
              </a:rPr>
              <a:t>signs to </a:t>
            </a:r>
            <a:r>
              <a:rPr lang="en-US" altLang="en-US" sz="3200" dirty="0">
                <a:latin typeface="Calibri" panose="020F0502020204030204" pitchFamily="34" charset="0"/>
              </a:rPr>
              <a:t>Pharaoh and his elite.</a:t>
            </a:r>
          </a:p>
          <a:p>
            <a:pPr>
              <a:lnSpc>
                <a:spcPct val="90000"/>
              </a:lnSpc>
            </a:pPr>
            <a:r>
              <a:rPr lang="en-US" altLang="en-US" sz="3200" dirty="0">
                <a:latin typeface="Calibri" panose="020F0502020204030204" pitchFamily="34" charset="0"/>
              </a:rPr>
              <a:t>He said, ‘I am indeed an </a:t>
            </a:r>
            <a:r>
              <a:rPr lang="en-US" altLang="en-US" sz="3200" dirty="0" smtClean="0">
                <a:latin typeface="Calibri" panose="020F0502020204030204" pitchFamily="34" charset="0"/>
              </a:rPr>
              <a:t>apostle of </a:t>
            </a:r>
            <a:r>
              <a:rPr lang="en-US" altLang="en-US" sz="3200" dirty="0">
                <a:latin typeface="Calibri" panose="020F0502020204030204" pitchFamily="34" charset="0"/>
              </a:rPr>
              <a:t>the Lord of all the worlds.’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149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جَآءَهُم بِـَٔايَـٰتِنَآ إِذَا هُم مِّنْهَا يَضْحَكُونَ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he brought them Our signs,</a:t>
            </a:r>
          </a:p>
          <a:p>
            <a:pPr>
              <a:lnSpc>
                <a:spcPct val="90000"/>
              </a:lnSpc>
            </a:pPr>
            <a:r>
              <a:rPr lang="en-US" altLang="en-US" sz="3200" dirty="0">
                <a:latin typeface="Calibri" panose="020F0502020204030204" pitchFamily="34" charset="0"/>
              </a:rPr>
              <a:t>behold, they laughed at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9444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نُرِيهِم مِّنْ ءَايَةٍ إِلَّا هِىَ أَكْبَرُ مِنْ أُخْتِهَا ۖ وَأَخَذْنَـٰهُم بِٱلْعَذَابِ لَعَلَّهُمْ يَرْجِعُونَ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did not show them a </a:t>
            </a:r>
            <a:r>
              <a:rPr lang="en-US" altLang="en-US" sz="3200" dirty="0" smtClean="0">
                <a:latin typeface="Calibri" panose="020F0502020204030204" pitchFamily="34" charset="0"/>
              </a:rPr>
              <a:t>sign but </a:t>
            </a:r>
            <a:r>
              <a:rPr lang="en-US" altLang="en-US" sz="3200" dirty="0">
                <a:latin typeface="Calibri" panose="020F0502020204030204" pitchFamily="34" charset="0"/>
              </a:rPr>
              <a:t>it was greater than the </a:t>
            </a:r>
            <a:r>
              <a:rPr lang="en-US" altLang="en-US" sz="3200" dirty="0" smtClean="0">
                <a:latin typeface="Calibri" panose="020F0502020204030204" pitchFamily="34" charset="0"/>
              </a:rPr>
              <a:t>other, and </a:t>
            </a:r>
            <a:r>
              <a:rPr lang="en-US" altLang="en-US" sz="3200" dirty="0">
                <a:latin typeface="Calibri" panose="020F0502020204030204" pitchFamily="34" charset="0"/>
              </a:rPr>
              <a:t>We seized them with </a:t>
            </a:r>
            <a:r>
              <a:rPr lang="en-US" altLang="en-US" sz="3200" dirty="0" smtClean="0">
                <a:latin typeface="Calibri" panose="020F0502020204030204" pitchFamily="34" charset="0"/>
              </a:rPr>
              <a:t>punishment so </a:t>
            </a:r>
            <a:r>
              <a:rPr lang="en-US" altLang="en-US" sz="3200" dirty="0">
                <a:latin typeface="Calibri" panose="020F0502020204030204" pitchFamily="34" charset="0"/>
              </a:rPr>
              <a:t>that they might come back.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5672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يَـٰٓأَيُّهَ ٱلسَّاحِرُ ٱدْعُ لَنَا رَبَّكَ بِمَا عَهِدَ عِندَكَ إِنَّنَا لَمُهْتَدُونَ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would say, ‘O </a:t>
            </a:r>
            <a:r>
              <a:rPr lang="en-US" altLang="en-US" sz="3200" dirty="0" smtClean="0">
                <a:latin typeface="Calibri" panose="020F0502020204030204" pitchFamily="34" charset="0"/>
              </a:rPr>
              <a:t>magician! Invoke </a:t>
            </a:r>
            <a:r>
              <a:rPr lang="en-US" altLang="en-US" sz="3200" dirty="0">
                <a:latin typeface="Calibri" panose="020F0502020204030204" pitchFamily="34" charset="0"/>
              </a:rPr>
              <a:t>your Lord for </a:t>
            </a:r>
            <a:r>
              <a:rPr lang="en-US" altLang="en-US" sz="3200" dirty="0" smtClean="0">
                <a:latin typeface="Calibri" panose="020F0502020204030204" pitchFamily="34" charset="0"/>
              </a:rPr>
              <a:t>us by </a:t>
            </a:r>
            <a:r>
              <a:rPr lang="en-US" altLang="en-US" sz="3200" dirty="0">
                <a:latin typeface="Calibri" panose="020F0502020204030204" pitchFamily="34" charset="0"/>
              </a:rPr>
              <a:t>the covenant He has made with </a:t>
            </a:r>
            <a:r>
              <a:rPr lang="en-US" altLang="en-US" sz="3200" dirty="0" smtClean="0">
                <a:latin typeface="Calibri" panose="020F0502020204030204" pitchFamily="34" charset="0"/>
              </a:rPr>
              <a:t>you. We </a:t>
            </a:r>
            <a:r>
              <a:rPr lang="en-US" altLang="en-US" sz="3200" dirty="0">
                <a:latin typeface="Calibri" panose="020F0502020204030204" pitchFamily="34" charset="0"/>
              </a:rPr>
              <a:t>will indeed be guided.’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3663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كَشَفْنَا عَنْهُمُ ٱلْعَذَابَ إِذَا هُمْ يَنكُثُونَ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We lifted the punishment from them,</a:t>
            </a:r>
          </a:p>
          <a:p>
            <a:pPr>
              <a:lnSpc>
                <a:spcPct val="90000"/>
              </a:lnSpc>
            </a:pPr>
            <a:r>
              <a:rPr lang="en-US" altLang="en-US" sz="3200" dirty="0">
                <a:latin typeface="Calibri" panose="020F0502020204030204" pitchFamily="34" charset="0"/>
              </a:rPr>
              <a:t>behold, they would break their pledge.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3384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وَنَادَىٰ فِرْعَوْنُ فِى قَوْمِهِۦ قَالَ يَـٰقَوْمِ أَلَيْسَ لِى مُلْكُ مِصْرَ وَهَـٰذِهِ ٱلْأَنْهَـٰرُ تَجْرِى مِن تَحْتِىٓ ۖ أَفَلَا تُبْصِرُونَ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Pharaoh proclaimed amongst his people.</a:t>
            </a:r>
          </a:p>
          <a:p>
            <a:pPr>
              <a:lnSpc>
                <a:spcPct val="90000"/>
              </a:lnSpc>
            </a:pPr>
            <a:r>
              <a:rPr lang="en-US" altLang="en-US" sz="3200" dirty="0">
                <a:latin typeface="Calibri" panose="020F0502020204030204" pitchFamily="34" charset="0"/>
              </a:rPr>
              <a:t>He said, ‘O my </a:t>
            </a:r>
            <a:r>
              <a:rPr lang="en-US" altLang="en-US" sz="3200" dirty="0" smtClean="0">
                <a:latin typeface="Calibri" panose="020F0502020204030204" pitchFamily="34" charset="0"/>
              </a:rPr>
              <a:t>people! Does </a:t>
            </a:r>
            <a:r>
              <a:rPr lang="en-US" altLang="en-US" sz="3200" dirty="0">
                <a:latin typeface="Calibri" panose="020F0502020204030204" pitchFamily="34" charset="0"/>
              </a:rPr>
              <a:t>not the kingdom of Egypt belong to </a:t>
            </a:r>
            <a:r>
              <a:rPr lang="en-US" altLang="en-US" sz="3200" dirty="0" smtClean="0">
                <a:latin typeface="Calibri" panose="020F0502020204030204" pitchFamily="34" charset="0"/>
              </a:rPr>
              <a:t>me and </a:t>
            </a:r>
            <a:r>
              <a:rPr lang="en-US" altLang="en-US" sz="3200" dirty="0">
                <a:latin typeface="Calibri" panose="020F0502020204030204" pitchFamily="34" charset="0"/>
              </a:rPr>
              <a:t>these rivers that run at my </a:t>
            </a:r>
            <a:r>
              <a:rPr lang="en-US" altLang="en-US" sz="3200" dirty="0" smtClean="0">
                <a:latin typeface="Calibri" panose="020F0502020204030204" pitchFamily="34" charset="0"/>
              </a:rPr>
              <a:t>feet? Do </a:t>
            </a:r>
            <a:r>
              <a:rPr lang="en-US" altLang="en-US" sz="3200" dirty="0">
                <a:latin typeface="Calibri" panose="020F0502020204030204" pitchFamily="34" charset="0"/>
              </a:rPr>
              <a:t>you not perceive?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3936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أَنَا۠ خَيْرٌ مِّنْ هَـٰذَا ٱلَّذِى هُوَ مَهِينٌ وَلَا يَكَادُ يُبِينُ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 I not better than this </a:t>
            </a:r>
            <a:r>
              <a:rPr lang="en-US" altLang="en-US" sz="3200" dirty="0" smtClean="0">
                <a:latin typeface="Calibri" panose="020F0502020204030204" pitchFamily="34" charset="0"/>
              </a:rPr>
              <a:t>humble </a:t>
            </a:r>
            <a:r>
              <a:rPr lang="en-US" altLang="en-US" sz="3200" dirty="0">
                <a:latin typeface="Calibri" panose="020F0502020204030204" pitchFamily="34" charset="0"/>
              </a:rPr>
              <a:t>one</a:t>
            </a:r>
          </a:p>
          <a:p>
            <a:pPr>
              <a:lnSpc>
                <a:spcPct val="90000"/>
              </a:lnSpc>
            </a:pPr>
            <a:r>
              <a:rPr lang="en-US" altLang="en-US" sz="3200" dirty="0">
                <a:latin typeface="Calibri" panose="020F0502020204030204" pitchFamily="34" charset="0"/>
              </a:rPr>
              <a:t>who cannot even speak clearly?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46568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فَلَوْلَآ أُلْقِىَ عَلَيْهِ أَسْوِرَةٌ مِّن ذَهَبٍ أَوْ جَآءَ مَعَهُ ٱلْمَلَـٰٓئِكَةُ مُقْتَرِنِينَ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have no bracelets of gold been cast upon him,</a:t>
            </a:r>
          </a:p>
          <a:p>
            <a:pPr>
              <a:lnSpc>
                <a:spcPct val="90000"/>
              </a:lnSpc>
            </a:pPr>
            <a:r>
              <a:rPr lang="en-US" altLang="en-US" sz="3200" dirty="0">
                <a:latin typeface="Calibri" panose="020F0502020204030204" pitchFamily="34" charset="0"/>
              </a:rPr>
              <a:t>nor have the angels come with him as escorts?’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1924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فَٱسْتَخَفَّ قَوْمَهُۥ فَأَطَاعُوهُ ۚ إِنَّهُمْ كَانُوا۟ قَوْمًا فَـٰسِقِينَ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misled his people and they obeyed him.</a:t>
            </a:r>
          </a:p>
          <a:p>
            <a:pPr>
              <a:lnSpc>
                <a:spcPct val="90000"/>
              </a:lnSpc>
            </a:pPr>
            <a:r>
              <a:rPr lang="en-US" altLang="en-US" sz="3200" dirty="0">
                <a:latin typeface="Calibri" panose="020F0502020204030204" pitchFamily="34" charset="0"/>
              </a:rPr>
              <a:t>Indeed they were a transgressing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4788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ءَاسَفُونَا ٱنتَقَمْنَا مِنْهُمْ فَأَغْرَقْنَـٰهُمْ أَجْمَعِينَ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roused Our wrath,</a:t>
            </a:r>
          </a:p>
          <a:p>
            <a:pPr>
              <a:lnSpc>
                <a:spcPct val="90000"/>
              </a:lnSpc>
            </a:pPr>
            <a:r>
              <a:rPr lang="en-US" altLang="en-US" sz="3200" dirty="0">
                <a:latin typeface="Calibri" panose="020F0502020204030204" pitchFamily="34" charset="0"/>
              </a:rPr>
              <a:t>We took vengeance on </a:t>
            </a:r>
            <a:r>
              <a:rPr lang="en-US" altLang="en-US" sz="3200" dirty="0" smtClean="0">
                <a:latin typeface="Calibri" panose="020F0502020204030204" pitchFamily="34" charset="0"/>
              </a:rPr>
              <a:t>them and </a:t>
            </a:r>
            <a:r>
              <a:rPr lang="en-US" altLang="en-US" sz="3200" dirty="0">
                <a:latin typeface="Calibri" panose="020F0502020204030204" pitchFamily="34" charset="0"/>
              </a:rPr>
              <a:t>drowned them all.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721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وَٱلْكِتَـٰبِ ٱلْمُبِينِ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73693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فَجَعَلْنَـٰهُمْ سَلَفًا وَمَثَلًا لِّلْـَٔاخِرِينَ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We made them the </a:t>
            </a:r>
            <a:r>
              <a:rPr lang="en-US" altLang="en-US" sz="3200" dirty="0" smtClean="0">
                <a:latin typeface="Calibri" panose="020F0502020204030204" pitchFamily="34" charset="0"/>
              </a:rPr>
              <a:t>vanguard</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an example for posterity.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2581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ضُرِبَ ٱبْنُ مَرْيَمَ مَثَلًا إِذَا قَوْمُكَ مِنْهُ يَصِدُّونَ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Son of Mary was cited as an example,</a:t>
            </a:r>
          </a:p>
          <a:p>
            <a:pPr>
              <a:lnSpc>
                <a:spcPct val="90000"/>
              </a:lnSpc>
            </a:pPr>
            <a:r>
              <a:rPr lang="en-US" altLang="en-US" sz="3200" dirty="0">
                <a:latin typeface="Calibri" panose="020F0502020204030204" pitchFamily="34" charset="0"/>
              </a:rPr>
              <a:t>behold, your people raise an outcry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2700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ءَأَـٰلِهَتُنَا خَيْرٌ أَمْ هُوَ ۚ مَا ضَرَبُوهُ لَكَ إِلَّا جَدَلًۢا ۚ بَلْ هُمْ قَوْمٌ خَصِمُونَ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‘Are our gods better or he?’</a:t>
            </a:r>
          </a:p>
          <a:p>
            <a:pPr>
              <a:lnSpc>
                <a:spcPct val="90000"/>
              </a:lnSpc>
            </a:pPr>
            <a:r>
              <a:rPr lang="en-US" altLang="en-US" sz="3200" dirty="0">
                <a:latin typeface="Calibri" panose="020F0502020204030204" pitchFamily="34" charset="0"/>
              </a:rPr>
              <a:t>They only cite him to you for the sake of contention.</a:t>
            </a:r>
          </a:p>
          <a:p>
            <a:pPr>
              <a:lnSpc>
                <a:spcPct val="90000"/>
              </a:lnSpc>
            </a:pPr>
            <a:r>
              <a:rPr lang="en-US" altLang="en-US" sz="3200" dirty="0">
                <a:latin typeface="Calibri" panose="020F0502020204030204" pitchFamily="34" charset="0"/>
              </a:rPr>
              <a:t>Rather they are a contentious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2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هُوَ إِلَّا عَبْدٌ أَنْعَمْنَا عَلَيْهِ وَجَعَلْنَـٰهُ مَثَلًا لِّبَنِىٓ إِسْرَٰٓءِيلَ ﴿٥٩﴾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was just a servant whom We had blessed</a:t>
            </a:r>
          </a:p>
          <a:p>
            <a:pPr>
              <a:lnSpc>
                <a:spcPct val="90000"/>
              </a:lnSpc>
            </a:pPr>
            <a:r>
              <a:rPr lang="en-US" altLang="en-US" sz="3200" dirty="0">
                <a:latin typeface="Calibri" panose="020F0502020204030204" pitchFamily="34" charset="0"/>
              </a:rPr>
              <a:t>and made an exemplar for the Children of Israel.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06362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نَشَآءُ لَجَعَلْنَا مِنكُم مَّلَـٰٓئِكَةً فِى ٱلْأَرْضِ يَخْلُفُونَ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wished We would have set in your stead</a:t>
            </a:r>
          </a:p>
          <a:p>
            <a:pPr>
              <a:lnSpc>
                <a:spcPct val="90000"/>
              </a:lnSpc>
            </a:pPr>
            <a:r>
              <a:rPr lang="en-US" altLang="en-US" sz="3200" dirty="0">
                <a:latin typeface="Calibri" panose="020F0502020204030204" pitchFamily="34" charset="0"/>
              </a:rPr>
              <a:t>angels to be [your] successors on the earth.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89229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وَإِنَّهُۥ لَعِلْمٌ لِّلسَّاعَةِ فَلَا تَمْتَرُنَّ بِهَا وَٱتَّبِعُونِ ۚ هَـٰذَا صِرَٰطٌ مُّسْتَقِيمٌ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t>
            </a:r>
            <a:r>
              <a:rPr lang="en-US" altLang="en-US" sz="3200" dirty="0" smtClean="0">
                <a:latin typeface="Calibri" panose="020F0502020204030204" pitchFamily="34" charset="0"/>
              </a:rPr>
              <a:t>he </a:t>
            </a:r>
            <a:r>
              <a:rPr lang="en-US" altLang="en-US" sz="3200" dirty="0">
                <a:latin typeface="Calibri" panose="020F0502020204030204" pitchFamily="34" charset="0"/>
              </a:rPr>
              <a:t>is a portent of the Hour;</a:t>
            </a:r>
          </a:p>
          <a:p>
            <a:pPr>
              <a:lnSpc>
                <a:spcPct val="90000"/>
              </a:lnSpc>
            </a:pPr>
            <a:r>
              <a:rPr lang="en-US" altLang="en-US" sz="3200" dirty="0">
                <a:latin typeface="Calibri" panose="020F0502020204030204" pitchFamily="34" charset="0"/>
              </a:rPr>
              <a:t>so do not doubt it and follow Me.</a:t>
            </a:r>
          </a:p>
          <a:p>
            <a:pPr>
              <a:lnSpc>
                <a:spcPct val="90000"/>
              </a:lnSpc>
            </a:pPr>
            <a:r>
              <a:rPr lang="en-US" altLang="en-US" sz="3200" dirty="0">
                <a:latin typeface="Calibri" panose="020F0502020204030204" pitchFamily="34" charset="0"/>
              </a:rPr>
              <a:t>This is a straight path.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04284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يَصُدَّنَّكُمُ ٱلشَّيْطَـٰنُ ۖ إِنَّهُۥ لَكُمْ عَدُوٌّ مُّبِينٌ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let Satan bar you [from the way of Allah].</a:t>
            </a:r>
          </a:p>
          <a:p>
            <a:pPr>
              <a:lnSpc>
                <a:spcPct val="90000"/>
              </a:lnSpc>
            </a:pPr>
            <a:r>
              <a:rPr lang="en-US" altLang="en-US" sz="3200" dirty="0">
                <a:latin typeface="Calibri" panose="020F0502020204030204" pitchFamily="34" charset="0"/>
              </a:rPr>
              <a:t>Indeed he is your manifest enemy.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10703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وَلَمَّا جَآءَ عِيسَىٰ بِٱلْبَيِّنَـٰتِ قَالَ قَدْ جِئْتُكُم بِٱلْحِكْمَةِ وَلِأُبَيِّنَ لَكُم بَعْضَ ٱلَّذِى تَخْتَلِفُونَ فِيهِ ۖ فَٱتَّقُوا۟ ٱللَّـهَ وَأَطِيعُونِ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Jesus brought the manifest </a:t>
            </a:r>
            <a:r>
              <a:rPr lang="en-US" altLang="en-US" sz="3200" dirty="0" smtClean="0">
                <a:latin typeface="Calibri" panose="020F0502020204030204" pitchFamily="34" charset="0"/>
              </a:rPr>
              <a:t>proofs, he </a:t>
            </a:r>
            <a:r>
              <a:rPr lang="en-US" altLang="en-US" sz="3200" dirty="0">
                <a:latin typeface="Calibri" panose="020F0502020204030204" pitchFamily="34" charset="0"/>
              </a:rPr>
              <a:t>said, ‘I have certainly brought you </a:t>
            </a:r>
            <a:r>
              <a:rPr lang="en-US" altLang="en-US" sz="3200" dirty="0" smtClean="0">
                <a:latin typeface="Calibri" panose="020F0502020204030204" pitchFamily="34" charset="0"/>
              </a:rPr>
              <a:t>wisdom, and </a:t>
            </a:r>
            <a:r>
              <a:rPr lang="en-US" altLang="en-US" sz="3200" dirty="0">
                <a:latin typeface="Calibri" panose="020F0502020204030204" pitchFamily="34" charset="0"/>
              </a:rPr>
              <a:t>[I have come] to make clear to </a:t>
            </a:r>
            <a:r>
              <a:rPr lang="en-US" altLang="en-US" sz="3200" dirty="0" smtClean="0">
                <a:latin typeface="Calibri" panose="020F0502020204030204" pitchFamily="34" charset="0"/>
              </a:rPr>
              <a:t>you some </a:t>
            </a:r>
            <a:r>
              <a:rPr lang="en-US" altLang="en-US" sz="3200" dirty="0">
                <a:latin typeface="Calibri" panose="020F0502020204030204" pitchFamily="34" charset="0"/>
              </a:rPr>
              <a:t>of the things that you differ </a:t>
            </a:r>
            <a:r>
              <a:rPr lang="en-US" altLang="en-US" sz="3200" dirty="0" smtClean="0">
                <a:latin typeface="Calibri" panose="020F0502020204030204" pitchFamily="34" charset="0"/>
              </a:rPr>
              <a:t>about. So </a:t>
            </a:r>
            <a:r>
              <a:rPr lang="en-US" altLang="en-US" sz="3200" dirty="0">
                <a:latin typeface="Calibri" panose="020F0502020204030204" pitchFamily="34" charset="0"/>
              </a:rPr>
              <a:t>be wary of Allah and obey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00563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هُوَ رَبِّى وَرَبُّكُمْ فَٱعْبُدُوهُ ۚ هَـٰذَا صِرَٰطٌ مُّسْتَقِيمٌ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is my Lord and your </a:t>
            </a:r>
            <a:r>
              <a:rPr lang="en-US" altLang="en-US" sz="3200" dirty="0" smtClean="0">
                <a:latin typeface="Calibri" panose="020F0502020204030204" pitchFamily="34" charset="0"/>
              </a:rPr>
              <a:t>Lord; so </a:t>
            </a:r>
            <a:r>
              <a:rPr lang="en-US" altLang="en-US" sz="3200" dirty="0">
                <a:latin typeface="Calibri" panose="020F0502020204030204" pitchFamily="34" charset="0"/>
              </a:rPr>
              <a:t>worship Him.</a:t>
            </a:r>
          </a:p>
          <a:p>
            <a:pPr>
              <a:lnSpc>
                <a:spcPct val="90000"/>
              </a:lnSpc>
            </a:pPr>
            <a:r>
              <a:rPr lang="en-US" altLang="en-US" sz="3200" dirty="0">
                <a:latin typeface="Calibri" panose="020F0502020204030204" pitchFamily="34" charset="0"/>
              </a:rPr>
              <a:t>This is a straight path.’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33796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فَٱخْتَلَفَ ٱلْأَحْزَابُ مِنۢ بَيْنِهِمْ ۖ فَوَيْلٌ لِّلَّذِينَ ظَلَمُوا۟ مِنْ عَذَابِ يَوْمٍ أَلِيمٍ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factions differed among </a:t>
            </a:r>
            <a:r>
              <a:rPr lang="en-US" altLang="en-US" sz="3200" dirty="0" smtClean="0">
                <a:latin typeface="Calibri" panose="020F0502020204030204" pitchFamily="34" charset="0"/>
              </a:rPr>
              <a:t>themselves. So </a:t>
            </a:r>
            <a:r>
              <a:rPr lang="en-US" altLang="en-US" sz="3200" dirty="0">
                <a:latin typeface="Calibri" panose="020F0502020204030204" pitchFamily="34" charset="0"/>
              </a:rPr>
              <a:t>woe to the wrongdoers</a:t>
            </a:r>
          </a:p>
          <a:p>
            <a:pPr>
              <a:lnSpc>
                <a:spcPct val="90000"/>
              </a:lnSpc>
            </a:pPr>
            <a:r>
              <a:rPr lang="en-US" altLang="en-US" sz="3200" dirty="0">
                <a:latin typeface="Calibri" panose="020F0502020204030204" pitchFamily="34" charset="0"/>
              </a:rPr>
              <a:t>for the punishment of a painful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0110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جَعَلْنَـٰهُ قُرْءَٰنًا عَرَبِيًّا لَّعَلَّكُمْ تَعْقِلُونَ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made it an Arabic </a:t>
            </a:r>
            <a:r>
              <a:rPr lang="en-US" altLang="en-US" sz="3200" dirty="0" err="1">
                <a:latin typeface="Calibri" panose="020F0502020204030204" pitchFamily="34" charset="0"/>
              </a:rPr>
              <a:t>Qurʾān</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so that you may apply reason,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2018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هَلْ يَنظُرُونَ إِلَّا ٱلسَّاعَةَ أَن تَأْتِيَهُم بَغْتَةً وَهُمْ لَا يَشْعُرُونَ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await anything but that the </a:t>
            </a:r>
            <a:r>
              <a:rPr lang="en-US" altLang="en-US" sz="3200" dirty="0" smtClean="0">
                <a:latin typeface="Calibri" panose="020F0502020204030204" pitchFamily="34" charset="0"/>
              </a:rPr>
              <a:t>Hour should </a:t>
            </a:r>
            <a:r>
              <a:rPr lang="en-US" altLang="en-US" sz="3200" dirty="0">
                <a:latin typeface="Calibri" panose="020F0502020204030204" pitchFamily="34" charset="0"/>
              </a:rPr>
              <a:t>overtake them </a:t>
            </a:r>
            <a:r>
              <a:rPr lang="en-US" altLang="en-US" sz="3200" dirty="0" smtClean="0">
                <a:latin typeface="Calibri" panose="020F0502020204030204" pitchFamily="34" charset="0"/>
              </a:rPr>
              <a:t>suddenly, while </a:t>
            </a:r>
            <a:r>
              <a:rPr lang="en-US" altLang="en-US" sz="3200" dirty="0">
                <a:latin typeface="Calibri" panose="020F0502020204030204" pitchFamily="34" charset="0"/>
              </a:rPr>
              <a:t>they are unaware?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2529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ٱلْأَخِلَّآءُ يَوْمَئِذٍۭ بَعْضُهُمْ لِبَعْضٍ عَدُوٌّ إِلَّا ٱلْمُتَّقِينَ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friends will be one another’s enemies,</a:t>
            </a:r>
          </a:p>
          <a:p>
            <a:pPr>
              <a:lnSpc>
                <a:spcPct val="90000"/>
              </a:lnSpc>
            </a:pPr>
            <a:r>
              <a:rPr lang="en-US" altLang="en-US" sz="3200" dirty="0">
                <a:latin typeface="Calibri" panose="020F0502020204030204" pitchFamily="34" charset="0"/>
              </a:rPr>
              <a:t>except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33603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يَـٰعِبَادِ لَا خَوْفٌ عَلَيْكُمُ ٱلْيَوْمَ وَلَآ أَنتُمْ تَحْزَنُونَ ﴿٦٨﴾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told,] ‘O My servants!</a:t>
            </a:r>
          </a:p>
          <a:p>
            <a:pPr>
              <a:lnSpc>
                <a:spcPct val="90000"/>
              </a:lnSpc>
            </a:pPr>
            <a:r>
              <a:rPr lang="en-US" altLang="en-US" sz="3200" dirty="0">
                <a:latin typeface="Calibri" panose="020F0502020204030204" pitchFamily="34" charset="0"/>
              </a:rPr>
              <a:t>Today you will have no </a:t>
            </a:r>
            <a:r>
              <a:rPr lang="en-US" altLang="en-US" sz="3200" dirty="0" smtClean="0">
                <a:latin typeface="Calibri" panose="020F0502020204030204" pitchFamily="34" charset="0"/>
              </a:rPr>
              <a:t>fear, nor </a:t>
            </a:r>
            <a:r>
              <a:rPr lang="en-US" altLang="en-US" sz="3200" dirty="0">
                <a:latin typeface="Calibri" panose="020F0502020204030204" pitchFamily="34" charset="0"/>
              </a:rPr>
              <a:t>will you grieve.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80497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ءَامَنُوا۟ بِـَٔايَـٰتِنَا وَكَانُوا۟ مُسْلِمِينَ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believed in Our signs</a:t>
            </a:r>
          </a:p>
          <a:p>
            <a:pPr>
              <a:lnSpc>
                <a:spcPct val="90000"/>
              </a:lnSpc>
            </a:pPr>
            <a:r>
              <a:rPr lang="en-US" altLang="en-US" sz="3200" dirty="0">
                <a:latin typeface="Calibri" panose="020F0502020204030204" pitchFamily="34" charset="0"/>
              </a:rPr>
              <a:t>and had been </a:t>
            </a:r>
            <a:r>
              <a:rPr lang="en-US" altLang="en-US" sz="3200" dirty="0" err="1">
                <a:latin typeface="Calibri" panose="020F0502020204030204" pitchFamily="34" charset="0"/>
              </a:rPr>
              <a:t>muslims</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93095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ٱدْخُلُوا۟ ٱلْجَنَّةَ أَنتُمْ وَأَزْوَٰجُكُمْ تُحْبَرُونَ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paradise, you and your </a:t>
            </a:r>
            <a:r>
              <a:rPr lang="en-US" altLang="en-US" sz="3200" dirty="0" smtClean="0">
                <a:latin typeface="Calibri" panose="020F0502020204030204" pitchFamily="34" charset="0"/>
              </a:rPr>
              <a:t>spouses, rejoicing</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17465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يُطَافُ عَلَيْهِم بِصِحَافٍ مِّن ذَهَبٍ وَأَكْوَابٍ ۖ وَفِيهَا مَا تَشْتَهِيهِ ٱلْأَنفُسُ وَتَلَذُّ ٱلْأَعْيُنُ ۖ وَأَنتُمْ فِيهَا خَـٰلِدُونَ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served </a:t>
            </a:r>
            <a:r>
              <a:rPr lang="en-US" altLang="en-US" sz="3200" dirty="0" smtClean="0">
                <a:latin typeface="Calibri" panose="020F0502020204030204" pitchFamily="34" charset="0"/>
              </a:rPr>
              <a:t>around with </a:t>
            </a:r>
            <a:r>
              <a:rPr lang="en-US" altLang="en-US" sz="3200" dirty="0">
                <a:latin typeface="Calibri" panose="020F0502020204030204" pitchFamily="34" charset="0"/>
              </a:rPr>
              <a:t>golden dishes and goblets,</a:t>
            </a:r>
          </a:p>
          <a:p>
            <a:pPr>
              <a:lnSpc>
                <a:spcPct val="90000"/>
              </a:lnSpc>
            </a:pPr>
            <a:r>
              <a:rPr lang="en-US" altLang="en-US" sz="3200" dirty="0">
                <a:latin typeface="Calibri" panose="020F0502020204030204" pitchFamily="34" charset="0"/>
              </a:rPr>
              <a:t>and </a:t>
            </a:r>
            <a:r>
              <a:rPr lang="en-US" altLang="en-US" sz="3200" dirty="0" smtClean="0">
                <a:latin typeface="Calibri" panose="020F0502020204030204" pitchFamily="34" charset="0"/>
              </a:rPr>
              <a:t>therein </a:t>
            </a:r>
            <a:r>
              <a:rPr lang="en-US" altLang="en-US" sz="3200" dirty="0">
                <a:latin typeface="Calibri" panose="020F0502020204030204" pitchFamily="34" charset="0"/>
              </a:rPr>
              <a:t>will be whatever the souls </a:t>
            </a:r>
            <a:r>
              <a:rPr lang="en-US" altLang="en-US" sz="3200" dirty="0" smtClean="0">
                <a:latin typeface="Calibri" panose="020F0502020204030204" pitchFamily="34" charset="0"/>
              </a:rPr>
              <a:t>desire and </a:t>
            </a:r>
            <a:r>
              <a:rPr lang="en-US" altLang="en-US" sz="3200" dirty="0">
                <a:latin typeface="Calibri" panose="020F0502020204030204" pitchFamily="34" charset="0"/>
              </a:rPr>
              <a:t>eyes delight in)</a:t>
            </a:r>
          </a:p>
          <a:p>
            <a:pPr>
              <a:lnSpc>
                <a:spcPct val="90000"/>
              </a:lnSpc>
            </a:pPr>
            <a:r>
              <a:rPr lang="en-US" altLang="en-US" sz="3200" dirty="0">
                <a:latin typeface="Calibri" panose="020F0502020204030204" pitchFamily="34" charset="0"/>
              </a:rPr>
              <a:t>‘and you will remain in it [forever].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3520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وَتِلْكَ ٱلْجَنَّةُ ٱلَّتِىٓ أُورِثْتُمُوهَا بِمَا كُنتُمْ تَعْمَلُونَ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 paradise you have been given to inherit</a:t>
            </a:r>
          </a:p>
          <a:p>
            <a:pPr>
              <a:lnSpc>
                <a:spcPct val="90000"/>
              </a:lnSpc>
            </a:pPr>
            <a:r>
              <a:rPr lang="en-US" altLang="en-US" sz="3200" dirty="0">
                <a:latin typeface="Calibri" panose="020F0502020204030204" pitchFamily="34" charset="0"/>
              </a:rPr>
              <a:t>for what you used to do.</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46349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لَكُمْ فِيهَا فَـٰكِهَةٌ كَثِيرَةٌ مِّنْهَا تَأْكُلُونَ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Therein are abundant fruits for you</a:t>
            </a:r>
          </a:p>
          <a:p>
            <a:pPr>
              <a:lnSpc>
                <a:spcPct val="90000"/>
              </a:lnSpc>
            </a:pPr>
            <a:r>
              <a:rPr lang="en-US" altLang="en-US" sz="3200" dirty="0">
                <a:latin typeface="Calibri" panose="020F0502020204030204" pitchFamily="34" charset="0"/>
              </a:rPr>
              <a:t>from which you will eat.’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69355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ٱلْمُجْرِمِينَ فِى عَذَابِ جَهَنَّمَ خَـٰلِدُونَ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guilty</a:t>
            </a:r>
          </a:p>
          <a:p>
            <a:pPr>
              <a:lnSpc>
                <a:spcPct val="90000"/>
              </a:lnSpc>
            </a:pPr>
            <a:r>
              <a:rPr lang="en-US" altLang="en-US" sz="3200" dirty="0">
                <a:latin typeface="Calibri" panose="020F0502020204030204" pitchFamily="34" charset="0"/>
              </a:rPr>
              <a:t>will remain [forever] in the punishment of hell.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12964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يُفَتَّرُ عَنْهُمْ وَهُمْ فِيهِ مُبْلِسُونَ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not be lightened for them</a:t>
            </a:r>
          </a:p>
          <a:p>
            <a:pPr>
              <a:lnSpc>
                <a:spcPct val="90000"/>
              </a:lnSpc>
            </a:pPr>
            <a:r>
              <a:rPr lang="en-US" altLang="en-US" sz="3200" dirty="0">
                <a:latin typeface="Calibri" panose="020F0502020204030204" pitchFamily="34" charset="0"/>
              </a:rPr>
              <a:t>and they will be despondent in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5661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فِىٓ أُمِّ ٱلْكِتَـٰبِ لَدَيْنَا لَعَلِىٌّ حَكِيمٌ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it is with Us in the Mother Book</a:t>
            </a:r>
          </a:p>
          <a:p>
            <a:pPr>
              <a:lnSpc>
                <a:spcPct val="90000"/>
              </a:lnSpc>
            </a:pPr>
            <a:r>
              <a:rPr lang="en-US" altLang="en-US" sz="3200" dirty="0">
                <a:latin typeface="Calibri" panose="020F0502020204030204" pitchFamily="34" charset="0"/>
              </a:rPr>
              <a:t>[and it is] surely sublime and wise.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05404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ظَلَمْنَـٰهُمْ وَلَـٰكِن كَانُوا۟ هُمُ ٱلظَّـٰلِمِينَ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wrong them,</a:t>
            </a:r>
          </a:p>
          <a:p>
            <a:pPr>
              <a:lnSpc>
                <a:spcPct val="90000"/>
              </a:lnSpc>
            </a:pPr>
            <a:r>
              <a:rPr lang="en-US" altLang="en-US" sz="3200" dirty="0">
                <a:latin typeface="Calibri" panose="020F0502020204030204" pitchFamily="34" charset="0"/>
              </a:rPr>
              <a:t>but they themselves were wrongdoers.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73783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وَنَادَوْا۟ يَـٰمَـٰلِكُ لِيَقْضِ عَلَيْنَا رَبُّكَ ۖ قَالَ إِنَّكُم مَّـٰكِثُونَ ﴿٧٧﴾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call out, ‘O </a:t>
            </a:r>
            <a:r>
              <a:rPr lang="en-US" altLang="en-US" sz="3200" dirty="0" err="1" smtClean="0">
                <a:latin typeface="Calibri" panose="020F0502020204030204" pitchFamily="34" charset="0"/>
              </a:rPr>
              <a:t>Mālik</a:t>
            </a:r>
            <a:r>
              <a:rPr lang="en-US" altLang="en-US" sz="3200" dirty="0" smtClean="0">
                <a:latin typeface="Calibri" panose="020F0502020204030204" pitchFamily="34" charset="0"/>
              </a:rPr>
              <a:t>! Let </a:t>
            </a:r>
            <a:r>
              <a:rPr lang="en-US" altLang="en-US" sz="3200" dirty="0">
                <a:latin typeface="Calibri" panose="020F0502020204030204" pitchFamily="34" charset="0"/>
              </a:rPr>
              <a:t>your Lord finish us off!’</a:t>
            </a:r>
          </a:p>
          <a:p>
            <a:pPr>
              <a:lnSpc>
                <a:spcPct val="90000"/>
              </a:lnSpc>
            </a:pPr>
            <a:r>
              <a:rPr lang="en-US" altLang="en-US" sz="3200" dirty="0">
                <a:latin typeface="Calibri" panose="020F0502020204030204" pitchFamily="34" charset="0"/>
              </a:rPr>
              <a:t>He will say, ‘Indeed you will stay 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59410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لَقَدْ جِئْنَـٰكُم بِٱلْحَقِّ وَلَـٰكِنَّ أَكْثَرَكُمْ لِلْحَقِّ كَـٰرِهُونَ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certainly brought you the truth,</a:t>
            </a:r>
          </a:p>
          <a:p>
            <a:pPr>
              <a:lnSpc>
                <a:spcPct val="90000"/>
              </a:lnSpc>
            </a:pPr>
            <a:r>
              <a:rPr lang="en-US" altLang="en-US" sz="3200" dirty="0">
                <a:latin typeface="Calibri" panose="020F0502020204030204" pitchFamily="34" charset="0"/>
              </a:rPr>
              <a:t>but most of you were averse to the truth.’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24084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أَبْرَمُوٓا۟ أَمْرًا فَإِنَّا مُبْرِمُونَ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settled on some [devious] plan?</a:t>
            </a:r>
          </a:p>
          <a:p>
            <a:pPr>
              <a:lnSpc>
                <a:spcPct val="90000"/>
              </a:lnSpc>
            </a:pPr>
            <a:r>
              <a:rPr lang="en-US" altLang="en-US" sz="3200" dirty="0">
                <a:latin typeface="Calibri" panose="020F0502020204030204" pitchFamily="34" charset="0"/>
              </a:rPr>
              <a:t>Indeed We too are settling [on Our plans].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0167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يَحْسَبُونَ أَنَّا لَا نَسْمَعُ سِرَّهُمْ وَنَجْوَىٰهُم ۚ بَلَىٰ وَرُسُلُنَا لَدَيْهِمْ يَكْتُبُونَ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suppose that We do not </a:t>
            </a:r>
            <a:r>
              <a:rPr lang="en-US" altLang="en-US" sz="3200" dirty="0" smtClean="0">
                <a:latin typeface="Calibri" panose="020F0502020204030204" pitchFamily="34" charset="0"/>
              </a:rPr>
              <a:t>hear their </a:t>
            </a:r>
            <a:r>
              <a:rPr lang="en-US" altLang="en-US" sz="3200" dirty="0">
                <a:latin typeface="Calibri" panose="020F0502020204030204" pitchFamily="34" charset="0"/>
              </a:rPr>
              <a:t>secret thoughts and their secret </a:t>
            </a:r>
            <a:r>
              <a:rPr lang="en-US" altLang="en-US" sz="3200" dirty="0" smtClean="0">
                <a:latin typeface="Calibri" panose="020F0502020204030204" pitchFamily="34" charset="0"/>
              </a:rPr>
              <a:t>talks? Yes </a:t>
            </a:r>
            <a:r>
              <a:rPr lang="en-US" altLang="en-US" sz="3200" dirty="0">
                <a:latin typeface="Calibri" panose="020F0502020204030204" pitchFamily="34" charset="0"/>
              </a:rPr>
              <a:t>indeed!</a:t>
            </a:r>
          </a:p>
          <a:p>
            <a:pPr>
              <a:lnSpc>
                <a:spcPct val="90000"/>
              </a:lnSpc>
            </a:pPr>
            <a:r>
              <a:rPr lang="en-US" altLang="en-US" sz="3200" dirty="0">
                <a:latin typeface="Calibri" panose="020F0502020204030204" pitchFamily="34" charset="0"/>
              </a:rPr>
              <a:t>And with them are Our messengers, writing down.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48241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 كَانَ لِلرَّحْمَـٰنِ وَلَدٌ فَأَنَا۠ أَوَّلُ ٱلْعَـٰبِدِينَ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‘If the All-beneficent had a son,</a:t>
            </a:r>
          </a:p>
          <a:p>
            <a:pPr>
              <a:lnSpc>
                <a:spcPct val="90000"/>
              </a:lnSpc>
            </a:pPr>
            <a:r>
              <a:rPr lang="en-US" altLang="en-US" sz="3200" dirty="0">
                <a:latin typeface="Calibri" panose="020F0502020204030204" pitchFamily="34" charset="0"/>
              </a:rPr>
              <a:t>I would have been the first to worship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936760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سُبْحَـٰنَ رَبِّ ٱلسَّمَـٰوَٰتِ وَٱلْأَرْضِ رَبِّ ٱلْعَرْشِ عَمَّا يَصِفُونَ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Clear is the Lord of the heavens and the </a:t>
            </a:r>
            <a:r>
              <a:rPr lang="en-US" altLang="en-US" sz="3200" dirty="0" smtClean="0">
                <a:latin typeface="Calibri" panose="020F0502020204030204" pitchFamily="34" charset="0"/>
              </a:rPr>
              <a:t>earth, the </a:t>
            </a:r>
            <a:r>
              <a:rPr lang="en-US" altLang="en-US" sz="3200" dirty="0">
                <a:latin typeface="Calibri" panose="020F0502020204030204" pitchFamily="34" charset="0"/>
              </a:rPr>
              <a:t>Lord of the Throne,</a:t>
            </a:r>
          </a:p>
          <a:p>
            <a:pPr>
              <a:lnSpc>
                <a:spcPct val="90000"/>
              </a:lnSpc>
            </a:pPr>
            <a:r>
              <a:rPr lang="en-US" altLang="en-US" sz="3200" dirty="0">
                <a:latin typeface="Calibri" panose="020F0502020204030204" pitchFamily="34" charset="0"/>
              </a:rPr>
              <a:t>of whatever they allege [concerning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91402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فَذَرْهُمْ يَخُوضُوا۟ وَيَلْعَبُوا۟ حَتَّىٰ يُلَـٰقُوا۟ يَوْمَهُمُ ٱلَّذِى يُوعَدُونَ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them to gossip and </a:t>
            </a:r>
            <a:r>
              <a:rPr lang="en-US" altLang="en-US" sz="3200" dirty="0" smtClean="0">
                <a:latin typeface="Calibri" panose="020F0502020204030204" pitchFamily="34" charset="0"/>
              </a:rPr>
              <a:t>play until </a:t>
            </a:r>
            <a:r>
              <a:rPr lang="en-US" altLang="en-US" sz="3200" dirty="0">
                <a:latin typeface="Calibri" panose="020F0502020204030204" pitchFamily="34" charset="0"/>
              </a:rPr>
              <a:t>they encounter their day</a:t>
            </a:r>
          </a:p>
          <a:p>
            <a:pPr>
              <a:lnSpc>
                <a:spcPct val="90000"/>
              </a:lnSpc>
            </a:pPr>
            <a:r>
              <a:rPr lang="en-US" altLang="en-US" sz="3200" dirty="0">
                <a:latin typeface="Calibri" panose="020F0502020204030204" pitchFamily="34" charset="0"/>
              </a:rPr>
              <a:t>which they are promised.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77990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فِى ٱلسَّمَآءِ إِلَـٰهٌ وَفِى ٱلْأَرْضِ إِلَـٰهٌ ۚ وَهُوَ ٱلْحَكِيمُ ٱلْعَلِيمُ ﴿٨٤﴾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is God in the </a:t>
            </a:r>
            <a:r>
              <a:rPr lang="en-US" altLang="en-US" sz="3200" dirty="0" smtClean="0">
                <a:latin typeface="Calibri" panose="020F0502020204030204" pitchFamily="34" charset="0"/>
              </a:rPr>
              <a:t>sky, and </a:t>
            </a:r>
            <a:r>
              <a:rPr lang="en-US" altLang="en-US" sz="3200" dirty="0">
                <a:latin typeface="Calibri" panose="020F0502020204030204" pitchFamily="34" charset="0"/>
              </a:rPr>
              <a:t>God on the earth;</a:t>
            </a:r>
          </a:p>
          <a:p>
            <a:pPr>
              <a:lnSpc>
                <a:spcPct val="90000"/>
              </a:lnSpc>
            </a:pPr>
            <a:r>
              <a:rPr lang="en-US" altLang="en-US" sz="3200" dirty="0">
                <a:latin typeface="Calibri" panose="020F0502020204030204" pitchFamily="34" charset="0"/>
              </a:rPr>
              <a:t>and He is the All-Wise, the All-Knowing.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27926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وَتَبَارَكَ ٱلَّذِى لَهُۥ مُلْكُ ٱلسَّمَـٰوَٰتِ وَٱلْأَرْضِ وَمَا بَيْنَهُمَا وَعِندَهُۥ عِلْمُ ٱلسَّاعَةِ وَإِلَيْهِ تُرْجَعُونَ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Blessed is </a:t>
            </a:r>
            <a:r>
              <a:rPr lang="en-US" altLang="en-US" sz="3200" dirty="0" smtClean="0">
                <a:latin typeface="Calibri" panose="020F0502020204030204" pitchFamily="34" charset="0"/>
              </a:rPr>
              <a:t>He to </a:t>
            </a:r>
            <a:r>
              <a:rPr lang="en-US" altLang="en-US" sz="3200" dirty="0">
                <a:latin typeface="Calibri" panose="020F0502020204030204" pitchFamily="34" charset="0"/>
              </a:rPr>
              <a:t>whom belongs the kingdom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whatever is between </a:t>
            </a:r>
            <a:r>
              <a:rPr lang="en-US" altLang="en-US" sz="3200" dirty="0" smtClean="0">
                <a:latin typeface="Calibri" panose="020F0502020204030204" pitchFamily="34" charset="0"/>
              </a:rPr>
              <a:t>them, and </a:t>
            </a:r>
            <a:r>
              <a:rPr lang="en-US" altLang="en-US" sz="3200" dirty="0">
                <a:latin typeface="Calibri" panose="020F0502020204030204" pitchFamily="34" charset="0"/>
              </a:rPr>
              <a:t>with Him is the knowledge of the </a:t>
            </a:r>
            <a:r>
              <a:rPr lang="en-US" altLang="en-US" sz="3200" dirty="0" smtClean="0">
                <a:latin typeface="Calibri" panose="020F0502020204030204" pitchFamily="34" charset="0"/>
              </a:rPr>
              <a:t>Hour, and </a:t>
            </a:r>
            <a:r>
              <a:rPr lang="en-US" altLang="en-US" sz="3200" dirty="0">
                <a:latin typeface="Calibri" panose="020F0502020204030204" pitchFamily="34" charset="0"/>
              </a:rPr>
              <a:t>to Him you will be brought back.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428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أَفَنَضْرِبُ عَنكُمُ ٱلذِّكْرَ صَفْحًا أَن كُنتُمْ قَوْمًا مُّسْرِفِينَ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Shall We withhold the Reminder from </a:t>
            </a:r>
            <a:r>
              <a:rPr lang="en-US" altLang="en-US" sz="3200" dirty="0" smtClean="0">
                <a:latin typeface="Calibri" panose="020F0502020204030204" pitchFamily="34" charset="0"/>
              </a:rPr>
              <a:t>you unconcernedly</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because you are a profligate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99288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يَمْلِكُ ٱلَّذِينَ يَدْعُونَ مِن دُونِهِ ٱلشَّفَـٰعَةَ إِلَّا مَن شَهِدَ بِٱلْحَقِّ وَهُمْ يَعْلَمُونَ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whom they invoke besides Him have no </a:t>
            </a:r>
            <a:r>
              <a:rPr lang="en-US" altLang="en-US" sz="3200" dirty="0" smtClean="0">
                <a:latin typeface="Calibri" panose="020F0502020204030204" pitchFamily="34" charset="0"/>
              </a:rPr>
              <a:t>power of intercession, except </a:t>
            </a:r>
            <a:r>
              <a:rPr lang="en-US" altLang="en-US" sz="3200" dirty="0">
                <a:latin typeface="Calibri" panose="020F0502020204030204" pitchFamily="34" charset="0"/>
              </a:rPr>
              <a:t>those who are witness to the </a:t>
            </a:r>
            <a:r>
              <a:rPr lang="en-US" altLang="en-US" sz="3200" dirty="0" smtClean="0">
                <a:latin typeface="Calibri" panose="020F0502020204030204" pitchFamily="34" charset="0"/>
              </a:rPr>
              <a:t>truth and </a:t>
            </a:r>
            <a:r>
              <a:rPr lang="en-US" altLang="en-US" sz="3200" dirty="0">
                <a:latin typeface="Calibri" panose="020F0502020204030204" pitchFamily="34" charset="0"/>
              </a:rPr>
              <a:t>who know [for whom to intercede].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53013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خَلَقَهُمْ لَيَقُولُنَّ ٱللَّـهُ ۖ فَأَنَّىٰ يُؤْفَكُونَ ﴿٨٧﴾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ask them</a:t>
            </a:r>
            <a:r>
              <a:rPr lang="en-US" altLang="en-US" sz="3200" dirty="0" smtClean="0">
                <a:latin typeface="Calibri" panose="020F0502020204030204" pitchFamily="34" charset="0"/>
              </a:rPr>
              <a:t>, ‘</a:t>
            </a:r>
            <a:r>
              <a:rPr lang="en-US" altLang="en-US" sz="3200" dirty="0">
                <a:latin typeface="Calibri" panose="020F0502020204030204" pitchFamily="34" charset="0"/>
              </a:rPr>
              <a:t>Who created them</a:t>
            </a:r>
            <a:r>
              <a:rPr lang="en-US" altLang="en-US" sz="3200" dirty="0" smtClean="0">
                <a:latin typeface="Calibri" panose="020F0502020204030204" pitchFamily="34" charset="0"/>
              </a:rPr>
              <a:t>?’ they </a:t>
            </a:r>
            <a:r>
              <a:rPr lang="en-US" altLang="en-US" sz="3200" dirty="0">
                <a:latin typeface="Calibri" panose="020F0502020204030204" pitchFamily="34" charset="0"/>
              </a:rPr>
              <a:t>will surely say, ‘Allah.’</a:t>
            </a:r>
          </a:p>
          <a:p>
            <a:pPr>
              <a:lnSpc>
                <a:spcPct val="90000"/>
              </a:lnSpc>
            </a:pPr>
            <a:r>
              <a:rPr lang="en-US" altLang="en-US" sz="3200" dirty="0">
                <a:latin typeface="Calibri" panose="020F0502020204030204" pitchFamily="34" charset="0"/>
              </a:rPr>
              <a:t>Then where do they stray?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83823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وَقِيلِهِۦ يَـٰرَبِّ إِنَّ هَـٰٓؤُلَآءِ قَوْمٌ لَّا يُؤْمِنُونَ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smtClean="0">
                <a:latin typeface="Calibri" panose="020F0502020204030204" pitchFamily="34" charset="0"/>
              </a:rPr>
              <a:t>his </a:t>
            </a:r>
            <a:r>
              <a:rPr lang="en-US" altLang="en-US" sz="3200" dirty="0">
                <a:latin typeface="Calibri" panose="020F0502020204030204" pitchFamily="34" charset="0"/>
              </a:rPr>
              <a:t>plaint: ‘My Lord!</a:t>
            </a:r>
          </a:p>
          <a:p>
            <a:pPr>
              <a:lnSpc>
                <a:spcPct val="90000"/>
              </a:lnSpc>
            </a:pPr>
            <a:r>
              <a:rPr lang="en-US" altLang="en-US" sz="3200" dirty="0">
                <a:latin typeface="Calibri" panose="020F0502020204030204" pitchFamily="34" charset="0"/>
              </a:rPr>
              <a:t>Indeed these are a people who will not have faith!’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52421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فَٱصْفَحْ عَنْهُمْ وَقُلْ سَلَـٰمٌ ۚ فَسَوْفَ يَعْلَمُونَ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disregard them, and say, ‘Peace!’</a:t>
            </a:r>
          </a:p>
          <a:p>
            <a:pPr>
              <a:lnSpc>
                <a:spcPct val="90000"/>
              </a:lnSpc>
            </a:pPr>
            <a:r>
              <a:rPr lang="en-US" altLang="en-US" sz="3200" dirty="0">
                <a:latin typeface="Calibri" panose="020F0502020204030204" pitchFamily="34" charset="0"/>
              </a:rPr>
              <a:t>Soon they will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39202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Zukhruf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11199</TotalTime>
  <Words>4089</Words>
  <Application>Microsoft Office PowerPoint</Application>
  <PresentationFormat>Widescreen</PresentationFormat>
  <Paragraphs>366</Paragraphs>
  <Slides>95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حمٓ ﴿١﴾</vt:lpstr>
      <vt:lpstr> وَٱلْكِتَـٰبِ ٱلْمُبِينِ ﴿٢﴾</vt:lpstr>
      <vt:lpstr> إِنَّا جَعَلْنَـٰهُ قُرْءَٰنًا عَرَبِيًّا لَّعَلَّكُمْ تَعْقِلُونَ ﴿٣﴾</vt:lpstr>
      <vt:lpstr> وَإِنَّهُۥ فِىٓ أُمِّ ٱلْكِتَـٰبِ لَدَيْنَا لَعَلِىٌّ حَكِيمٌ ﴿٤﴾</vt:lpstr>
      <vt:lpstr> أَفَنَضْرِبُ عَنكُمُ ٱلذِّكْرَ صَفْحًا أَن كُنتُمْ قَوْمًا مُّسْرِفِينَ ﴿٥﴾</vt:lpstr>
      <vt:lpstr> وَكَمْ أَرْسَلْنَا مِن نَّبِىٍّۢ فِى ٱلْأَوَّلِينَ ﴿٦﴾ </vt:lpstr>
      <vt:lpstr>وَمَا يَأْتِيهِم مِّن نَّبِىٍّ إِلَّا كَانُوا۟ بِهِۦ يَسْتَهْزِءُونَ ﴿٧﴾</vt:lpstr>
      <vt:lpstr> فَأَهْلَكْنَآ أَشَدَّ مِنْهُم بَطْشًا وَمَضَىٰ مَثَلُ ٱلْأَوَّلِينَ ﴿٨﴾</vt:lpstr>
      <vt:lpstr> وَلَئِن سَأَلْتَهُم مَّنْ خَلَقَ ٱلسَّمَـٰوَٰتِ وَٱلْأَرْضَ لَيَقُولُنَّ خَلَقَهُنَّ ٱلْعَزِيزُ ٱلْعَلِيمُ ﴿٩﴾ </vt:lpstr>
      <vt:lpstr>ٱلَّذِى جَعَلَ لَكُمُ ٱلْأَرْضَ مَهْدًا وَجَعَلَ لَكُمْ فِيهَا سُبُلًا لَّعَلَّكُمْ تَهْتَدُونَ ﴿١٠﴾</vt:lpstr>
      <vt:lpstr>وَٱلَّذِى نَزَّلَ مِنَ ٱلسَّمَآءِ مَآءًۢ بِقَدَرٍ فَأَنشَرْنَا بِهِۦ بَلْدَةً مَّيْتًا ۚ كَذَٰلِكَ تُخْرَجُونَ ﴿١١﴾</vt:lpstr>
      <vt:lpstr> وَٱلَّذِى خَلَقَ ٱلْأَزْوَٰجَ كُلَّهَا وَجَعَلَ لَكُم مِّنَ ٱلْفُلْكِ وَٱلْأَنْعَـٰمِ مَا تَرْكَبُونَ ﴿١٢﴾</vt:lpstr>
      <vt:lpstr> لِتَسْتَوُۥا۟ عَلَىٰ ظُهُورِهِۦ ثُمَّ تَذْكُرُوا۟ نِعْمَةَ رَبِّكُمْ إِذَا ٱسْتَوَيْتُمْ عَلَيْهِ وَتَقُولُوا۟ سُبْحَـٰنَ ٱلَّذِى سَخَّرَ لَنَا هَـٰذَا وَمَا كُنَّا لَهُۥ مُقْرِنِينَ ﴿١٣﴾</vt:lpstr>
      <vt:lpstr> وَإِنَّآ إِلَىٰ رَبِّنَا لَمُنقَلِبُونَ ﴿١٤﴾ </vt:lpstr>
      <vt:lpstr>وَجَعَلُوا۟ لَهُۥ مِنْ عِبَادِهِۦ جُزْءًا ۚ إِنَّ ٱلْإِنسَـٰنَ لَكَفُورٌ مُّبِينٌ ﴿١٥﴾ </vt:lpstr>
      <vt:lpstr>أَمِ ٱتَّخَذَ مِمَّا يَخْلُقُ بَنَاتٍ وَأَصْفَىٰكُم بِٱلْبَنِينَ ﴿١٦﴾</vt:lpstr>
      <vt:lpstr> وَإِذَا بُشِّرَ أَحَدُهُم بِمَا ضَرَبَ لِلرَّحْمَـٰنِ مَثَلًا ظَلَّ وَجْهُهُۥ مُسْوَدًّا وَهُوَ كَظِيمٌ ﴿١٧﴾ </vt:lpstr>
      <vt:lpstr>أَوَمَن يُنَشَّؤُا۟ فِى ٱلْحِلْيَةِ وَهُوَ فِى ٱلْخِصَامِ غَيْرُ مُبِينٍ ﴿١٨﴾</vt:lpstr>
      <vt:lpstr> وَجَعَلُوا۟ ٱلْمَلَـٰٓئِكَةَ ٱلَّذِينَ هُمْ عِبَـٰدُ ٱلرَّحْمَـٰنِ إِنَـٰثًا ۚ أَشَهِدُوا۟ خَلْقَهُمْ ۚ سَتُكْتَبُ شَهَـٰدَتُهُمْ وَيُسْـَٔلُونَ ﴿١٩﴾</vt:lpstr>
      <vt:lpstr> وَقَالُوا۟ لَوْ شَآءَ ٱلرَّحْمَـٰنُ مَا عَبَدْنَـٰهُم ۗ مَّا لَهُم بِذَٰلِكَ مِنْ عِلْمٍ ۖ إِنْ هُمْ إِلَّا يَخْرُصُونَ ﴿٢٠﴾</vt:lpstr>
      <vt:lpstr> أَمْ ءَاتَيْنَـٰهُمْ كِتَـٰبًا مِّن قَبْلِهِۦ فَهُم بِهِۦ مُسْتَمْسِكُونَ ﴿٢١﴾</vt:lpstr>
      <vt:lpstr> بَلْ قَالُوٓا۟ إِنَّا وَجَدْنَآ ءَابَآءَنَا عَلَىٰٓ أُمَّةٍ وَإِنَّا عَلَىٰٓ ءَاثَـٰرِهِم مُّهْتَدُونَ ﴿٢٢﴾</vt:lpstr>
      <vt:lpstr>وَكَذَٰلِكَ مَآ أَرْسَلْنَا مِن قَبْلِكَ فِى قَرْيَةٍ مِّن نَّذِيرٍ إِلَّا قَالَ مُتْرَفُوهَآ إِنَّا وَجَدْنَآ ءَابَآءَنَا عَلَىٰٓ أُمَّةٍ وَإِنَّا عَلَىٰٓ ءَاثَـٰرِهِم مُّقْتَدُونَ ﴿٢٣﴾ </vt:lpstr>
      <vt:lpstr> قَـٰلَ أَوَلَوْ جِئْتُكُم بِأَهْدَىٰ مِمَّا وَجَدتُّمْ عَلَيْهِ ءَابَآءَكُمْ ۖ قَالُوٓا۟ إِنَّا بِمَآ أُرْسِلْتُم بِهِۦ كَـٰفِرُونَ ﴿٢٤﴾</vt:lpstr>
      <vt:lpstr> فَٱنتَقَمْنَا مِنْهُمْ ۖ فَٱنظُرْ كَيْفَ كَانَ عَـٰقِبَةُ ٱلْمُكَذِّبِينَ ﴿٢٥﴾</vt:lpstr>
      <vt:lpstr> وَإِذْ قَالَ إِبْرَٰهِيمُ لِأَبِيهِ وَقَوْمِهِۦٓ إِنَّنِى بَرَآءٌ مِّمَّا تَعْبُدُونَ ﴿٢٦﴾ </vt:lpstr>
      <vt:lpstr>إِلَّا ٱلَّذِى فَطَرَنِى فَإِنَّهُۥ سَيَهْدِينِ ﴿٢٧﴾</vt:lpstr>
      <vt:lpstr> وَجَعَلَهَا كَلِمَةًۢ بَاقِيَةً فِى عَقِبِهِۦ لَعَلَّهُمْ يَرْجِعُونَ ﴿٢٨﴾ </vt:lpstr>
      <vt:lpstr>بَلْ مَتَّعْتُ هَـٰٓؤُلَآءِ وَءَابَآءَهُمْ حَتَّىٰ جَآءَهُمُ ٱلْحَقُّ وَرَسُولٌ مُّبِينٌ ﴿٢٩﴾</vt:lpstr>
      <vt:lpstr> وَلَمَّا جَآءَهُمُ ٱلْحَقُّ قَالُوا۟ هَـٰذَا سِحْرٌ وَإِنَّا بِهِۦ كَـٰفِرُونَ ﴿٣٠﴾</vt:lpstr>
      <vt:lpstr> وَقَالُوا۟ لَوْلَا نُزِّلَ هَـٰذَا ٱلْقُرْءَانُ عَلَىٰ رَجُلٍ مِّنَ ٱلْقَرْيَتَيْنِ عَظِيمٍ ﴿٣١﴾</vt:lpstr>
      <vt:lpstr> أَهُمْ يَقْسِمُونَ رَحْمَتَ رَبِّكَ ۚ نَحْنُ قَسَمْنَا بَيْنَهُم مَّعِيشَتَهُمْ فِى ٱلْحَيَوٰةِ ٱلدُّنْيَا ۚ وَرَفَعْنَا بَعْضَهُمْ فَوْقَ بَعْضٍ دَرَجَـٰتٍ لِّيَتَّخِذَ بَعْضُهُم بَعْضًا سُخْرِيًّا ۗ وَرَحْمَتُ رَبِّكَ خَيْرٌ مِّمَّا يَجْمَعُونَ ﴿٣٢﴾ </vt:lpstr>
      <vt:lpstr>وَلَوْلَآ أَن يَكُونَ ٱلنَّاسُ أُمَّةً وَٰحِدَةً لَّجَعَلْنَا لِمَن يَكْفُرُ بِٱلرَّحْمَـٰنِ لِبُيُوتِهِمْ سُقُفًا مِّن فِضَّةٍ وَمَعَارِجَ عَلَيْهَا يَظْهَرُونَ ﴿٣٣﴾</vt:lpstr>
      <vt:lpstr>وَلِبُيُوتِهِمْ أَبْوَٰبًا وَسُرُرًا عَلَيْهَا يَتَّكِـُٔونَ ﴿٣٤﴾</vt:lpstr>
      <vt:lpstr> وَزُخْرُفًا ۚ وَإِن كُلُّ ذَٰلِكَ لَمَّا مَتَـٰعُ ٱلْحَيَوٰةِ ٱلدُّنْيَا ۚ وَٱلْـَٔاخِرَةُ عِندَ رَبِّكَ لِلْمُتَّقِينَ ﴿٣٥﴾</vt:lpstr>
      <vt:lpstr> وَمَن يَعْشُ عَن ذِكْرِ ٱلرَّحْمَـٰنِ نُقَيِّضْ لَهُۥ شَيْطَـٰنًا فَهُوَ لَهُۥ قَرِينٌ ﴿٣٦﴾ </vt:lpstr>
      <vt:lpstr>وَإِنَّهُمْ لَيَصُدُّونَهُمْ عَنِ ٱلسَّبِيلِ وَيَحْسَبُونَ أَنَّهُم مُّهْتَدُونَ ﴿٣٧﴾</vt:lpstr>
      <vt:lpstr> حَتَّىٰٓ إِذَا جَآءَنَا قَالَ يَـٰلَيْتَ بَيْنِى وَبَيْنَكَ بُعْدَ ٱلْمَشْرِقَيْنِ فَبِئْسَ ٱلْقَرِينُ ﴿٣٨﴾</vt:lpstr>
      <vt:lpstr> وَلَن يَنفَعَكُمُ ٱلْيَوْمَ إِذ ظَّلَمْتُمْ أَنَّكُمْ فِى ٱلْعَذَابِ مُشْتَرِكُونَ ﴿٣٩﴾</vt:lpstr>
      <vt:lpstr> أَفَأَنتَ تُسْمِعُ ٱلصُّمَّ أَوْ تَهْدِى ٱلْعُمْىَ وَمَن كَانَ فِى ضَلَـٰلٍ مُّبِينٍ ﴿٤٠﴾</vt:lpstr>
      <vt:lpstr> فَإِمَّا نَذْهَبَنَّ بِكَ فَإِنَّا مِنْهُم مُّنتَقِمُونَ ﴿٤١﴾</vt:lpstr>
      <vt:lpstr> أَوْ نُرِيَنَّكَ ٱلَّذِى وَعَدْنَـٰهُمْ فَإِنَّا عَلَيْهِم مُّقْتَدِرُونَ ﴿٤٢﴾</vt:lpstr>
      <vt:lpstr> فَٱسْتَمْسِكْ بِٱلَّذِىٓ أُوحِىَ إِلَيْكَ ۖ إِنَّكَ عَلَىٰ صِرَٰطٍ مُّسْتَقِيمٍ ﴿٤٣﴾</vt:lpstr>
      <vt:lpstr> وَإِنَّهُۥ لَذِكْرٌ لَّكَ وَلِقَوْمِكَ ۖ وَسَوْفَ تُسْـَٔلُونَ ﴿٤٤﴾</vt:lpstr>
      <vt:lpstr> وَسْـَٔلْ مَنْ أَرْسَلْنَا مِن قَبْلِكَ مِن رُّسُلِنَآ أَجَعَلْنَا مِن دُونِ ٱلرَّحْمَـٰنِ ءَالِهَةً يُعْبَدُونَ ﴿٤٥﴾</vt:lpstr>
      <vt:lpstr> وَلَقَدْ أَرْسَلْنَا مُوسَىٰ بِـَٔايَـٰتِنَآ إِلَىٰ فِرْعَوْنَ وَمَلَإِي۟هِۦ فَقَالَ إِنِّى رَسُولُ رَبِّ ٱلْعَـٰلَمِينَ ﴿٤٦﴾</vt:lpstr>
      <vt:lpstr> فَلَمَّا جَآءَهُم بِـَٔايَـٰتِنَآ إِذَا هُم مِّنْهَا يَضْحَكُونَ ﴿٤٧﴾</vt:lpstr>
      <vt:lpstr>وَمَا نُرِيهِم مِّنْ ءَايَةٍ إِلَّا هِىَ أَكْبَرُ مِنْ أُخْتِهَا ۖ وَأَخَذْنَـٰهُم بِٱلْعَذَابِ لَعَلَّهُمْ يَرْجِعُونَ ﴿٤٨﴾</vt:lpstr>
      <vt:lpstr> وَقَالُوا۟ يَـٰٓأَيُّهَ ٱلسَّاحِرُ ٱدْعُ لَنَا رَبَّكَ بِمَا عَهِدَ عِندَكَ إِنَّنَا لَمُهْتَدُونَ ﴿٤٩﴾</vt:lpstr>
      <vt:lpstr> فَلَمَّا كَشَفْنَا عَنْهُمُ ٱلْعَذَابَ إِذَا هُمْ يَنكُثُونَ ﴿٥٠﴾ </vt:lpstr>
      <vt:lpstr>وَنَادَىٰ فِرْعَوْنُ فِى قَوْمِهِۦ قَالَ يَـٰقَوْمِ أَلَيْسَ لِى مُلْكُ مِصْرَ وَهَـٰذِهِ ٱلْأَنْهَـٰرُ تَجْرِى مِن تَحْتِىٓ ۖ أَفَلَا تُبْصِرُونَ ﴿٥١﴾</vt:lpstr>
      <vt:lpstr> أَمْ أَنَا۠ خَيْرٌ مِّنْ هَـٰذَا ٱلَّذِى هُوَ مَهِينٌ وَلَا يَكَادُ يُبِينُ ﴿٥٢﴾</vt:lpstr>
      <vt:lpstr> فَلَوْلَآ أُلْقِىَ عَلَيْهِ أَسْوِرَةٌ مِّن ذَهَبٍ أَوْ جَآءَ مَعَهُ ٱلْمَلَـٰٓئِكَةُ مُقْتَرِنِينَ ﴿٥٣﴾</vt:lpstr>
      <vt:lpstr> فَٱسْتَخَفَّ قَوْمَهُۥ فَأَطَاعُوهُ ۚ إِنَّهُمْ كَانُوا۟ قَوْمًا فَـٰسِقِينَ ﴿٥٤﴾</vt:lpstr>
      <vt:lpstr> فَلَمَّآ ءَاسَفُونَا ٱنتَقَمْنَا مِنْهُمْ فَأَغْرَقْنَـٰهُمْ أَجْمَعِينَ ﴿٥٥﴾</vt:lpstr>
      <vt:lpstr> فَجَعَلْنَـٰهُمْ سَلَفًا وَمَثَلًا لِّلْـَٔاخِرِينَ ﴿٥٦﴾</vt:lpstr>
      <vt:lpstr> وَلَمَّا ضُرِبَ ٱبْنُ مَرْيَمَ مَثَلًا إِذَا قَوْمُكَ مِنْهُ يَصِدُّونَ ﴿٥٧﴾</vt:lpstr>
      <vt:lpstr> وَقَالُوٓا۟ ءَأَـٰلِهَتُنَا خَيْرٌ أَمْ هُوَ ۚ مَا ضَرَبُوهُ لَكَ إِلَّا جَدَلًۢا ۚ بَلْ هُمْ قَوْمٌ خَصِمُونَ ﴿٥٨﴾</vt:lpstr>
      <vt:lpstr> إِنْ هُوَ إِلَّا عَبْدٌ أَنْعَمْنَا عَلَيْهِ وَجَعَلْنَـٰهُ مَثَلًا لِّبَنِىٓ إِسْرَٰٓءِيلَ ﴿٥٩﴾ </vt:lpstr>
      <vt:lpstr>وَلَوْ نَشَآءُ لَجَعَلْنَا مِنكُم مَّلَـٰٓئِكَةً فِى ٱلْأَرْضِ يَخْلُفُونَ ﴿٦٠﴾</vt:lpstr>
      <vt:lpstr>وَإِنَّهُۥ لَعِلْمٌ لِّلسَّاعَةِ فَلَا تَمْتَرُنَّ بِهَا وَٱتَّبِعُونِ ۚ هَـٰذَا صِرَٰطٌ مُّسْتَقِيمٌ ﴿٦١﴾</vt:lpstr>
      <vt:lpstr> وَلَا يَصُدَّنَّكُمُ ٱلشَّيْطَـٰنُ ۖ إِنَّهُۥ لَكُمْ عَدُوٌّ مُّبِينٌ ﴿٦٢﴾</vt:lpstr>
      <vt:lpstr> وَلَمَّا جَآءَ عِيسَىٰ بِٱلْبَيِّنَـٰتِ قَالَ قَدْ جِئْتُكُم بِٱلْحِكْمَةِ وَلِأُبَيِّنَ لَكُم بَعْضَ ٱلَّذِى تَخْتَلِفُونَ فِيهِ ۖ فَٱتَّقُوا۟ ٱللَّـهَ وَأَطِيعُونِ ﴿٦٣﴾</vt:lpstr>
      <vt:lpstr> إِنَّ ٱللَّـهَ هُوَ رَبِّى وَرَبُّكُمْ فَٱعْبُدُوهُ ۚ هَـٰذَا صِرَٰطٌ مُّسْتَقِيمٌ ﴿٦٤﴾</vt:lpstr>
      <vt:lpstr> فَٱخْتَلَفَ ٱلْأَحْزَابُ مِنۢ بَيْنِهِمْ ۖ فَوَيْلٌ لِّلَّذِينَ ظَلَمُوا۟ مِنْ عَذَابِ يَوْمٍ أَلِيمٍ ﴿٦٥﴾</vt:lpstr>
      <vt:lpstr> هَلْ يَنظُرُونَ إِلَّا ٱلسَّاعَةَ أَن تَأْتِيَهُم بَغْتَةً وَهُمْ لَا يَشْعُرُونَ ﴿٦٦﴾</vt:lpstr>
      <vt:lpstr> ٱلْأَخِلَّآءُ يَوْمَئِذٍۭ بَعْضُهُمْ لِبَعْضٍ عَدُوٌّ إِلَّا ٱلْمُتَّقِينَ ﴿٦٧﴾</vt:lpstr>
      <vt:lpstr> يَـٰعِبَادِ لَا خَوْفٌ عَلَيْكُمُ ٱلْيَوْمَ وَلَآ أَنتُمْ تَحْزَنُونَ ﴿٦٨﴾ </vt:lpstr>
      <vt:lpstr>ٱلَّذِينَ ءَامَنُوا۟ بِـَٔايَـٰتِنَا وَكَانُوا۟ مُسْلِمِينَ ﴿٦٩﴾</vt:lpstr>
      <vt:lpstr> ٱدْخُلُوا۟ ٱلْجَنَّةَ أَنتُمْ وَأَزْوَٰجُكُمْ تُحْبَرُونَ ﴿٧٠﴾</vt:lpstr>
      <vt:lpstr> يُطَافُ عَلَيْهِم بِصِحَافٍ مِّن ذَهَبٍ وَأَكْوَابٍ ۖ وَفِيهَا مَا تَشْتَهِيهِ ٱلْأَنفُسُ وَتَلَذُّ ٱلْأَعْيُنُ ۖ وَأَنتُمْ فِيهَا خَـٰلِدُونَ ﴿٧١﴾</vt:lpstr>
      <vt:lpstr> وَتِلْكَ ٱلْجَنَّةُ ٱلَّتِىٓ أُورِثْتُمُوهَا بِمَا كُنتُمْ تَعْمَلُونَ ﴿٧٢﴾</vt:lpstr>
      <vt:lpstr> لَكُمْ فِيهَا فَـٰكِهَةٌ كَثِيرَةٌ مِّنْهَا تَأْكُلُونَ ﴿٧٣﴾</vt:lpstr>
      <vt:lpstr>إِنَّ ٱلْمُجْرِمِينَ فِى عَذَابِ جَهَنَّمَ خَـٰلِدُونَ ﴿٧٤﴾</vt:lpstr>
      <vt:lpstr> لَا يُفَتَّرُ عَنْهُمْ وَهُمْ فِيهِ مُبْلِسُونَ ﴿٧٥﴾</vt:lpstr>
      <vt:lpstr> وَمَا ظَلَمْنَـٰهُمْ وَلَـٰكِن كَانُوا۟ هُمُ ٱلظَّـٰلِمِينَ ﴿٧٦﴾</vt:lpstr>
      <vt:lpstr> وَنَادَوْا۟ يَـٰمَـٰلِكُ لِيَقْضِ عَلَيْنَا رَبُّكَ ۖ قَالَ إِنَّكُم مَّـٰكِثُونَ ﴿٧٧﴾ </vt:lpstr>
      <vt:lpstr>لَقَدْ جِئْنَـٰكُم بِٱلْحَقِّ وَلَـٰكِنَّ أَكْثَرَكُمْ لِلْحَقِّ كَـٰرِهُونَ ﴿٧٨﴾</vt:lpstr>
      <vt:lpstr> أَمْ أَبْرَمُوٓا۟ أَمْرًا فَإِنَّا مُبْرِمُونَ ﴿٧٩﴾</vt:lpstr>
      <vt:lpstr> أَمْ يَحْسَبُونَ أَنَّا لَا نَسْمَعُ سِرَّهُمْ وَنَجْوَىٰهُم ۚ بَلَىٰ وَرُسُلُنَا لَدَيْهِمْ يَكْتُبُونَ ﴿٨٠﴾</vt:lpstr>
      <vt:lpstr> قُلْ إِن كَانَ لِلرَّحْمَـٰنِ وَلَدٌ فَأَنَا۠ أَوَّلُ ٱلْعَـٰبِدِينَ ﴿٨١﴾</vt:lpstr>
      <vt:lpstr> سُبْحَـٰنَ رَبِّ ٱلسَّمَـٰوَٰتِ وَٱلْأَرْضِ رَبِّ ٱلْعَرْشِ عَمَّا يَصِفُونَ ﴿٨٢﴾</vt:lpstr>
      <vt:lpstr> فَذَرْهُمْ يَخُوضُوا۟ وَيَلْعَبُوا۟ حَتَّىٰ يُلَـٰقُوا۟ يَوْمَهُمُ ٱلَّذِى يُوعَدُونَ ﴿٨٣﴾</vt:lpstr>
      <vt:lpstr> وَهُوَ ٱلَّذِى فِى ٱلسَّمَآءِ إِلَـٰهٌ وَفِى ٱلْأَرْضِ إِلَـٰهٌ ۚ وَهُوَ ٱلْحَكِيمُ ٱلْعَلِيمُ ﴿٨٤﴾ </vt:lpstr>
      <vt:lpstr>وَتَبَارَكَ ٱلَّذِى لَهُۥ مُلْكُ ٱلسَّمَـٰوَٰتِ وَٱلْأَرْضِ وَمَا بَيْنَهُمَا وَعِندَهُۥ عِلْمُ ٱلسَّاعَةِ وَإِلَيْهِ تُرْجَعُونَ ﴿٨٥﴾</vt:lpstr>
      <vt:lpstr> وَلَا يَمْلِكُ ٱلَّذِينَ يَدْعُونَ مِن دُونِهِ ٱلشَّفَـٰعَةَ إِلَّا مَن شَهِدَ بِٱلْحَقِّ وَهُمْ يَعْلَمُونَ ﴿٨٦﴾</vt:lpstr>
      <vt:lpstr> وَلَئِن سَأَلْتَهُم مَّنْ خَلَقَهُمْ لَيَقُولُنَّ ٱللَّـهُ ۖ فَأَنَّىٰ يُؤْفَكُونَ ﴿٨٧﴾ </vt:lpstr>
      <vt:lpstr>وَقِيلِهِۦ يَـٰرَبِّ إِنَّ هَـٰٓؤُلَآءِ قَوْمٌ لَّا يُؤْمِنُونَ ﴿٨٨﴾</vt:lpstr>
      <vt:lpstr> فَٱصْفَحْ عَنْهُمْ وَقُلْ سَلَـٰمٌ ۚ فَسَوْفَ يَعْلَمُونَ ﴿٨٩﴾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773</cp:revision>
  <dcterms:created xsi:type="dcterms:W3CDTF">2005-07-27T05:58:58Z</dcterms:created>
  <dcterms:modified xsi:type="dcterms:W3CDTF">2020-05-17T05:34:56Z</dcterms:modified>
</cp:coreProperties>
</file>