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354" r:id="rId2"/>
    <p:sldId id="355" r:id="rId3"/>
    <p:sldId id="893" r:id="rId4"/>
    <p:sldId id="766" r:id="rId5"/>
    <p:sldId id="1073" r:id="rId6"/>
    <p:sldId id="1074" r:id="rId7"/>
    <p:sldId id="1075" r:id="rId8"/>
    <p:sldId id="1076" r:id="rId9"/>
    <p:sldId id="1077" r:id="rId10"/>
    <p:sldId id="1078" r:id="rId11"/>
    <p:sldId id="1126" r:id="rId12"/>
    <p:sldId id="1080" r:id="rId13"/>
    <p:sldId id="1081" r:id="rId14"/>
    <p:sldId id="1082" r:id="rId15"/>
    <p:sldId id="1083" r:id="rId16"/>
    <p:sldId id="1084" r:id="rId17"/>
    <p:sldId id="1085" r:id="rId18"/>
    <p:sldId id="1127" r:id="rId19"/>
    <p:sldId id="1086" r:id="rId20"/>
    <p:sldId id="1128" r:id="rId21"/>
    <p:sldId id="1087" r:id="rId22"/>
    <p:sldId id="1129" r:id="rId23"/>
    <p:sldId id="1088" r:id="rId24"/>
    <p:sldId id="1089" r:id="rId25"/>
    <p:sldId id="1090" r:id="rId26"/>
    <p:sldId id="1091" r:id="rId27"/>
    <p:sldId id="1092" r:id="rId28"/>
    <p:sldId id="1093" r:id="rId29"/>
    <p:sldId id="1094" r:id="rId30"/>
    <p:sldId id="1095" r:id="rId31"/>
    <p:sldId id="1096" r:id="rId32"/>
    <p:sldId id="1097" r:id="rId33"/>
    <p:sldId id="1098" r:id="rId34"/>
    <p:sldId id="1099" r:id="rId35"/>
    <p:sldId id="1100" r:id="rId36"/>
    <p:sldId id="1101" r:id="rId37"/>
    <p:sldId id="1102" r:id="rId38"/>
    <p:sldId id="1103" r:id="rId39"/>
    <p:sldId id="1104" r:id="rId40"/>
    <p:sldId id="1105" r:id="rId41"/>
    <p:sldId id="1106" r:id="rId42"/>
    <p:sldId id="1107" r:id="rId43"/>
    <p:sldId id="1108" r:id="rId44"/>
    <p:sldId id="1109" r:id="rId45"/>
    <p:sldId id="1110" r:id="rId46"/>
    <p:sldId id="1111" r:id="rId47"/>
    <p:sldId id="1112" r:id="rId48"/>
    <p:sldId id="1113" r:id="rId49"/>
    <p:sldId id="1114" r:id="rId50"/>
    <p:sldId id="1115" r:id="rId51"/>
    <p:sldId id="1116" r:id="rId52"/>
    <p:sldId id="1117" r:id="rId53"/>
    <p:sldId id="1118" r:id="rId54"/>
    <p:sldId id="1119" r:id="rId55"/>
    <p:sldId id="1120" r:id="rId56"/>
    <p:sldId id="1121" r:id="rId57"/>
    <p:sldId id="1122" r:id="rId58"/>
    <p:sldId id="1123" r:id="rId59"/>
    <p:sldId id="1124" r:id="rId60"/>
    <p:sldId id="1125" r:id="rId61"/>
    <p:sldId id="352" r:id="rId62"/>
    <p:sldId id="353" r:id="rId6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howGuides="1">
      <p:cViewPr varScale="1">
        <p:scale>
          <a:sx n="88" d="100"/>
          <a:sy n="88" d="100"/>
        </p:scale>
        <p:origin x="470" y="53"/>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الشورى</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Shūrā</a:t>
            </a:r>
            <a:r>
              <a:rPr lang="en-GB" altLang="en-US" sz="7200" dirty="0" smtClean="0">
                <a:solidFill>
                  <a:srgbClr val="FFFF00"/>
                </a:solidFill>
                <a:latin typeface="Trebuchet MS" panose="020B0603020202020204" pitchFamily="34" charset="0"/>
                <a:cs typeface="Traditional Arabic" panose="02020603050405020304" pitchFamily="18" charset="-78"/>
              </a:rPr>
              <a:t>  </a:t>
            </a: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consultation)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42</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53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ٱتَّخَذُوا۟ مِن دُونِهِۦٓ أَوْلِيَآءَ ٱللَّـهُ حَفِيظٌ عَلَيْهِمْ وَمَآ أَنتَ عَلَيْهِم بِوَكِيلٍ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taken guardians besides Him</a:t>
            </a:r>
            <a:r>
              <a:rPr lang="en-US" altLang="en-US" sz="3200" dirty="0" smtClean="0">
                <a:latin typeface="Calibri" panose="020F0502020204030204" pitchFamily="34" charset="0"/>
              </a:rPr>
              <a:t>, Allah </a:t>
            </a:r>
            <a:r>
              <a:rPr lang="en-US" altLang="en-US" sz="3200" dirty="0">
                <a:latin typeface="Calibri" panose="020F0502020204030204" pitchFamily="34" charset="0"/>
              </a:rPr>
              <a:t>is watchful over them</a:t>
            </a:r>
            <a:r>
              <a:rPr lang="en-US" altLang="en-US" sz="3200" dirty="0" smtClean="0">
                <a:latin typeface="Calibri" panose="020F0502020204030204" pitchFamily="34" charset="0"/>
              </a:rPr>
              <a:t>,  and </a:t>
            </a:r>
            <a:r>
              <a:rPr lang="en-US" altLang="en-US" sz="3200" dirty="0">
                <a:latin typeface="Calibri" panose="020F0502020204030204" pitchFamily="34" charset="0"/>
              </a:rPr>
              <a:t>it is not your duty to watch over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243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أَوْحَيْنَآ إِلَيْكَ قُرْءَانًا عَرَبِيًّا لِّتُنذِرَ أُمَّ ٱلْقُرَىٰ وَمَنْ حَوْلَهَا وَتُنذِرَ يَوْمَ ٱلْجَمْعِ لَا رَيْبَ فِيهِ ۚ فَرِيقٌ فِى ٱلْجَنَّةِ وَفَرِيقٌ فِى ٱلسَّعِيرِ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have We revealed to you an Arabic </a:t>
            </a:r>
            <a:r>
              <a:rPr lang="en-US" altLang="en-US" sz="3200" dirty="0" err="1" smtClean="0">
                <a:latin typeface="Calibri" panose="020F0502020204030204" pitchFamily="34" charset="0"/>
              </a:rPr>
              <a:t>Qurʾān</a:t>
            </a:r>
            <a:r>
              <a:rPr lang="en-US" altLang="en-US" sz="3200" dirty="0" smtClean="0">
                <a:latin typeface="Calibri" panose="020F0502020204030204" pitchFamily="34" charset="0"/>
              </a:rPr>
              <a:t> that </a:t>
            </a:r>
            <a:r>
              <a:rPr lang="en-US" altLang="en-US" sz="3200" dirty="0">
                <a:latin typeface="Calibri" panose="020F0502020204030204" pitchFamily="34" charset="0"/>
              </a:rPr>
              <a:t>you may </a:t>
            </a:r>
            <a:r>
              <a:rPr lang="en-US" altLang="en-US" sz="3200" dirty="0" smtClean="0">
                <a:latin typeface="Calibri" panose="020F0502020204030204" pitchFamily="34" charset="0"/>
              </a:rPr>
              <a:t>warn [the </a:t>
            </a:r>
            <a:r>
              <a:rPr lang="en-US" altLang="en-US" sz="3200" dirty="0">
                <a:latin typeface="Calibri" panose="020F0502020204030204" pitchFamily="34" charset="0"/>
              </a:rPr>
              <a:t>people of] the Mother of the </a:t>
            </a:r>
            <a:r>
              <a:rPr lang="en-US" altLang="en-US" sz="3200" dirty="0" smtClean="0">
                <a:latin typeface="Calibri" panose="020F0502020204030204" pitchFamily="34" charset="0"/>
              </a:rPr>
              <a:t>Towns and </a:t>
            </a:r>
            <a:r>
              <a:rPr lang="en-US" altLang="en-US" sz="3200" dirty="0">
                <a:latin typeface="Calibri" panose="020F0502020204030204" pitchFamily="34" charset="0"/>
              </a:rPr>
              <a:t>those around it,</a:t>
            </a:r>
          </a:p>
          <a:p>
            <a:pPr>
              <a:lnSpc>
                <a:spcPct val="90000"/>
              </a:lnSpc>
            </a:pPr>
            <a:r>
              <a:rPr lang="en-US" altLang="en-US" sz="3200" dirty="0">
                <a:latin typeface="Calibri" panose="020F0502020204030204" pitchFamily="34" charset="0"/>
              </a:rPr>
              <a:t>and warn [them] of the Day of </a:t>
            </a:r>
            <a:r>
              <a:rPr lang="en-US" altLang="en-US" sz="3200" dirty="0" smtClean="0">
                <a:latin typeface="Calibri" panose="020F0502020204030204" pitchFamily="34" charset="0"/>
              </a:rPr>
              <a:t>Gathering, in </a:t>
            </a:r>
            <a:r>
              <a:rPr lang="en-US" altLang="en-US" sz="3200" dirty="0">
                <a:latin typeface="Calibri" panose="020F0502020204030204" pitchFamily="34" charset="0"/>
              </a:rPr>
              <a:t>which there is no doubt,</a:t>
            </a:r>
          </a:p>
          <a:p>
            <a:pPr>
              <a:lnSpc>
                <a:spcPct val="90000"/>
              </a:lnSpc>
            </a:pPr>
            <a:r>
              <a:rPr lang="en-US" altLang="en-US" sz="3200" dirty="0">
                <a:latin typeface="Calibri" panose="020F0502020204030204" pitchFamily="34" charset="0"/>
              </a:rPr>
              <a:t>[whereupon] a part [of mankind] will be in </a:t>
            </a:r>
            <a:r>
              <a:rPr lang="en-US" altLang="en-US" sz="3200" dirty="0" smtClean="0">
                <a:latin typeface="Calibri" panose="020F0502020204030204" pitchFamily="34" charset="0"/>
              </a:rPr>
              <a:t>paradise and </a:t>
            </a:r>
            <a:r>
              <a:rPr lang="en-US" altLang="en-US" sz="3200" dirty="0">
                <a:latin typeface="Calibri" panose="020F0502020204030204" pitchFamily="34" charset="0"/>
              </a:rPr>
              <a:t>a part will be in the Blaze.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07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شَآءَ ٱللَّـهُ لَجَعَلَهُمْ أُمَّةً وَٰحِدَةً وَلَـٰكِن يُدْخِلُ مَن يَشَآءُ فِى رَحْمَتِهِۦ ۚ وَٱلظَّـٰلِمُونَ مَا لَهُم مِّن وَلِىٍّۢ وَلَا نَصِيرٍ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Allah </a:t>
            </a:r>
            <a:r>
              <a:rPr lang="en-US" altLang="en-US" sz="3200" dirty="0" smtClean="0">
                <a:latin typeface="Calibri" panose="020F0502020204030204" pitchFamily="34" charset="0"/>
              </a:rPr>
              <a:t>wished, He </a:t>
            </a:r>
            <a:r>
              <a:rPr lang="en-US" altLang="en-US" sz="3200" dirty="0">
                <a:latin typeface="Calibri" panose="020F0502020204030204" pitchFamily="34" charset="0"/>
              </a:rPr>
              <a:t>would have surely made them one </a:t>
            </a:r>
            <a:r>
              <a:rPr lang="en-US" altLang="en-US" sz="3200" dirty="0" smtClean="0">
                <a:latin typeface="Calibri" panose="020F0502020204030204" pitchFamily="34" charset="0"/>
              </a:rPr>
              <a:t>community; but </a:t>
            </a:r>
            <a:r>
              <a:rPr lang="en-US" altLang="en-US" sz="3200" dirty="0">
                <a:latin typeface="Calibri" panose="020F0502020204030204" pitchFamily="34" charset="0"/>
              </a:rPr>
              <a:t>He admits whomever He </a:t>
            </a:r>
            <a:r>
              <a:rPr lang="en-US" altLang="en-US" sz="3200" dirty="0" smtClean="0">
                <a:latin typeface="Calibri" panose="020F0502020204030204" pitchFamily="34" charset="0"/>
              </a:rPr>
              <a:t>wishes into </a:t>
            </a:r>
            <a:r>
              <a:rPr lang="en-US" altLang="en-US" sz="3200" dirty="0">
                <a:latin typeface="Calibri" panose="020F0502020204030204" pitchFamily="34" charset="0"/>
              </a:rPr>
              <a:t>His </a:t>
            </a:r>
            <a:r>
              <a:rPr lang="en-US" altLang="en-US" sz="3200" dirty="0" smtClean="0">
                <a:latin typeface="Calibri" panose="020F0502020204030204" pitchFamily="34" charset="0"/>
              </a:rPr>
              <a:t>mercy, and </a:t>
            </a:r>
            <a:r>
              <a:rPr lang="en-US" altLang="en-US" sz="3200" dirty="0">
                <a:latin typeface="Calibri" panose="020F0502020204030204" pitchFamily="34" charset="0"/>
              </a:rPr>
              <a:t>the </a:t>
            </a:r>
            <a:r>
              <a:rPr lang="en-US" altLang="en-US" sz="3200" dirty="0" smtClean="0">
                <a:latin typeface="Calibri" panose="020F0502020204030204" pitchFamily="34" charset="0"/>
              </a:rPr>
              <a:t>wrongdoers do </a:t>
            </a:r>
            <a:r>
              <a:rPr lang="en-US" altLang="en-US" sz="3200" dirty="0">
                <a:latin typeface="Calibri" panose="020F0502020204030204" pitchFamily="34" charset="0"/>
              </a:rPr>
              <a:t>not have any guardian or helper.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0330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ٱتَّخَذُوا۟ مِن دُونِهِۦٓ أَوْلِيَآءَ ۖ فَٱللَّـهُ هُوَ ٱلْوَلِىُّ وَهُوَ يُحْىِ ٱلْمَوْتَىٰ وَهُوَ عَلَىٰ كُلِّ شَىْءٍ قَدِيرٌ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taken guardians besides Him</a:t>
            </a:r>
            <a:r>
              <a:rPr lang="en-US" altLang="en-US" sz="3200" dirty="0" smtClean="0">
                <a:latin typeface="Calibri" panose="020F0502020204030204" pitchFamily="34" charset="0"/>
              </a:rPr>
              <a:t>? [</a:t>
            </a:r>
            <a:r>
              <a:rPr lang="en-US" altLang="en-US" sz="3200" dirty="0">
                <a:latin typeface="Calibri" panose="020F0502020204030204" pitchFamily="34" charset="0"/>
              </a:rPr>
              <a:t>Say,] ‘It is Allah who is the </a:t>
            </a:r>
            <a:r>
              <a:rPr lang="en-US" altLang="en-US" sz="3200" dirty="0" smtClean="0">
                <a:latin typeface="Calibri" panose="020F0502020204030204" pitchFamily="34" charset="0"/>
              </a:rPr>
              <a:t>Guardian, and </a:t>
            </a:r>
            <a:r>
              <a:rPr lang="en-US" altLang="en-US" sz="3200" dirty="0">
                <a:latin typeface="Calibri" panose="020F0502020204030204" pitchFamily="34" charset="0"/>
              </a:rPr>
              <a:t>He revives the dead,</a:t>
            </a:r>
          </a:p>
          <a:p>
            <a:pPr>
              <a:lnSpc>
                <a:spcPct val="90000"/>
              </a:lnSpc>
            </a:pPr>
            <a:r>
              <a:rPr lang="en-US" altLang="en-US" sz="3200" dirty="0">
                <a:latin typeface="Calibri" panose="020F0502020204030204" pitchFamily="34" charset="0"/>
              </a:rPr>
              <a:t>and He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1461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ٱخْتَلَفْتُمْ فِيهِ مِن شَىْءٍ فَحُكْمُهُۥٓ إِلَى ٱللَّـهِ ۚ ذَٰلِكُمُ ٱللَّـهُ رَبِّى عَلَيْهِ تَوَكَّلْتُ وَإِلَيْهِ أُنِيبُ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thing you may differ </a:t>
            </a:r>
            <a:r>
              <a:rPr lang="en-US" altLang="en-US" sz="3200" dirty="0" smtClean="0">
                <a:latin typeface="Calibri" panose="020F0502020204030204" pitchFamily="34" charset="0"/>
              </a:rPr>
              <a:t>about, its </a:t>
            </a:r>
            <a:r>
              <a:rPr lang="en-US" altLang="en-US" sz="3200" dirty="0">
                <a:latin typeface="Calibri" panose="020F0502020204030204" pitchFamily="34" charset="0"/>
              </a:rPr>
              <a:t>judgement is with Allah.</a:t>
            </a:r>
          </a:p>
          <a:p>
            <a:pPr>
              <a:lnSpc>
                <a:spcPct val="90000"/>
              </a:lnSpc>
            </a:pPr>
            <a:r>
              <a:rPr lang="en-US" altLang="en-US" sz="3200" dirty="0">
                <a:latin typeface="Calibri" panose="020F0502020204030204" pitchFamily="34" charset="0"/>
              </a:rPr>
              <a:t>That is Allah, my </a:t>
            </a:r>
            <a:r>
              <a:rPr lang="en-US" altLang="en-US" sz="3200" dirty="0" smtClean="0">
                <a:latin typeface="Calibri" panose="020F0502020204030204" pitchFamily="34" charset="0"/>
              </a:rPr>
              <a:t>Lord. In </a:t>
            </a:r>
            <a:r>
              <a:rPr lang="en-US" altLang="en-US" sz="3200" dirty="0">
                <a:latin typeface="Calibri" panose="020F0502020204030204" pitchFamily="34" charset="0"/>
              </a:rPr>
              <a:t>Him I have put my </a:t>
            </a:r>
            <a:r>
              <a:rPr lang="en-US" altLang="en-US" sz="3200" dirty="0" smtClean="0">
                <a:latin typeface="Calibri" panose="020F0502020204030204" pitchFamily="34" charset="0"/>
              </a:rPr>
              <a:t>trust, and </a:t>
            </a:r>
            <a:r>
              <a:rPr lang="en-US" altLang="en-US" sz="3200" dirty="0">
                <a:latin typeface="Calibri" panose="020F0502020204030204" pitchFamily="34" charset="0"/>
              </a:rPr>
              <a:t>to Him I turn penitently.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8847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فَاطِرُ ٱلسَّمَـٰوَٰتِ وَٱلْأَرْضِ ۚ جَعَلَ لَكُم مِّنْ أَنفُسِكُمْ أَزْوَٰجًا وَمِنَ ٱلْأَنْعَـٰمِ أَزْوَٰجًا ۖ يَذْرَؤُكُمْ فِيهِ ۚ لَيْسَ كَمِثْلِهِۦ شَىْءٌ ۖ وَهُوَ ٱلسَّمِيعُ ٱلْبَصِيرُ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originator of the heavens and the </a:t>
            </a:r>
            <a:r>
              <a:rPr lang="en-US" altLang="en-US" sz="3200" dirty="0" smtClean="0">
                <a:latin typeface="Calibri" panose="020F0502020204030204" pitchFamily="34" charset="0"/>
              </a:rPr>
              <a:t>earth, He </a:t>
            </a:r>
            <a:r>
              <a:rPr lang="en-US" altLang="en-US" sz="3200" dirty="0">
                <a:latin typeface="Calibri" panose="020F0502020204030204" pitchFamily="34" charset="0"/>
              </a:rPr>
              <a:t>made for you mates from your own </a:t>
            </a:r>
            <a:r>
              <a:rPr lang="en-US" altLang="en-US" sz="3200" dirty="0" smtClean="0">
                <a:latin typeface="Calibri" panose="020F0502020204030204" pitchFamily="34" charset="0"/>
              </a:rPr>
              <a:t>selves, and </a:t>
            </a:r>
            <a:r>
              <a:rPr lang="en-US" altLang="en-US" sz="3200" dirty="0">
                <a:latin typeface="Calibri" panose="020F0502020204030204" pitchFamily="34" charset="0"/>
              </a:rPr>
              <a:t>mates of the </a:t>
            </a:r>
            <a:r>
              <a:rPr lang="en-US" altLang="en-US" sz="3200" dirty="0" smtClean="0">
                <a:latin typeface="Calibri" panose="020F0502020204030204" pitchFamily="34" charset="0"/>
              </a:rPr>
              <a:t>cattle, by </a:t>
            </a:r>
            <a:r>
              <a:rPr lang="en-US" altLang="en-US" sz="3200" dirty="0">
                <a:latin typeface="Calibri" panose="020F0502020204030204" pitchFamily="34" charset="0"/>
              </a:rPr>
              <a:t>which means He multiplies </a:t>
            </a:r>
            <a:r>
              <a:rPr lang="en-US" altLang="en-US" sz="3200" dirty="0" smtClean="0">
                <a:latin typeface="Calibri" panose="020F0502020204030204" pitchFamily="34" charset="0"/>
              </a:rPr>
              <a:t>you. Nothing </a:t>
            </a:r>
            <a:r>
              <a:rPr lang="en-US" altLang="en-US" sz="3200" dirty="0">
                <a:latin typeface="Calibri" panose="020F0502020204030204" pitchFamily="34" charset="0"/>
              </a:rPr>
              <a:t>is like </a:t>
            </a:r>
            <a:r>
              <a:rPr lang="en-US" altLang="en-US" sz="3200" dirty="0" smtClean="0">
                <a:latin typeface="Calibri" panose="020F0502020204030204" pitchFamily="34" charset="0"/>
              </a:rPr>
              <a:t>Him, and </a:t>
            </a:r>
            <a:r>
              <a:rPr lang="en-US" altLang="en-US" sz="3200" dirty="0">
                <a:latin typeface="Calibri" panose="020F0502020204030204" pitchFamily="34" charset="0"/>
              </a:rPr>
              <a:t>He is the All-hearing, the All-seeing.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8050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مَقَالِيدُ ٱلسَّمَـٰوَٰتِ وَٱلْأَرْضِ ۖ يَبْسُطُ ٱلرِّزْقَ لِمَن يَشَآءُ وَيَقْدِرُ ۚ إِنَّهُۥ بِكُلِّ شَىْءٍ عَلِيمٌ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 the keys of the heavens and the </a:t>
            </a:r>
            <a:r>
              <a:rPr lang="en-US" altLang="en-US" sz="3200" dirty="0" smtClean="0">
                <a:latin typeface="Calibri" panose="020F0502020204030204" pitchFamily="34" charset="0"/>
              </a:rPr>
              <a:t>earth: He </a:t>
            </a:r>
            <a:r>
              <a:rPr lang="en-US" altLang="en-US" sz="3200" dirty="0">
                <a:latin typeface="Calibri" panose="020F0502020204030204" pitchFamily="34" charset="0"/>
              </a:rPr>
              <a:t>expands the </a:t>
            </a:r>
            <a:r>
              <a:rPr lang="en-US" altLang="en-US" sz="3200" dirty="0" smtClean="0">
                <a:latin typeface="Calibri" panose="020F0502020204030204" pitchFamily="34" charset="0"/>
              </a:rPr>
              <a:t>provision for </a:t>
            </a:r>
            <a:r>
              <a:rPr lang="en-US" altLang="en-US" sz="3200" dirty="0">
                <a:latin typeface="Calibri" panose="020F0502020204030204" pitchFamily="34" charset="0"/>
              </a:rPr>
              <a:t>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tightens it [for whomever He wishes</a:t>
            </a:r>
            <a:r>
              <a:rPr lang="en-US" altLang="en-US" sz="3200" dirty="0" smtClean="0">
                <a:latin typeface="Calibri" panose="020F0502020204030204" pitchFamily="34" charset="0"/>
              </a:rPr>
              <a:t>]. Indeed </a:t>
            </a:r>
            <a:r>
              <a:rPr lang="en-US" altLang="en-US" sz="3200" dirty="0">
                <a:latin typeface="Calibri" panose="020F0502020204030204" pitchFamily="34" charset="0"/>
              </a:rPr>
              <a:t>He has knowledge of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9156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شَرَعَ لَكُم مِّنَ ٱلدِّينِ مَا وَصَّىٰ بِهِۦ نُوحًا وَٱلَّذِىٓ أَوْحَيْنَآ إِلَيْكَ وَمَا وَصَّيْنَا بِهِۦٓ إِبْرَٰهِيمَ وَمُوسَىٰ وَعِيسَىٰٓ ۖ أَنْ أَقِيمُوا۟ ٱلدِّينَ وَلَا تَتَفَرَّقُوا۟ فِيهِ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has prescribed for you the </a:t>
            </a:r>
            <a:r>
              <a:rPr lang="en-US" altLang="en-US" sz="3200" dirty="0" smtClean="0">
                <a:latin typeface="Calibri" panose="020F0502020204030204" pitchFamily="34" charset="0"/>
              </a:rPr>
              <a:t>religion which </a:t>
            </a:r>
            <a:r>
              <a:rPr lang="en-US" altLang="en-US" sz="3200" dirty="0">
                <a:latin typeface="Calibri" panose="020F0502020204030204" pitchFamily="34" charset="0"/>
              </a:rPr>
              <a:t>He had enjoined upon </a:t>
            </a:r>
            <a:r>
              <a:rPr lang="en-US" altLang="en-US" sz="3200" dirty="0" smtClean="0">
                <a:latin typeface="Calibri" panose="020F0502020204030204" pitchFamily="34" charset="0"/>
              </a:rPr>
              <a:t>Noah and </a:t>
            </a:r>
            <a:r>
              <a:rPr lang="en-US" altLang="en-US" sz="3200" dirty="0">
                <a:latin typeface="Calibri" panose="020F0502020204030204" pitchFamily="34" charset="0"/>
              </a:rPr>
              <a:t>which We have [also] revealed to </a:t>
            </a:r>
            <a:r>
              <a:rPr lang="en-US" altLang="en-US" sz="3200" dirty="0" smtClean="0">
                <a:latin typeface="Calibri" panose="020F0502020204030204" pitchFamily="34" charset="0"/>
              </a:rPr>
              <a:t>you, and </a:t>
            </a:r>
            <a:r>
              <a:rPr lang="en-US" altLang="en-US" sz="3200" dirty="0">
                <a:latin typeface="Calibri" panose="020F0502020204030204" pitchFamily="34" charset="0"/>
              </a:rPr>
              <a:t>which We had enjoined upon </a:t>
            </a:r>
            <a:r>
              <a:rPr lang="en-US" altLang="en-US" sz="3200" dirty="0" smtClean="0">
                <a:latin typeface="Calibri" panose="020F0502020204030204" pitchFamily="34" charset="0"/>
              </a:rPr>
              <a:t>Abraham, Moses </a:t>
            </a:r>
            <a:r>
              <a:rPr lang="en-US" altLang="en-US" sz="3200" dirty="0">
                <a:latin typeface="Calibri" panose="020F0502020204030204" pitchFamily="34" charset="0"/>
              </a:rPr>
              <a:t>and </a:t>
            </a:r>
            <a:r>
              <a:rPr lang="en-US" altLang="en-US" sz="3200" dirty="0" smtClean="0">
                <a:latin typeface="Calibri" panose="020F0502020204030204" pitchFamily="34" charset="0"/>
              </a:rPr>
              <a:t>Jesus, declaring</a:t>
            </a:r>
            <a:r>
              <a:rPr lang="en-US" altLang="en-US" sz="3200" dirty="0">
                <a:latin typeface="Calibri" panose="020F0502020204030204" pitchFamily="34" charset="0"/>
              </a:rPr>
              <a:t>, ‘Maintain the </a:t>
            </a:r>
            <a:r>
              <a:rPr lang="en-US" altLang="en-US" sz="3200" dirty="0" smtClean="0">
                <a:latin typeface="Calibri" panose="020F0502020204030204" pitchFamily="34" charset="0"/>
              </a:rPr>
              <a:t>religion, and </a:t>
            </a:r>
            <a:r>
              <a:rPr lang="en-US" altLang="en-US" sz="3200" dirty="0">
                <a:latin typeface="Calibri" panose="020F0502020204030204" pitchFamily="34" charset="0"/>
              </a:rPr>
              <a:t>do not be divided in it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227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كَبُرَ </a:t>
            </a:r>
            <a:r>
              <a:rPr lang="ar-SA" altLang="en-US" sz="7200" dirty="0">
                <a:latin typeface="Arabic Typesetting" panose="03020402040406030203" pitchFamily="66" charset="-78"/>
                <a:cs typeface="Arabic Typesetting" panose="03020402040406030203" pitchFamily="66" charset="-78"/>
              </a:rPr>
              <a:t>عَلَى ٱلْمُشْرِكِينَ مَا تَدْعُوهُمْ إِلَيْهِ ۚ ٱللَّـهُ يَجْتَبِىٓ إِلَيْهِ مَن يَشَآءُ وَيَهْدِىٓ إِلَيْهِ مَن يُنِيبُ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Hard </a:t>
            </a:r>
            <a:r>
              <a:rPr lang="en-US" altLang="en-US" sz="3200" dirty="0">
                <a:latin typeface="Calibri" panose="020F0502020204030204" pitchFamily="34" charset="0"/>
              </a:rPr>
              <a:t>on the </a:t>
            </a:r>
            <a:r>
              <a:rPr lang="en-US" altLang="en-US" sz="3200" dirty="0" smtClean="0">
                <a:latin typeface="Calibri" panose="020F0502020204030204" pitchFamily="34" charset="0"/>
              </a:rPr>
              <a:t>polytheists is </a:t>
            </a:r>
            <a:r>
              <a:rPr lang="en-US" altLang="en-US" sz="3200" dirty="0">
                <a:latin typeface="Calibri" panose="020F0502020204030204" pitchFamily="34" charset="0"/>
              </a:rPr>
              <a:t>that to which you summon </a:t>
            </a:r>
            <a:r>
              <a:rPr lang="en-US" altLang="en-US" sz="3200" dirty="0" smtClean="0">
                <a:latin typeface="Calibri" panose="020F0502020204030204" pitchFamily="34" charset="0"/>
              </a:rPr>
              <a:t>them. Allah </a:t>
            </a:r>
            <a:r>
              <a:rPr lang="en-US" altLang="en-US" sz="3200" dirty="0">
                <a:latin typeface="Calibri" panose="020F0502020204030204" pitchFamily="34" charset="0"/>
              </a:rPr>
              <a:t>chooses for </a:t>
            </a:r>
            <a:r>
              <a:rPr lang="en-US" altLang="en-US" sz="3200" dirty="0" smtClean="0">
                <a:latin typeface="Calibri" panose="020F0502020204030204" pitchFamily="34" charset="0"/>
              </a:rPr>
              <a:t>it </a:t>
            </a:r>
            <a:r>
              <a:rPr lang="en-US" altLang="en-US" sz="3200" dirty="0">
                <a:latin typeface="Calibri" panose="020F0502020204030204" pitchFamily="34" charset="0"/>
              </a:rPr>
              <a:t>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He guides to </a:t>
            </a:r>
            <a:r>
              <a:rPr lang="en-US" altLang="en-US" sz="3200" dirty="0" smtClean="0">
                <a:latin typeface="Calibri" panose="020F0502020204030204" pitchFamily="34" charset="0"/>
              </a:rPr>
              <a:t>it </a:t>
            </a:r>
            <a:r>
              <a:rPr lang="en-US" altLang="en-US" sz="3200" dirty="0">
                <a:latin typeface="Calibri" panose="020F0502020204030204" pitchFamily="34" charset="0"/>
              </a:rPr>
              <a:t>whomever returns penitently.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5220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تَفَرَّقُوٓا۟ إِلَّا مِنۢ بَعْدِ مَا جَآءَهُمُ ٱلْعِلْمُ بَغْيًۢا بَيْنَهُمْ ۚ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did not divide [into </a:t>
            </a:r>
            <a:r>
              <a:rPr lang="en-US" altLang="en-US" sz="3200" dirty="0" smtClean="0">
                <a:latin typeface="Calibri" panose="020F0502020204030204" pitchFamily="34" charset="0"/>
              </a:rPr>
              <a:t>sects] except </a:t>
            </a:r>
            <a:r>
              <a:rPr lang="en-US" altLang="en-US" sz="3200" dirty="0">
                <a:latin typeface="Calibri" panose="020F0502020204030204" pitchFamily="34" charset="0"/>
              </a:rPr>
              <a:t>after the knowledge had come to </a:t>
            </a:r>
            <a:r>
              <a:rPr lang="en-US" altLang="en-US" sz="3200" dirty="0" smtClean="0">
                <a:latin typeface="Calibri" panose="020F0502020204030204" pitchFamily="34" charset="0"/>
              </a:rPr>
              <a:t>them, out </a:t>
            </a:r>
            <a:r>
              <a:rPr lang="en-US" altLang="en-US" sz="3200" dirty="0">
                <a:latin typeface="Calibri" panose="020F0502020204030204" pitchFamily="34" charset="0"/>
              </a:rPr>
              <a:t>of envy among </a:t>
            </a:r>
            <a:r>
              <a:rPr lang="en-US" altLang="en-US" sz="3200" dirty="0" smtClean="0">
                <a:latin typeface="Calibri" panose="020F0502020204030204" pitchFamily="34" charset="0"/>
              </a:rPr>
              <a:t>themselves;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7736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2204"/>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42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Shūrā</a:t>
            </a:r>
            <a:endParaRPr lang="en-US" altLang="en-US" sz="2800" dirty="0" smtClean="0">
              <a:solidFill>
                <a:srgbClr val="FFFF00"/>
              </a:solidFill>
            </a:endParaRPr>
          </a:p>
          <a:p>
            <a:pPr algn="ctr">
              <a:spcBef>
                <a:spcPct val="0"/>
              </a:spcBef>
              <a:buFontTx/>
              <a:buNone/>
            </a:pPr>
            <a:endParaRPr lang="en-US" altLang="en-US" sz="1600" dirty="0" smtClean="0">
              <a:solidFill>
                <a:srgbClr val="FFFF00"/>
              </a:solidFill>
            </a:endParaRPr>
          </a:p>
          <a:p>
            <a:pPr algn="ctr">
              <a:spcBef>
                <a:spcPct val="0"/>
              </a:spcBef>
              <a:buFontTx/>
              <a:buNone/>
            </a:pPr>
            <a:r>
              <a:rPr lang="en-US" altLang="en-US" sz="2000" dirty="0">
                <a:solidFill>
                  <a:srgbClr val="FFFF00"/>
                </a:solidFill>
              </a:rPr>
              <a:t>The surah that mentions mutual Consultation among the believers as the godly means by which to conduct their affairs and as a virtuous sign that they will gain the reward of God in the Hereafter. It takes its name from  concerning “counsel” (</a:t>
            </a:r>
            <a:r>
              <a:rPr lang="en-US" altLang="en-US" sz="2000" dirty="0" err="1">
                <a:solidFill>
                  <a:srgbClr val="FFFF00"/>
                </a:solidFill>
              </a:rPr>
              <a:t>shūrā</a:t>
            </a:r>
            <a:r>
              <a:rPr lang="en-US" altLang="en-US" sz="2000" dirty="0">
                <a:solidFill>
                  <a:srgbClr val="FFFF00"/>
                </a:solidFill>
              </a:rPr>
              <a:t>). The surah discusses man’s habit of creating division and disharmony in matters of religion, and God’s all-prevailing power, wisdom, and final decision. The unity of religion is </a:t>
            </a:r>
            <a:r>
              <a:rPr lang="en-US" altLang="en-US" sz="2000" dirty="0" smtClean="0">
                <a:solidFill>
                  <a:srgbClr val="FFFF00"/>
                </a:solidFill>
              </a:rPr>
              <a:t>stressed </a:t>
            </a:r>
            <a:r>
              <a:rPr lang="en-US" altLang="en-US" sz="2000" dirty="0">
                <a:solidFill>
                  <a:srgbClr val="FFFF00"/>
                </a:solidFill>
              </a:rPr>
              <a:t>as is the continuity of the </a:t>
            </a:r>
            <a:r>
              <a:rPr lang="en-US" altLang="en-US" sz="2000" dirty="0" smtClean="0">
                <a:solidFill>
                  <a:srgbClr val="FFFF00"/>
                </a:solidFill>
              </a:rPr>
              <a:t>prophets. </a:t>
            </a:r>
            <a:r>
              <a:rPr lang="en-US" altLang="en-US" sz="2000" dirty="0">
                <a:solidFill>
                  <a:srgbClr val="FFFF00"/>
                </a:solidFill>
              </a:rPr>
              <a:t>The Prophet is reminded that he cannot compel people to believe, that they will be judged according to their deeds, and that he is only there to deliver the message. The nature of revelation is described </a:t>
            </a:r>
            <a:r>
              <a:rPr lang="en-US" altLang="en-US" sz="2000" dirty="0" smtClean="0">
                <a:solidFill>
                  <a:srgbClr val="FFFF00"/>
                </a:solidFill>
              </a:rPr>
              <a:t>in.</a:t>
            </a:r>
            <a:endParaRPr lang="en-US" altLang="en-US" sz="2000" dirty="0">
              <a:solidFill>
                <a:srgbClr val="FFFF00"/>
              </a:solidFill>
            </a:endParaRPr>
          </a:p>
          <a:p>
            <a:pPr algn="ctr">
              <a:spcBef>
                <a:spcPct val="0"/>
              </a:spcBef>
              <a:buFontTx/>
              <a:buNone/>
            </a:pPr>
            <a:r>
              <a:rPr lang="en-US" altLang="en-US" sz="2000" dirty="0" smtClean="0">
                <a:solidFill>
                  <a:srgbClr val="FFFF00"/>
                </a:solidFill>
              </a:rPr>
              <a:t>The </a:t>
            </a:r>
            <a:r>
              <a:rPr lang="en-US" altLang="en-US" sz="2000" dirty="0">
                <a:solidFill>
                  <a:srgbClr val="FFFF00"/>
                </a:solidFill>
              </a:rPr>
              <a:t>surah is also known as: The </a:t>
            </a:r>
            <a:r>
              <a:rPr lang="en-US" altLang="en-US" sz="2000" dirty="0" smtClean="0">
                <a:solidFill>
                  <a:srgbClr val="FFFF00"/>
                </a:solidFill>
              </a:rPr>
              <a:t>Counsel.</a:t>
            </a:r>
            <a:endParaRPr lang="en-US" altLang="en-US" sz="2000" dirty="0">
              <a:solidFill>
                <a:srgbClr val="FFFF00"/>
              </a:solidFill>
            </a:endParaRPr>
          </a:p>
          <a:p>
            <a:pPr algn="ctr">
              <a:spcBef>
                <a:spcPct val="0"/>
              </a:spcBef>
              <a:buFontTx/>
              <a:buNone/>
            </a:pPr>
            <a:r>
              <a:rPr lang="en-US" altLang="en-US" sz="2000" dirty="0">
                <a:solidFill>
                  <a:srgbClr val="FFFF00"/>
                </a:solidFill>
              </a:rPr>
              <a:t>This surah </a:t>
            </a:r>
            <a:r>
              <a:rPr lang="en-US" altLang="en-US" sz="2000" dirty="0" smtClean="0">
                <a:solidFill>
                  <a:srgbClr val="FFFF00"/>
                </a:solidFill>
              </a:rPr>
              <a:t>was revealed </a:t>
            </a:r>
            <a:r>
              <a:rPr lang="en-US" altLang="en-US" sz="2000" dirty="0">
                <a:solidFill>
                  <a:srgbClr val="FFFF00"/>
                </a:solidFill>
              </a:rPr>
              <a:t>in Makkah. The Holy Prophet </a:t>
            </a:r>
            <a:r>
              <a:rPr lang="en-US" altLang="en-US" sz="2000" dirty="0" smtClean="0">
                <a:solidFill>
                  <a:srgbClr val="FFFF00"/>
                </a:solidFill>
              </a:rPr>
              <a:t>(S) </a:t>
            </a:r>
            <a:r>
              <a:rPr lang="en-US" altLang="en-US" sz="2000" dirty="0">
                <a:solidFill>
                  <a:srgbClr val="FFFF00"/>
                </a:solidFill>
              </a:rPr>
              <a:t>said that the one who recites this surah will be from among those people on whom the angels send salutations and pray for their </a:t>
            </a:r>
            <a:r>
              <a:rPr lang="en-US" altLang="en-US" sz="2000" dirty="0" smtClean="0">
                <a:solidFill>
                  <a:srgbClr val="FFFF00"/>
                </a:solidFill>
              </a:rPr>
              <a:t>forgiveness. It </a:t>
            </a:r>
            <a:r>
              <a:rPr lang="en-US" altLang="en-US" sz="2000" dirty="0">
                <a:solidFill>
                  <a:srgbClr val="FFFF00"/>
                </a:solidFill>
              </a:rPr>
              <a:t>is narrated from Imam </a:t>
            </a:r>
            <a:r>
              <a:rPr lang="en-US" altLang="en-US" sz="2000" dirty="0" err="1">
                <a:solidFill>
                  <a:srgbClr val="FFFF00"/>
                </a:solidFill>
              </a:rPr>
              <a:t>Ja’far</a:t>
            </a:r>
            <a:r>
              <a:rPr lang="en-US" altLang="en-US" sz="2000" dirty="0">
                <a:solidFill>
                  <a:srgbClr val="FFFF00"/>
                </a:solidFill>
              </a:rPr>
              <a:t> as-</a:t>
            </a:r>
            <a:r>
              <a:rPr lang="en-US" altLang="en-US" sz="2000" dirty="0" err="1">
                <a:solidFill>
                  <a:srgbClr val="FFFF00"/>
                </a:solidFill>
              </a:rPr>
              <a:t>Sadiq</a:t>
            </a:r>
            <a:r>
              <a:rPr lang="en-US" altLang="en-US" sz="2000" dirty="0">
                <a:solidFill>
                  <a:srgbClr val="FFFF00"/>
                </a:solidFill>
              </a:rPr>
              <a:t> </a:t>
            </a:r>
            <a:r>
              <a:rPr lang="en-US" altLang="en-US" sz="2000" dirty="0" smtClean="0">
                <a:solidFill>
                  <a:srgbClr val="FFFF00"/>
                </a:solidFill>
              </a:rPr>
              <a:t>(A) </a:t>
            </a:r>
            <a:r>
              <a:rPr lang="en-US" altLang="en-US" sz="2000" dirty="0">
                <a:solidFill>
                  <a:srgbClr val="FFFF00"/>
                </a:solidFill>
              </a:rPr>
              <a:t>that whoever recites this surah will be raised on the Day of Reckoning with a face as bright as the full  moon and he will be told : ‘You are from those who used to recite </a:t>
            </a:r>
            <a:r>
              <a:rPr lang="en-US" altLang="en-US" sz="2000" dirty="0" smtClean="0">
                <a:solidFill>
                  <a:srgbClr val="FFFF00"/>
                </a:solidFill>
              </a:rPr>
              <a:t>al-</a:t>
            </a:r>
            <a:r>
              <a:rPr lang="en-US" altLang="en-US" sz="2000" dirty="0" err="1" smtClean="0">
                <a:solidFill>
                  <a:srgbClr val="FFFF00"/>
                </a:solidFill>
              </a:rPr>
              <a:t>Shūrā</a:t>
            </a:r>
            <a:r>
              <a:rPr lang="en-US" altLang="en-US" sz="2000" dirty="0" smtClean="0">
                <a:solidFill>
                  <a:srgbClr val="FFFF00"/>
                </a:solidFill>
              </a:rPr>
              <a:t>. </a:t>
            </a:r>
            <a:r>
              <a:rPr lang="en-US" altLang="en-US" sz="2000" dirty="0">
                <a:solidFill>
                  <a:srgbClr val="FFFF00"/>
                </a:solidFill>
              </a:rPr>
              <a:t>If you knew the reward for this, you would never have felt tired of reciting it</a:t>
            </a:r>
            <a:r>
              <a:rPr lang="en-US" altLang="en-US" sz="2000" dirty="0" smtClean="0">
                <a:solidFill>
                  <a:srgbClr val="FFFF00"/>
                </a:solidFill>
              </a:rPr>
              <a:t>. </a:t>
            </a:r>
            <a:r>
              <a:rPr lang="en-US" altLang="en-US" sz="2000" dirty="0">
                <a:solidFill>
                  <a:srgbClr val="FFFF00"/>
                </a:solidFill>
              </a:rPr>
              <a:t>The angels will then be ordered to take him to Jannah where he will find a palace made of red rubies. There will be two </a:t>
            </a:r>
            <a:r>
              <a:rPr lang="en-US" altLang="en-US" sz="2000" dirty="0" err="1" smtClean="0">
                <a:solidFill>
                  <a:srgbClr val="FFFF00"/>
                </a:solidFill>
              </a:rPr>
              <a:t>houries</a:t>
            </a:r>
            <a:r>
              <a:rPr lang="en-US" altLang="en-US" sz="2000" dirty="0" smtClean="0">
                <a:solidFill>
                  <a:srgbClr val="FFFF00"/>
                </a:solidFill>
              </a:rPr>
              <a:t> </a:t>
            </a:r>
            <a:r>
              <a:rPr lang="en-US" altLang="en-US" sz="2000" dirty="0">
                <a:solidFill>
                  <a:srgbClr val="FFFF00"/>
                </a:solidFill>
              </a:rPr>
              <a:t>and a thousand slaves in that </a:t>
            </a:r>
            <a:r>
              <a:rPr lang="en-US" altLang="en-US" sz="2000" dirty="0" smtClean="0">
                <a:solidFill>
                  <a:srgbClr val="FFFF00"/>
                </a:solidFill>
              </a:rPr>
              <a:t>palace. If </a:t>
            </a:r>
            <a:r>
              <a:rPr lang="en-US" altLang="en-US" sz="2000" dirty="0">
                <a:solidFill>
                  <a:srgbClr val="FFFF00"/>
                </a:solidFill>
              </a:rPr>
              <a:t>this surah is written and kept as a talisman, it becomes a means of protection and drinking water in which this surah has been dissolved is especially good for those intending to travel as it provides for a journey without unforeseen problems</a:t>
            </a:r>
            <a:r>
              <a:rPr lang="en-US" altLang="en-US" sz="2000" dirty="0" smtClean="0">
                <a:solidFill>
                  <a:srgbClr val="FFFF00"/>
                </a:solidFill>
              </a:rPr>
              <a:t>.</a:t>
            </a:r>
          </a:p>
          <a:p>
            <a:pPr algn="ctr">
              <a:spcBef>
                <a:spcPct val="0"/>
              </a:spcBef>
              <a:buFontTx/>
              <a:buNone/>
            </a:pPr>
            <a:endParaRPr lang="en-US" altLang="en-US" sz="20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وَلَوْلَا </a:t>
            </a:r>
            <a:r>
              <a:rPr lang="ar-SA" altLang="en-US" sz="7200" dirty="0">
                <a:latin typeface="Arabic Typesetting" panose="03020402040406030203" pitchFamily="66" charset="-78"/>
                <a:cs typeface="Arabic Typesetting" panose="03020402040406030203" pitchFamily="66" charset="-78"/>
              </a:rPr>
              <a:t>كَلِمَةٌ سَبَقَتْ مِن رَّبِّكَ إِلَىٰٓ أَجَلٍ مُّسَمًّى لَّقُضِىَ بَيْنَهُمْ ۚ وَإِنَّ ٱلَّذِينَ أُورِثُوا۟ ٱلْكِتَـٰبَ مِنۢ بَعْدِهِمْ لَفِى شَكٍّۢ مِّنْهُ مُرِيبٍ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were it not for a prior decree of your </a:t>
            </a:r>
            <a:r>
              <a:rPr lang="en-US" altLang="en-US" sz="3200" dirty="0" smtClean="0">
                <a:latin typeface="Calibri" panose="020F0502020204030204" pitchFamily="34" charset="0"/>
              </a:rPr>
              <a:t>Lord [granting </a:t>
            </a:r>
            <a:r>
              <a:rPr lang="en-US" altLang="en-US" sz="3200" dirty="0">
                <a:latin typeface="Calibri" panose="020F0502020204030204" pitchFamily="34" charset="0"/>
              </a:rPr>
              <a:t>them reprieve] until a specified </a:t>
            </a:r>
            <a:r>
              <a:rPr lang="en-US" altLang="en-US" sz="3200" dirty="0" smtClean="0">
                <a:latin typeface="Calibri" panose="020F0502020204030204" pitchFamily="34" charset="0"/>
              </a:rPr>
              <a:t>time, decision </a:t>
            </a:r>
            <a:r>
              <a:rPr lang="en-US" altLang="en-US" sz="3200" dirty="0">
                <a:latin typeface="Calibri" panose="020F0502020204030204" pitchFamily="34" charset="0"/>
              </a:rPr>
              <a:t>would have been made between </a:t>
            </a:r>
            <a:r>
              <a:rPr lang="en-US" altLang="en-US" sz="3200" dirty="0" smtClean="0">
                <a:latin typeface="Calibri" panose="020F0502020204030204" pitchFamily="34" charset="0"/>
              </a:rPr>
              <a:t>them. Indeed </a:t>
            </a:r>
            <a:r>
              <a:rPr lang="en-US" altLang="en-US" sz="3200" dirty="0">
                <a:latin typeface="Calibri" panose="020F0502020204030204" pitchFamily="34" charset="0"/>
              </a:rPr>
              <a:t>those </a:t>
            </a:r>
            <a:r>
              <a:rPr lang="en-US" altLang="en-US" sz="3200" dirty="0" smtClean="0">
                <a:latin typeface="Calibri" panose="020F0502020204030204" pitchFamily="34" charset="0"/>
              </a:rPr>
              <a:t>who were </a:t>
            </a:r>
            <a:r>
              <a:rPr lang="en-US" altLang="en-US" sz="3200" dirty="0">
                <a:latin typeface="Calibri" panose="020F0502020204030204" pitchFamily="34" charset="0"/>
              </a:rPr>
              <a:t>made heirs to the </a:t>
            </a:r>
            <a:r>
              <a:rPr lang="en-US" altLang="en-US" sz="3200" dirty="0" smtClean="0">
                <a:latin typeface="Calibri" panose="020F0502020204030204" pitchFamily="34" charset="0"/>
              </a:rPr>
              <a:t>Book after them are </a:t>
            </a:r>
            <a:r>
              <a:rPr lang="en-US" altLang="en-US" sz="3200" dirty="0">
                <a:latin typeface="Calibri" panose="020F0502020204030204" pitchFamily="34" charset="0"/>
              </a:rPr>
              <a:t>surely in grave doubt concerning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526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فَلِذَٰلِكَ فَٱدْعُ ۖ وَٱسْتَقِمْ كَمَآ أُمِرْتَ ۖ وَلَا تَتَّبِعْ أَهْوَآءَهُمْ ۖ وَقُلْ ءَامَنتُ بِمَآ أَنزَلَ ٱللَّـهُ مِن كِتَـٰبٍ ۖ وَأُمِرْتُ لِأَعْدِلَ </a:t>
            </a:r>
            <a:r>
              <a:rPr lang="ar-SA" altLang="en-US" sz="7200" dirty="0" smtClean="0">
                <a:latin typeface="Arabic Typesetting" panose="03020402040406030203" pitchFamily="66" charset="-78"/>
                <a:cs typeface="Arabic Typesetting" panose="03020402040406030203" pitchFamily="66" charset="-78"/>
              </a:rPr>
              <a:t>بَيْنَكُمُ</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summon to this [unity of religion</a:t>
            </a:r>
            <a:r>
              <a:rPr lang="en-US" altLang="en-US" sz="3200" dirty="0" smtClean="0">
                <a:latin typeface="Calibri" panose="020F0502020204030204" pitchFamily="34" charset="0"/>
              </a:rPr>
              <a:t>], and </a:t>
            </a:r>
            <a:r>
              <a:rPr lang="en-US" altLang="en-US" sz="3200" dirty="0">
                <a:latin typeface="Calibri" panose="020F0502020204030204" pitchFamily="34" charset="0"/>
              </a:rPr>
              <a:t>be steadfast, just as you have been </a:t>
            </a:r>
            <a:r>
              <a:rPr lang="en-US" altLang="en-US" sz="3200" dirty="0" smtClean="0">
                <a:latin typeface="Calibri" panose="020F0502020204030204" pitchFamily="34" charset="0"/>
              </a:rPr>
              <a:t>commanded, and </a:t>
            </a:r>
            <a:r>
              <a:rPr lang="en-US" altLang="en-US" sz="3200" dirty="0">
                <a:latin typeface="Calibri" panose="020F0502020204030204" pitchFamily="34" charset="0"/>
              </a:rPr>
              <a:t>do not follow their </a:t>
            </a:r>
            <a:r>
              <a:rPr lang="en-US" altLang="en-US" sz="3200" dirty="0" smtClean="0">
                <a:latin typeface="Calibri" panose="020F0502020204030204" pitchFamily="34" charset="0"/>
              </a:rPr>
              <a:t>desires, and </a:t>
            </a:r>
            <a:r>
              <a:rPr lang="en-US" altLang="en-US" sz="3200" dirty="0">
                <a:latin typeface="Calibri" panose="020F0502020204030204" pitchFamily="34" charset="0"/>
              </a:rPr>
              <a:t>say</a:t>
            </a:r>
            <a:r>
              <a:rPr lang="en-US" altLang="en-US" sz="3200" dirty="0" smtClean="0">
                <a:latin typeface="Calibri" panose="020F0502020204030204" pitchFamily="34" charset="0"/>
              </a:rPr>
              <a:t>, ‘</a:t>
            </a:r>
            <a:r>
              <a:rPr lang="en-US" altLang="en-US" sz="3200" dirty="0">
                <a:latin typeface="Calibri" panose="020F0502020204030204" pitchFamily="34" charset="0"/>
              </a:rPr>
              <a:t>I believe in whatever Book Allah has sent </a:t>
            </a:r>
            <a:r>
              <a:rPr lang="en-US" altLang="en-US" sz="3200" dirty="0" smtClean="0">
                <a:latin typeface="Calibri" panose="020F0502020204030204" pitchFamily="34" charset="0"/>
              </a:rPr>
              <a:t>down. I </a:t>
            </a:r>
            <a:r>
              <a:rPr lang="en-US" altLang="en-US" sz="3200" dirty="0">
                <a:latin typeface="Calibri" panose="020F0502020204030204" pitchFamily="34" charset="0"/>
              </a:rPr>
              <a:t>have been commanded to do justice among </a:t>
            </a:r>
            <a:r>
              <a:rPr lang="en-US" altLang="en-US" sz="3200" dirty="0" smtClean="0">
                <a:latin typeface="Calibri" panose="020F0502020204030204" pitchFamily="34" charset="0"/>
              </a:rPr>
              <a:t>you.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898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ٱللَّـهُ </a:t>
            </a:r>
            <a:r>
              <a:rPr lang="ar-SA" altLang="en-US" sz="7200" dirty="0">
                <a:latin typeface="Arabic Typesetting" panose="03020402040406030203" pitchFamily="66" charset="-78"/>
                <a:cs typeface="Arabic Typesetting" panose="03020402040406030203" pitchFamily="66" charset="-78"/>
              </a:rPr>
              <a:t>رَبُّنَا وَرَبُّكُمْ ۖ لَنَآ أَعْمَـٰلُنَا وَلَكُمْ أَعْمَـٰلُكُمْ ۖ لَا حُجَّةَ بَيْنَنَا وَبَيْنَكُمُ ۖ ٱللَّـهُ يَجْمَعُ بَيْنَنَا ۖ وَإِلَيْهِ ٱلْمَصِيرُ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Allah </a:t>
            </a:r>
            <a:r>
              <a:rPr lang="en-US" altLang="en-US" sz="3200" dirty="0">
                <a:latin typeface="Calibri" panose="020F0502020204030204" pitchFamily="34" charset="0"/>
              </a:rPr>
              <a:t>is our Lord and your </a:t>
            </a:r>
            <a:r>
              <a:rPr lang="en-US" altLang="en-US" sz="3200" dirty="0" smtClean="0">
                <a:latin typeface="Calibri" panose="020F0502020204030204" pitchFamily="34" charset="0"/>
              </a:rPr>
              <a:t>Lord. Our </a:t>
            </a:r>
            <a:r>
              <a:rPr lang="en-US" altLang="en-US" sz="3200" dirty="0">
                <a:latin typeface="Calibri" panose="020F0502020204030204" pitchFamily="34" charset="0"/>
              </a:rPr>
              <a:t>deeds belong to </a:t>
            </a:r>
            <a:r>
              <a:rPr lang="en-US" altLang="en-US" sz="3200" dirty="0" smtClean="0">
                <a:latin typeface="Calibri" panose="020F0502020204030204" pitchFamily="34" charset="0"/>
              </a:rPr>
              <a:t>us and </a:t>
            </a:r>
            <a:r>
              <a:rPr lang="en-US" altLang="en-US" sz="3200" dirty="0">
                <a:latin typeface="Calibri" panose="020F0502020204030204" pitchFamily="34" charset="0"/>
              </a:rPr>
              <a:t>your deeds belong to </a:t>
            </a:r>
            <a:r>
              <a:rPr lang="en-US" altLang="en-US" sz="3200" dirty="0" smtClean="0">
                <a:latin typeface="Calibri" panose="020F0502020204030204" pitchFamily="34" charset="0"/>
              </a:rPr>
              <a:t>you. There </a:t>
            </a:r>
            <a:r>
              <a:rPr lang="en-US" altLang="en-US" sz="3200" dirty="0">
                <a:latin typeface="Calibri" panose="020F0502020204030204" pitchFamily="34" charset="0"/>
              </a:rPr>
              <a:t>is no argument between us and </a:t>
            </a:r>
            <a:r>
              <a:rPr lang="en-US" altLang="en-US" sz="3200" dirty="0" smtClean="0">
                <a:latin typeface="Calibri" panose="020F0502020204030204" pitchFamily="34" charset="0"/>
              </a:rPr>
              <a:t>you. Allah </a:t>
            </a:r>
            <a:r>
              <a:rPr lang="en-US" altLang="en-US" sz="3200" dirty="0">
                <a:latin typeface="Calibri" panose="020F0502020204030204" pitchFamily="34" charset="0"/>
              </a:rPr>
              <a:t>will bring us </a:t>
            </a:r>
            <a:r>
              <a:rPr lang="en-US" altLang="en-US" sz="3200" dirty="0" smtClean="0">
                <a:latin typeface="Calibri" panose="020F0502020204030204" pitchFamily="34" charset="0"/>
              </a:rPr>
              <a:t>together and </a:t>
            </a:r>
            <a:r>
              <a:rPr lang="en-US" altLang="en-US" sz="3200" dirty="0">
                <a:latin typeface="Calibri" panose="020F0502020204030204" pitchFamily="34" charset="0"/>
              </a:rPr>
              <a:t>toward Him is the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94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يُحَآجُّونَ فِى ٱللَّـهِ مِنۢ بَعْدِ مَا ٱسْتُجِيبَ لَهُۥ حُجَّتُهُمْ دَاحِضَةٌ عِندَ رَبِّهِمْ وَعَلَيْهِمْ غَضَبٌ وَلَهُمْ عَذَابٌ شَدِيدٌ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argue concerning </a:t>
            </a:r>
            <a:r>
              <a:rPr lang="en-US" altLang="en-US" sz="3200" dirty="0" smtClean="0">
                <a:latin typeface="Calibri" panose="020F0502020204030204" pitchFamily="34" charset="0"/>
              </a:rPr>
              <a:t>Allah, after </a:t>
            </a:r>
            <a:r>
              <a:rPr lang="en-US" altLang="en-US" sz="3200" dirty="0">
                <a:latin typeface="Calibri" panose="020F0502020204030204" pitchFamily="34" charset="0"/>
              </a:rPr>
              <a:t>His call has been </a:t>
            </a:r>
            <a:r>
              <a:rPr lang="en-US" altLang="en-US" sz="3200" dirty="0" smtClean="0">
                <a:latin typeface="Calibri" panose="020F0502020204030204" pitchFamily="34" charset="0"/>
              </a:rPr>
              <a:t>answered, their </a:t>
            </a:r>
            <a:r>
              <a:rPr lang="en-US" altLang="en-US" sz="3200" dirty="0">
                <a:latin typeface="Calibri" panose="020F0502020204030204" pitchFamily="34" charset="0"/>
              </a:rPr>
              <a:t>argument stands refuted with their </a:t>
            </a:r>
            <a:r>
              <a:rPr lang="en-US" altLang="en-US" sz="3200" dirty="0" smtClean="0">
                <a:latin typeface="Calibri" panose="020F0502020204030204" pitchFamily="34" charset="0"/>
              </a:rPr>
              <a:t>Lord, and </a:t>
            </a:r>
            <a:r>
              <a:rPr lang="en-US" altLang="en-US" sz="3200" dirty="0">
                <a:latin typeface="Calibri" panose="020F0502020204030204" pitchFamily="34" charset="0"/>
              </a:rPr>
              <a:t>upon them shall be [His] </a:t>
            </a:r>
            <a:r>
              <a:rPr lang="en-US" altLang="en-US" sz="3200" dirty="0" smtClean="0">
                <a:latin typeface="Calibri" panose="020F0502020204030204" pitchFamily="34" charset="0"/>
              </a:rPr>
              <a:t>wrath, and </a:t>
            </a:r>
            <a:r>
              <a:rPr lang="en-US" altLang="en-US" sz="3200" dirty="0">
                <a:latin typeface="Calibri" panose="020F0502020204030204" pitchFamily="34" charset="0"/>
              </a:rPr>
              <a:t>there is a severe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9973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أَنزَلَ ٱلْكِتَـٰبَ بِٱلْحَقِّ وَٱلْمِيزَانَ ۗ وَمَا يُدْرِيكَ لَعَلَّ ٱلسَّاعَةَ قَرِيبٌ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has sent down the </a:t>
            </a:r>
            <a:r>
              <a:rPr lang="en-US" altLang="en-US" sz="3200" dirty="0" smtClean="0">
                <a:latin typeface="Calibri" panose="020F0502020204030204" pitchFamily="34" charset="0"/>
              </a:rPr>
              <a:t>Book with </a:t>
            </a:r>
            <a:r>
              <a:rPr lang="en-US" altLang="en-US" sz="3200" dirty="0">
                <a:latin typeface="Calibri" panose="020F0502020204030204" pitchFamily="34" charset="0"/>
              </a:rPr>
              <a:t>the </a:t>
            </a:r>
            <a:r>
              <a:rPr lang="en-US" altLang="en-US" sz="3200" dirty="0" smtClean="0">
                <a:latin typeface="Calibri" panose="020F0502020204030204" pitchFamily="34" charset="0"/>
              </a:rPr>
              <a:t>truth and </a:t>
            </a:r>
            <a:r>
              <a:rPr lang="en-US" altLang="en-US" sz="3200" dirty="0">
                <a:latin typeface="Calibri" panose="020F0502020204030204" pitchFamily="34" charset="0"/>
              </a:rPr>
              <a:t>[He has sent down] the </a:t>
            </a:r>
            <a:r>
              <a:rPr lang="en-US" altLang="en-US" sz="3200" dirty="0" smtClean="0">
                <a:latin typeface="Calibri" panose="020F0502020204030204" pitchFamily="34" charset="0"/>
              </a:rPr>
              <a:t>Balance. What </a:t>
            </a:r>
            <a:r>
              <a:rPr lang="en-US" altLang="en-US" sz="3200" dirty="0">
                <a:latin typeface="Calibri" panose="020F0502020204030204" pitchFamily="34" charset="0"/>
              </a:rPr>
              <a:t>do you know</a:t>
            </a:r>
          </a:p>
          <a:p>
            <a:pPr>
              <a:lnSpc>
                <a:spcPct val="90000"/>
              </a:lnSpc>
            </a:pPr>
            <a:r>
              <a:rPr lang="en-US" altLang="en-US" sz="3200" dirty="0">
                <a:latin typeface="Calibri" panose="020F0502020204030204" pitchFamily="34" charset="0"/>
              </a:rPr>
              <a:t>—maybe the Hour is near!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741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يَسْتَعْجِلُ بِهَا ٱلَّذِينَ لَا يُؤْمِنُونَ بِهَا ۖ وَٱلَّذِينَ ءَامَنُوا۟ مُشْفِقُونَ مِنْهَا وَيَعْلَمُونَ أَنَّهَا ٱلْحَقُّ ۗ أَلَآ إِنَّ ٱلَّذِينَ يُمَارُونَ فِى ٱلسَّاعَةِ لَفِى ضَلَـٰلٍۭ بَعِيدٍ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do not believe in it ask [you] to hasten </a:t>
            </a:r>
            <a:r>
              <a:rPr lang="en-US" altLang="en-US" sz="3200" dirty="0" smtClean="0">
                <a:latin typeface="Calibri" panose="020F0502020204030204" pitchFamily="34" charset="0"/>
              </a:rPr>
              <a:t>it, but </a:t>
            </a:r>
            <a:r>
              <a:rPr lang="en-US" altLang="en-US" sz="3200" dirty="0">
                <a:latin typeface="Calibri" panose="020F0502020204030204" pitchFamily="34" charset="0"/>
              </a:rPr>
              <a:t>those who have faith are apprehensive of </a:t>
            </a:r>
            <a:r>
              <a:rPr lang="en-US" altLang="en-US" sz="3200" dirty="0" smtClean="0">
                <a:latin typeface="Calibri" panose="020F0502020204030204" pitchFamily="34" charset="0"/>
              </a:rPr>
              <a:t>it, and </a:t>
            </a:r>
            <a:r>
              <a:rPr lang="en-US" altLang="en-US" sz="3200" dirty="0">
                <a:latin typeface="Calibri" panose="020F0502020204030204" pitchFamily="34" charset="0"/>
              </a:rPr>
              <a:t>know that it is true.</a:t>
            </a:r>
          </a:p>
          <a:p>
            <a:pPr>
              <a:lnSpc>
                <a:spcPct val="90000"/>
              </a:lnSpc>
            </a:pPr>
            <a:r>
              <a:rPr lang="en-US" altLang="en-US" sz="3200" dirty="0">
                <a:latin typeface="Calibri" panose="020F0502020204030204" pitchFamily="34" charset="0"/>
              </a:rPr>
              <a:t>Look! Indeed those who are in doubt about the </a:t>
            </a:r>
            <a:r>
              <a:rPr lang="en-US" altLang="en-US" sz="3200" dirty="0" smtClean="0">
                <a:latin typeface="Calibri" panose="020F0502020204030204" pitchFamily="34" charset="0"/>
              </a:rPr>
              <a:t>Hour are </a:t>
            </a:r>
            <a:r>
              <a:rPr lang="en-US" altLang="en-US" sz="3200" dirty="0">
                <a:latin typeface="Calibri" panose="020F0502020204030204" pitchFamily="34" charset="0"/>
              </a:rPr>
              <a:t>surely in extreme error!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6743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لَطِيفٌۢ بِعِبَادِهِۦ يَرْزُقُ مَن يَشَآءُ ۖ وَهُوَ ٱلْقَوِىُّ ٱلْعَزِيزُ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is all-attentive to His </a:t>
            </a:r>
            <a:r>
              <a:rPr lang="en-US" altLang="en-US" sz="3200" dirty="0" smtClean="0">
                <a:latin typeface="Calibri" panose="020F0502020204030204" pitchFamily="34" charset="0"/>
              </a:rPr>
              <a:t>servants. He </a:t>
            </a:r>
            <a:r>
              <a:rPr lang="en-US" altLang="en-US" sz="3200" dirty="0">
                <a:latin typeface="Calibri" panose="020F0502020204030204" pitchFamily="34" charset="0"/>
              </a:rPr>
              <a:t>provides for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He is the All-strong, the All-mighty.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3534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كَانَ يُرِيدُ حَرْثَ ٱلْـَٔاخِرَةِ نَزِدْ لَهُۥ فِى حَرْثِهِۦ ۖ وَمَن كَانَ يُرِيدُ حَرْثَ ٱلدُّنْيَا نُؤْتِهِۦ مِنْهَا وَمَا لَهُۥ فِى ٱلْـَٔاخِرَةِ مِن نَّصِيبٍ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desires the tillage of the </a:t>
            </a:r>
            <a:r>
              <a:rPr lang="en-US" altLang="en-US" sz="3200" dirty="0" smtClean="0">
                <a:latin typeface="Calibri" panose="020F0502020204030204" pitchFamily="34" charset="0"/>
              </a:rPr>
              <a:t>Hereafter, We </a:t>
            </a:r>
            <a:r>
              <a:rPr lang="en-US" altLang="en-US" sz="3200" dirty="0">
                <a:latin typeface="Calibri" panose="020F0502020204030204" pitchFamily="34" charset="0"/>
              </a:rPr>
              <a:t>will enhance for him his </a:t>
            </a:r>
            <a:r>
              <a:rPr lang="en-US" altLang="en-US" sz="3200" dirty="0" smtClean="0">
                <a:latin typeface="Calibri" panose="020F0502020204030204" pitchFamily="34" charset="0"/>
              </a:rPr>
              <a:t>tillage, and </a:t>
            </a:r>
            <a:r>
              <a:rPr lang="en-US" altLang="en-US" sz="3200" dirty="0">
                <a:latin typeface="Calibri" panose="020F0502020204030204" pitchFamily="34" charset="0"/>
              </a:rPr>
              <a:t>whoever desires the tillage of the world,</a:t>
            </a:r>
          </a:p>
          <a:p>
            <a:pPr>
              <a:lnSpc>
                <a:spcPct val="90000"/>
              </a:lnSpc>
            </a:pPr>
            <a:r>
              <a:rPr lang="en-US" altLang="en-US" sz="3200" dirty="0">
                <a:latin typeface="Calibri" panose="020F0502020204030204" pitchFamily="34" charset="0"/>
              </a:rPr>
              <a:t>We will give it to </a:t>
            </a:r>
            <a:r>
              <a:rPr lang="en-US" altLang="en-US" sz="3200" dirty="0" smtClean="0">
                <a:latin typeface="Calibri" panose="020F0502020204030204" pitchFamily="34" charset="0"/>
              </a:rPr>
              <a:t>him, but </a:t>
            </a:r>
            <a:r>
              <a:rPr lang="en-US" altLang="en-US" sz="3200" dirty="0">
                <a:latin typeface="Calibri" panose="020F0502020204030204" pitchFamily="34" charset="0"/>
              </a:rPr>
              <a:t>he will have no share in the Hereafter.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6767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لَهُمْ شُرَكَـٰٓؤُا۟ شَرَعُوا۟ لَهُم مِّنَ ٱلدِّينِ مَا لَمْ يَأْذَنۢ بِهِ ٱللَّـهُ ۚ وَلَوْلَا كَلِمَةُ ٱلْفَصْلِ لَقُضِىَ بَيْنَهُمْ ۗ وَإِنَّ ٱلظَّـٰلِمِينَ لَهُمْ عَذَابٌ أَلِيمٌ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have partners [besides </a:t>
            </a:r>
            <a:r>
              <a:rPr lang="en-US" altLang="en-US" sz="3200" dirty="0" smtClean="0">
                <a:latin typeface="Calibri" panose="020F0502020204030204" pitchFamily="34" charset="0"/>
              </a:rPr>
              <a:t>Allah] who </a:t>
            </a:r>
            <a:r>
              <a:rPr lang="en-US" altLang="en-US" sz="3200" dirty="0">
                <a:latin typeface="Calibri" panose="020F0502020204030204" pitchFamily="34" charset="0"/>
              </a:rPr>
              <a:t>have ordained for them a </a:t>
            </a:r>
            <a:r>
              <a:rPr lang="en-US" altLang="en-US" sz="3200" dirty="0" smtClean="0">
                <a:latin typeface="Calibri" panose="020F0502020204030204" pitchFamily="34" charset="0"/>
              </a:rPr>
              <a:t>religion which </a:t>
            </a:r>
            <a:r>
              <a:rPr lang="en-US" altLang="en-US" sz="3200" dirty="0">
                <a:latin typeface="Calibri" panose="020F0502020204030204" pitchFamily="34" charset="0"/>
              </a:rPr>
              <a:t>has not been permitted by </a:t>
            </a:r>
            <a:r>
              <a:rPr lang="en-US" altLang="en-US" sz="3200" dirty="0" smtClean="0">
                <a:latin typeface="Calibri" panose="020F0502020204030204" pitchFamily="34" charset="0"/>
              </a:rPr>
              <a:t>Allah? Had </a:t>
            </a:r>
            <a:r>
              <a:rPr lang="en-US" altLang="en-US" sz="3200" dirty="0">
                <a:latin typeface="Calibri" panose="020F0502020204030204" pitchFamily="34" charset="0"/>
              </a:rPr>
              <a:t>it not been for the conclusive </a:t>
            </a:r>
            <a:r>
              <a:rPr lang="en-US" altLang="en-US" sz="3200" dirty="0" smtClean="0">
                <a:latin typeface="Calibri" panose="020F0502020204030204" pitchFamily="34" charset="0"/>
              </a:rPr>
              <a:t>word, decision </a:t>
            </a:r>
            <a:r>
              <a:rPr lang="en-US" altLang="en-US" sz="3200" dirty="0">
                <a:latin typeface="Calibri" panose="020F0502020204030204" pitchFamily="34" charset="0"/>
              </a:rPr>
              <a:t>would have been made between </a:t>
            </a:r>
            <a:r>
              <a:rPr lang="en-US" altLang="en-US" sz="3200" dirty="0" smtClean="0">
                <a:latin typeface="Calibri" panose="020F0502020204030204" pitchFamily="34" charset="0"/>
              </a:rPr>
              <a:t>them. For </a:t>
            </a:r>
            <a:r>
              <a:rPr lang="en-US" altLang="en-US" sz="3200" dirty="0">
                <a:latin typeface="Calibri" panose="020F0502020204030204" pitchFamily="34" charset="0"/>
              </a:rPr>
              <a:t>the wrongdoers there is </a:t>
            </a:r>
            <a:r>
              <a:rPr lang="en-US" altLang="en-US" sz="3200" dirty="0" smtClean="0">
                <a:latin typeface="Calibri" panose="020F0502020204030204" pitchFamily="34" charset="0"/>
              </a:rPr>
              <a:t>indeed a </a:t>
            </a:r>
            <a:r>
              <a:rPr lang="en-US" altLang="en-US" sz="3200" dirty="0">
                <a:latin typeface="Calibri" panose="020F0502020204030204" pitchFamily="34" charset="0"/>
              </a:rPr>
              <a:t>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612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تَرَى ٱلظَّـٰلِمِينَ مُشْفِقِينَ مِمَّا كَسَبُوا۟ وَهُوَ وَاقِعٌۢ بِهِمْ ۗ وَٱلَّذِينَ ءَامَنُوا۟ وَعَمِلُوا۟ ٱلصَّـٰلِحَـٰتِ فِى رَوْضَاتِ ٱلْجَنَّاتِ ۖ لَهُم مَّا يَشَآءُونَ عِندَ رَبِّهِمْ ۚ ذَٰلِكَ هُوَ ٱلْفَضْلُ ٱلْكَبِيرُ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see the </a:t>
            </a:r>
            <a:r>
              <a:rPr lang="en-US" altLang="en-US" sz="3200" dirty="0" smtClean="0">
                <a:latin typeface="Calibri" panose="020F0502020204030204" pitchFamily="34" charset="0"/>
              </a:rPr>
              <a:t>wrongdoers apprehensive </a:t>
            </a:r>
            <a:r>
              <a:rPr lang="en-US" altLang="en-US" sz="3200" dirty="0">
                <a:latin typeface="Calibri" panose="020F0502020204030204" pitchFamily="34" charset="0"/>
              </a:rPr>
              <a:t>because of what they have </a:t>
            </a:r>
            <a:r>
              <a:rPr lang="en-US" altLang="en-US" sz="3200" dirty="0" smtClean="0">
                <a:latin typeface="Calibri" panose="020F0502020204030204" pitchFamily="34" charset="0"/>
              </a:rPr>
              <a:t>earned, while </a:t>
            </a:r>
            <a:r>
              <a:rPr lang="en-US" altLang="en-US" sz="3200" dirty="0">
                <a:latin typeface="Calibri" panose="020F0502020204030204" pitchFamily="34" charset="0"/>
              </a:rPr>
              <a:t>it is about to befall </a:t>
            </a:r>
            <a:r>
              <a:rPr lang="en-US" altLang="en-US" sz="3200" dirty="0" smtClean="0">
                <a:latin typeface="Calibri" panose="020F0502020204030204" pitchFamily="34" charset="0"/>
              </a:rPr>
              <a:t>them; but </a:t>
            </a:r>
            <a:r>
              <a:rPr lang="en-US" altLang="en-US" sz="3200" dirty="0">
                <a:latin typeface="Calibri" panose="020F0502020204030204" pitchFamily="34" charset="0"/>
              </a:rPr>
              <a:t>those who have faith and do righteous </a:t>
            </a:r>
            <a:r>
              <a:rPr lang="en-US" altLang="en-US" sz="3200" dirty="0" smtClean="0">
                <a:latin typeface="Calibri" panose="020F0502020204030204" pitchFamily="34" charset="0"/>
              </a:rPr>
              <a:t>deeds will </a:t>
            </a:r>
            <a:r>
              <a:rPr lang="en-US" altLang="en-US" sz="3200" dirty="0">
                <a:latin typeface="Calibri" panose="020F0502020204030204" pitchFamily="34" charset="0"/>
              </a:rPr>
              <a:t>be in the gardens of </a:t>
            </a:r>
            <a:r>
              <a:rPr lang="en-US" altLang="en-US" sz="3200" dirty="0" smtClean="0">
                <a:latin typeface="Calibri" panose="020F0502020204030204" pitchFamily="34" charset="0"/>
              </a:rPr>
              <a:t>paradise: they </a:t>
            </a:r>
            <a:r>
              <a:rPr lang="en-US" altLang="en-US" sz="3200" dirty="0">
                <a:latin typeface="Calibri" panose="020F0502020204030204" pitchFamily="34" charset="0"/>
              </a:rPr>
              <a:t>will have whatever they wish near their </a:t>
            </a:r>
            <a:r>
              <a:rPr lang="en-US" altLang="en-US" sz="3200" dirty="0" smtClean="0">
                <a:latin typeface="Calibri" panose="020F0502020204030204" pitchFamily="34" charset="0"/>
              </a:rPr>
              <a:t>Lord. That </a:t>
            </a:r>
            <a:r>
              <a:rPr lang="en-US" altLang="en-US" sz="3200" dirty="0">
                <a:latin typeface="Calibri" panose="020F0502020204030204" pitchFamily="34" charset="0"/>
              </a:rPr>
              <a:t>is the greatest grace.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186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ٱلَّذِى يُبَشِّرُ ٱللَّـهُ عِبَادَهُ ٱلَّذِينَ ءَامَنُوا۟ وَعَمِلُوا۟ ٱلصَّـٰلِحَـٰتِ ۗ قُل لَّآ أَسْـَٔلُكُمْ عَلَيْهِ أَجْرًا إِلَّا ٱلْمَوَدَّةَ فِى ٱلْقُرْبَىٰ ۗ وَمَن يَقْتَرِفْ حَسَنَةً نَّزِدْ لَهُۥ فِيهَا حُسْنًا ۚ إِنَّ ٱللَّـهَ غَفُورٌ شَكُورٌ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 good news Allah </a:t>
            </a:r>
            <a:r>
              <a:rPr lang="en-US" altLang="en-US" sz="3200" dirty="0" smtClean="0">
                <a:latin typeface="Calibri" panose="020F0502020204030204" pitchFamily="34" charset="0"/>
              </a:rPr>
              <a:t>gives to </a:t>
            </a:r>
            <a:r>
              <a:rPr lang="en-US" altLang="en-US" sz="3200" dirty="0">
                <a:latin typeface="Calibri" panose="020F0502020204030204" pitchFamily="34" charset="0"/>
              </a:rPr>
              <a:t>His servants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a:t>
            </a:r>
            <a:r>
              <a:rPr lang="en-US" altLang="en-US" sz="3200" dirty="0" smtClean="0">
                <a:latin typeface="Calibri" panose="020F0502020204030204" pitchFamily="34" charset="0"/>
              </a:rPr>
              <a:t>deeds! Say</a:t>
            </a:r>
            <a:r>
              <a:rPr lang="en-US" altLang="en-US" sz="3200" dirty="0">
                <a:latin typeface="Calibri" panose="020F0502020204030204" pitchFamily="34" charset="0"/>
              </a:rPr>
              <a:t>, ‘I do not ask you any reward for </a:t>
            </a:r>
            <a:r>
              <a:rPr lang="en-US" altLang="en-US" sz="3200" dirty="0" smtClean="0">
                <a:latin typeface="Calibri" panose="020F0502020204030204" pitchFamily="34" charset="0"/>
              </a:rPr>
              <a:t>it except </a:t>
            </a:r>
            <a:r>
              <a:rPr lang="en-US" altLang="en-US" sz="3200" dirty="0">
                <a:latin typeface="Calibri" panose="020F0502020204030204" pitchFamily="34" charset="0"/>
              </a:rPr>
              <a:t>love of [my] relatives</a:t>
            </a:r>
            <a:r>
              <a:rPr lang="en-US" altLang="en-US" sz="3200" dirty="0" smtClean="0">
                <a:latin typeface="Calibri" panose="020F0502020204030204" pitchFamily="34" charset="0"/>
              </a:rPr>
              <a:t>.’ Whoever </a:t>
            </a:r>
            <a:r>
              <a:rPr lang="en-US" altLang="en-US" sz="3200" dirty="0">
                <a:latin typeface="Calibri" panose="020F0502020204030204" pitchFamily="34" charset="0"/>
              </a:rPr>
              <a:t>performs a good </a:t>
            </a:r>
            <a:r>
              <a:rPr lang="en-US" altLang="en-US" sz="3200" dirty="0" smtClean="0">
                <a:latin typeface="Calibri" panose="020F0502020204030204" pitchFamily="34" charset="0"/>
              </a:rPr>
              <a:t>deed, We </a:t>
            </a:r>
            <a:r>
              <a:rPr lang="en-US" altLang="en-US" sz="3200" dirty="0">
                <a:latin typeface="Calibri" panose="020F0502020204030204" pitchFamily="34" charset="0"/>
              </a:rPr>
              <a:t>shall enhance for him its </a:t>
            </a:r>
            <a:r>
              <a:rPr lang="en-US" altLang="en-US" sz="3200" dirty="0" smtClean="0">
                <a:latin typeface="Calibri" panose="020F0502020204030204" pitchFamily="34" charset="0"/>
              </a:rPr>
              <a:t>goodness. Indeed </a:t>
            </a:r>
            <a:r>
              <a:rPr lang="en-US" altLang="en-US" sz="3200" dirty="0">
                <a:latin typeface="Calibri" panose="020F0502020204030204" pitchFamily="34" charset="0"/>
              </a:rPr>
              <a:t>Allah is all-forgiving, all-appreciative.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4876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ٱفْتَرَىٰ عَلَى ٱللَّـهِ كَذِبًا ۖ فَإِن يَشَإِ ٱللَّـهُ يَخْتِمْ عَلَىٰ قَلْبِكَ ۗ وَيَمْحُ ٱللَّـهُ ٱلْبَـٰطِلَ وَيُحِقُّ ٱلْحَقَّ بِكَلِمَـٰتِهِۦٓ ۚ إِنَّهُۥ عَلِيمٌۢ بِذَاتِ ٱلصُّدُورِ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a:t>
            </a:r>
            <a:r>
              <a:rPr lang="en-US" altLang="en-US" sz="3200" dirty="0" smtClean="0">
                <a:latin typeface="Calibri" panose="020F0502020204030204" pitchFamily="34" charset="0"/>
              </a:rPr>
              <a:t>, ‘</a:t>
            </a:r>
            <a:r>
              <a:rPr lang="en-US" altLang="en-US" sz="3200" dirty="0">
                <a:latin typeface="Calibri" panose="020F0502020204030204" pitchFamily="34" charset="0"/>
              </a:rPr>
              <a:t>He has fabricated a lie against Allah</a:t>
            </a:r>
            <a:r>
              <a:rPr lang="en-US" altLang="en-US" sz="3200" dirty="0" smtClean="0">
                <a:latin typeface="Calibri" panose="020F0502020204030204" pitchFamily="34" charset="0"/>
              </a:rPr>
              <a:t>’? If </a:t>
            </a:r>
            <a:r>
              <a:rPr lang="en-US" altLang="en-US" sz="3200" dirty="0">
                <a:latin typeface="Calibri" panose="020F0502020204030204" pitchFamily="34" charset="0"/>
              </a:rPr>
              <a:t>so, should Allah </a:t>
            </a:r>
            <a:r>
              <a:rPr lang="en-US" altLang="en-US" sz="3200" dirty="0" smtClean="0">
                <a:latin typeface="Calibri" panose="020F0502020204030204" pitchFamily="34" charset="0"/>
              </a:rPr>
              <a:t>wish He </a:t>
            </a:r>
            <a:r>
              <a:rPr lang="en-US" altLang="en-US" sz="3200" dirty="0">
                <a:latin typeface="Calibri" panose="020F0502020204030204" pitchFamily="34" charset="0"/>
              </a:rPr>
              <a:t>would set a seal on your </a:t>
            </a:r>
            <a:r>
              <a:rPr lang="en-US" altLang="en-US" sz="3200" dirty="0" smtClean="0">
                <a:latin typeface="Calibri" panose="020F0502020204030204" pitchFamily="34" charset="0"/>
              </a:rPr>
              <a:t>heart, and </a:t>
            </a:r>
            <a:r>
              <a:rPr lang="en-US" altLang="en-US" sz="3200" dirty="0">
                <a:latin typeface="Calibri" panose="020F0502020204030204" pitchFamily="34" charset="0"/>
              </a:rPr>
              <a:t>Allah will efface the </a:t>
            </a:r>
            <a:r>
              <a:rPr lang="en-US" altLang="en-US" sz="3200" dirty="0" smtClean="0">
                <a:latin typeface="Calibri" panose="020F0502020204030204" pitchFamily="34" charset="0"/>
              </a:rPr>
              <a:t>falsehood and </a:t>
            </a:r>
            <a:r>
              <a:rPr lang="en-US" altLang="en-US" sz="3200" dirty="0">
                <a:latin typeface="Calibri" panose="020F0502020204030204" pitchFamily="34" charset="0"/>
              </a:rPr>
              <a:t>confirm the truth with His </a:t>
            </a:r>
            <a:r>
              <a:rPr lang="en-US" altLang="en-US" sz="3200" dirty="0" smtClean="0">
                <a:latin typeface="Calibri" panose="020F0502020204030204" pitchFamily="34" charset="0"/>
              </a:rPr>
              <a:t>words. Indeed </a:t>
            </a:r>
            <a:r>
              <a:rPr lang="en-US" altLang="en-US" sz="3200" dirty="0">
                <a:latin typeface="Calibri" panose="020F0502020204030204" pitchFamily="34" charset="0"/>
              </a:rPr>
              <a:t>He knows well what is in the breasts.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8045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يَقْبَلُ ٱلتَّوْبَةَ عَنْ عِبَادِهِۦ وَيَعْفُوا۟ عَنِ ٱلسَّيِّـَٔاتِ وَيَعْلَمُ مَا تَفْعَلُونَ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accepts the </a:t>
            </a:r>
            <a:r>
              <a:rPr lang="en-US" altLang="en-US" sz="3200" dirty="0" smtClean="0">
                <a:latin typeface="Calibri" panose="020F0502020204030204" pitchFamily="34" charset="0"/>
              </a:rPr>
              <a:t>repentance of </a:t>
            </a:r>
            <a:r>
              <a:rPr lang="en-US" altLang="en-US" sz="3200" dirty="0">
                <a:latin typeface="Calibri" panose="020F0502020204030204" pitchFamily="34" charset="0"/>
              </a:rPr>
              <a:t>His servants,</a:t>
            </a:r>
          </a:p>
          <a:p>
            <a:pPr>
              <a:lnSpc>
                <a:spcPct val="90000"/>
              </a:lnSpc>
            </a:pPr>
            <a:r>
              <a:rPr lang="en-US" altLang="en-US" sz="3200" dirty="0">
                <a:latin typeface="Calibri" panose="020F0502020204030204" pitchFamily="34" charset="0"/>
              </a:rPr>
              <a:t>and excuses their </a:t>
            </a:r>
            <a:r>
              <a:rPr lang="en-US" altLang="en-US" sz="3200" dirty="0" smtClean="0">
                <a:latin typeface="Calibri" panose="020F0502020204030204" pitchFamily="34" charset="0"/>
              </a:rPr>
              <a:t>misdeeds and </a:t>
            </a:r>
            <a:r>
              <a:rPr lang="en-US" altLang="en-US" sz="3200" dirty="0">
                <a:latin typeface="Calibri" panose="020F0502020204030204" pitchFamily="34" charset="0"/>
              </a:rPr>
              <a:t>knows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193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وَيَسْتَجِيبُ ٱلَّذِينَ ءَامَنُوا۟ وَعَمِلُوا۟ ٱلصَّـٰلِحَـٰتِ وَيَزِيدُهُم مِّن فَضْلِهِۦ ۚ وَٱلْكَـٰفِرُونَ لَهُمْ عَذَابٌ شَدِيدٌ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answers 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a:t>
            </a:r>
            <a:r>
              <a:rPr lang="en-US" altLang="en-US" sz="3200" dirty="0" smtClean="0">
                <a:latin typeface="Calibri" panose="020F0502020204030204" pitchFamily="34" charset="0"/>
              </a:rPr>
              <a:t>deeds and </a:t>
            </a:r>
            <a:r>
              <a:rPr lang="en-US" altLang="en-US" sz="3200" dirty="0">
                <a:latin typeface="Calibri" panose="020F0502020204030204" pitchFamily="34" charset="0"/>
              </a:rPr>
              <a:t>enhances them out of His </a:t>
            </a:r>
            <a:r>
              <a:rPr lang="en-US" altLang="en-US" sz="3200" dirty="0" smtClean="0">
                <a:latin typeface="Calibri" panose="020F0502020204030204" pitchFamily="34" charset="0"/>
              </a:rPr>
              <a:t>grace. But </a:t>
            </a:r>
            <a:r>
              <a:rPr lang="en-US" altLang="en-US" sz="3200" dirty="0">
                <a:latin typeface="Calibri" panose="020F0502020204030204" pitchFamily="34" charset="0"/>
              </a:rPr>
              <a:t>as for the </a:t>
            </a:r>
            <a:r>
              <a:rPr lang="en-US" altLang="en-US" sz="3200" dirty="0" smtClean="0">
                <a:latin typeface="Calibri" panose="020F0502020204030204" pitchFamily="34" charset="0"/>
              </a:rPr>
              <a:t>faithless, there </a:t>
            </a:r>
            <a:r>
              <a:rPr lang="en-US" altLang="en-US" sz="3200" dirty="0">
                <a:latin typeface="Calibri" panose="020F0502020204030204" pitchFamily="34" charset="0"/>
              </a:rPr>
              <a:t>is a severe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6839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بَسَطَ ٱللَّـهُ ٱلرِّزْقَ لِعِبَادِهِۦ لَبَغَوْا۟ فِى ٱلْأَرْضِ وَلَـٰكِن يُنَزِّلُ بِقَدَرٍ مَّا يَشَآءُ ۚ إِنَّهُۥ بِعِبَادِهِۦ خَبِيرٌۢ بَصِيرٌ ﴿٢٧﴾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Allah to expand the provision for His </a:t>
            </a:r>
            <a:r>
              <a:rPr lang="en-US" altLang="en-US" sz="3200" dirty="0" smtClean="0">
                <a:latin typeface="Calibri" panose="020F0502020204030204" pitchFamily="34" charset="0"/>
              </a:rPr>
              <a:t>servants, they </a:t>
            </a:r>
            <a:r>
              <a:rPr lang="en-US" altLang="en-US" sz="3200" dirty="0">
                <a:latin typeface="Calibri" panose="020F0502020204030204" pitchFamily="34" charset="0"/>
              </a:rPr>
              <a:t>would surely create havoc on the </a:t>
            </a:r>
            <a:r>
              <a:rPr lang="en-US" altLang="en-US" sz="3200" dirty="0" smtClean="0">
                <a:latin typeface="Calibri" panose="020F0502020204030204" pitchFamily="34" charset="0"/>
              </a:rPr>
              <a:t>earth. But </a:t>
            </a:r>
            <a:r>
              <a:rPr lang="en-US" altLang="en-US" sz="3200" dirty="0">
                <a:latin typeface="Calibri" panose="020F0502020204030204" pitchFamily="34" charset="0"/>
              </a:rPr>
              <a:t>He sends down in a [precise] </a:t>
            </a:r>
            <a:r>
              <a:rPr lang="en-US" altLang="en-US" sz="3200" dirty="0" smtClean="0">
                <a:latin typeface="Calibri" panose="020F0502020204030204" pitchFamily="34" charset="0"/>
              </a:rPr>
              <a:t>measure whatever </a:t>
            </a:r>
            <a:r>
              <a:rPr lang="en-US" altLang="en-US" sz="3200" dirty="0">
                <a:latin typeface="Calibri" panose="020F0502020204030204" pitchFamily="34" charset="0"/>
              </a:rPr>
              <a:t>He wishes.</a:t>
            </a:r>
          </a:p>
          <a:p>
            <a:pPr>
              <a:lnSpc>
                <a:spcPct val="90000"/>
              </a:lnSpc>
            </a:pPr>
            <a:r>
              <a:rPr lang="en-US" altLang="en-US" sz="3200" dirty="0">
                <a:latin typeface="Calibri" panose="020F0502020204030204" pitchFamily="34" charset="0"/>
              </a:rPr>
              <a:t>Indeed He is all-aware, all-seeing about His servants.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6701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وَهُوَ ٱلَّذِى يُنَزِّلُ ٱلْغَيْثَ مِنۢ بَعْدِ مَا قَنَطُوا۟ وَيَنشُرُ رَحْمَتَهُۥ ۚ وَهُوَ ٱلْوَلِىُّ ٱلْحَمِيدُ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sends down the </a:t>
            </a:r>
            <a:r>
              <a:rPr lang="en-US" altLang="en-US" sz="3200" dirty="0" smtClean="0">
                <a:latin typeface="Calibri" panose="020F0502020204030204" pitchFamily="34" charset="0"/>
              </a:rPr>
              <a:t>rain after </a:t>
            </a:r>
            <a:r>
              <a:rPr lang="en-US" altLang="en-US" sz="3200" dirty="0">
                <a:latin typeface="Calibri" panose="020F0502020204030204" pitchFamily="34" charset="0"/>
              </a:rPr>
              <a:t>they have been despondent,</a:t>
            </a:r>
          </a:p>
          <a:p>
            <a:pPr>
              <a:lnSpc>
                <a:spcPct val="90000"/>
              </a:lnSpc>
            </a:pPr>
            <a:r>
              <a:rPr lang="en-US" altLang="en-US" sz="3200" dirty="0">
                <a:latin typeface="Calibri" panose="020F0502020204030204" pitchFamily="34" charset="0"/>
              </a:rPr>
              <a:t>and unfolds His mercy,</a:t>
            </a:r>
          </a:p>
          <a:p>
            <a:pPr>
              <a:lnSpc>
                <a:spcPct val="90000"/>
              </a:lnSpc>
            </a:pPr>
            <a:r>
              <a:rPr lang="en-US" altLang="en-US" sz="3200" dirty="0">
                <a:latin typeface="Calibri" panose="020F0502020204030204" pitchFamily="34" charset="0"/>
              </a:rPr>
              <a:t>and He is the Guardian, the All-laudable.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627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خَلْقُ ٱلسَّمَـٰوَٰتِ وَٱلْأَرْضِ وَمَا بَثَّ فِيهِمَا مِن دَآبَّةٍ ۚ وَهُوَ عَلَىٰ جَمْعِهِمْ إِذَا يَشَآءُ قَدِيرٌ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His signs is the creation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whatever creatures He has scattered in </a:t>
            </a:r>
            <a:r>
              <a:rPr lang="en-US" altLang="en-US" sz="3200" dirty="0" smtClean="0">
                <a:latin typeface="Calibri" panose="020F0502020204030204" pitchFamily="34" charset="0"/>
              </a:rPr>
              <a:t>them, and </a:t>
            </a:r>
            <a:r>
              <a:rPr lang="en-US" altLang="en-US" sz="3200" dirty="0">
                <a:latin typeface="Calibri" panose="020F0502020204030204" pitchFamily="34" charset="0"/>
              </a:rPr>
              <a:t>He is able to gather them whenever He wishes.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7117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أَصَـٰبَكُم مِّن مُّصِيبَةٍ فَبِمَا كَسَبَتْ أَيْدِيكُمْ وَيَعْفُوا۟ عَن كَثِيرٍ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affliction that may visit </a:t>
            </a:r>
            <a:r>
              <a:rPr lang="en-US" altLang="en-US" sz="3200" dirty="0" smtClean="0">
                <a:latin typeface="Calibri" panose="020F0502020204030204" pitchFamily="34" charset="0"/>
              </a:rPr>
              <a:t>you is </a:t>
            </a:r>
            <a:r>
              <a:rPr lang="en-US" altLang="en-US" sz="3200" dirty="0">
                <a:latin typeface="Calibri" panose="020F0502020204030204" pitchFamily="34" charset="0"/>
              </a:rPr>
              <a:t>because of what your hands have </a:t>
            </a:r>
            <a:r>
              <a:rPr lang="en-US" altLang="en-US" sz="3200" dirty="0" smtClean="0">
                <a:latin typeface="Calibri" panose="020F0502020204030204" pitchFamily="34" charset="0"/>
              </a:rPr>
              <a:t>earned, and </a:t>
            </a:r>
            <a:r>
              <a:rPr lang="en-US" altLang="en-US" sz="3200" dirty="0">
                <a:latin typeface="Calibri" panose="020F0502020204030204" pitchFamily="34" charset="0"/>
              </a:rPr>
              <a:t>He excuses many [an offense].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7285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أَنتُم بِمُعْجِزِينَ فِى ٱلْأَرْضِ ۖ وَمَا لَكُم مِّن دُونِ ٱللَّـهِ مِن وَلِىٍّۢ وَلَا نَصِيرٍ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cannot thwart [Allah] on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you do not have besides </a:t>
            </a:r>
            <a:r>
              <a:rPr lang="en-US" altLang="en-US" sz="3200" dirty="0" smtClean="0">
                <a:latin typeface="Calibri" panose="020F0502020204030204" pitchFamily="34" charset="0"/>
              </a:rPr>
              <a:t>Allah any </a:t>
            </a:r>
            <a:r>
              <a:rPr lang="en-US" altLang="en-US" sz="3200" dirty="0">
                <a:latin typeface="Calibri" panose="020F0502020204030204" pitchFamily="34" charset="0"/>
              </a:rPr>
              <a:t>guardian or helper.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0050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ءَايَـٰتِهِ ٱلْجَوَارِ فِى ٱلْبَحْرِ كَٱلْأَعْلَـٰمِ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His signs are the ships [that run] on the </a:t>
            </a:r>
            <a:r>
              <a:rPr lang="en-US" altLang="en-US" sz="3200" dirty="0" smtClean="0">
                <a:latin typeface="Calibri" panose="020F0502020204030204" pitchFamily="34" charset="0"/>
              </a:rPr>
              <a:t>sea [appearing</a:t>
            </a:r>
            <a:r>
              <a:rPr lang="en-US" altLang="en-US" sz="3200" dirty="0">
                <a:latin typeface="Calibri" panose="020F0502020204030204" pitchFamily="34" charset="0"/>
              </a:rPr>
              <a:t>] like landmarks.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916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يَشَأْ يُسْكِنِ ٱلرِّيحَ فَيَظْلَلْنَ رَوَاكِدَ عَلَىٰ ظَهْرِهِۦٓ ۚ إِنَّ فِى ذَٰلِكَ لَـَٔايَـٰتٍ لِّكُلِّ صَبَّارٍ شَكُورٍ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He wishes He stills the </a:t>
            </a:r>
            <a:r>
              <a:rPr lang="en-US" altLang="en-US" sz="3200" dirty="0" smtClean="0">
                <a:latin typeface="Calibri" panose="020F0502020204030204" pitchFamily="34" charset="0"/>
              </a:rPr>
              <a:t>wind, whereat </a:t>
            </a:r>
            <a:r>
              <a:rPr lang="en-US" altLang="en-US" sz="3200" dirty="0">
                <a:latin typeface="Calibri" panose="020F0502020204030204" pitchFamily="34" charset="0"/>
              </a:rPr>
              <a:t>they remain standstill</a:t>
            </a:r>
          </a:p>
          <a:p>
            <a:pPr>
              <a:lnSpc>
                <a:spcPct val="90000"/>
              </a:lnSpc>
            </a:pPr>
            <a:r>
              <a:rPr lang="en-US" altLang="en-US" sz="3200" dirty="0">
                <a:latin typeface="Calibri" panose="020F0502020204030204" pitchFamily="34" charset="0"/>
              </a:rPr>
              <a:t>on its </a:t>
            </a:r>
            <a:r>
              <a:rPr lang="en-US" altLang="en-US" sz="3200" dirty="0" smtClean="0">
                <a:latin typeface="Calibri" panose="020F0502020204030204" pitchFamily="34" charset="0"/>
              </a:rPr>
              <a:t>surface. There </a:t>
            </a:r>
            <a:r>
              <a:rPr lang="en-US" altLang="en-US" sz="3200" dirty="0">
                <a:latin typeface="Calibri" panose="020F0502020204030204" pitchFamily="34" charset="0"/>
              </a:rPr>
              <a:t>are indeed signs in </a:t>
            </a:r>
            <a:r>
              <a:rPr lang="en-US" altLang="en-US" sz="3200" dirty="0" smtClean="0">
                <a:latin typeface="Calibri" panose="020F0502020204030204" pitchFamily="34" charset="0"/>
              </a:rPr>
              <a:t>that for </a:t>
            </a:r>
            <a:r>
              <a:rPr lang="en-US" altLang="en-US" sz="3200" dirty="0">
                <a:latin typeface="Calibri" panose="020F0502020204030204" pitchFamily="34" charset="0"/>
              </a:rPr>
              <a:t>every patient and grateful [servant].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438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يُوبِقْهُنَّ بِمَا كَسَبُوا۟ وَيَعْفُ عَن كَثِيرٍ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He wrecks </a:t>
            </a:r>
            <a:r>
              <a:rPr lang="en-US" altLang="en-US" sz="3200" dirty="0" smtClean="0">
                <a:latin typeface="Calibri" panose="020F0502020204030204" pitchFamily="34" charset="0"/>
              </a:rPr>
              <a:t>them because </a:t>
            </a:r>
            <a:r>
              <a:rPr lang="en-US" altLang="en-US" sz="3200" dirty="0">
                <a:latin typeface="Calibri" panose="020F0502020204030204" pitchFamily="34" charset="0"/>
              </a:rPr>
              <a:t>of what they have </a:t>
            </a:r>
            <a:r>
              <a:rPr lang="en-US" altLang="en-US" sz="3200" dirty="0" smtClean="0">
                <a:latin typeface="Calibri" panose="020F0502020204030204" pitchFamily="34" charset="0"/>
              </a:rPr>
              <a:t>earned, and </a:t>
            </a:r>
            <a:r>
              <a:rPr lang="en-US" altLang="en-US" sz="3200" dirty="0">
                <a:latin typeface="Calibri" panose="020F0502020204030204" pitchFamily="34" charset="0"/>
              </a:rPr>
              <a:t>He excuses many [an offense].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0213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وَيَعْلَمَ ٱلَّذِينَ يُجَـٰدِلُونَ فِىٓ ءَايَـٰتِنَا مَا لَهُم مِّن مَّحِيصٍ ﴿٣٥﴾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those who dispute Our signs </a:t>
            </a:r>
            <a:r>
              <a:rPr lang="en-US" altLang="en-US" sz="3200" dirty="0" smtClean="0">
                <a:latin typeface="Calibri" panose="020F0502020204030204" pitchFamily="34" charset="0"/>
              </a:rPr>
              <a:t>know that </a:t>
            </a:r>
            <a:r>
              <a:rPr lang="en-US" altLang="en-US" sz="3200" dirty="0">
                <a:latin typeface="Calibri" panose="020F0502020204030204" pitchFamily="34" charset="0"/>
              </a:rPr>
              <a:t>there is no escape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5719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فَمَآ أُوتِيتُم مِّن شَىْءٍ فَمَتَـٰعُ ٱلْحَيَوٰةِ ٱلدُّنْيَا ۖ وَمَا عِندَ ٱللَّـهِ خَيْرٌ وَأَبْقَىٰ لِلَّذِينَ ءَامَنُوا۟ وَعَلَىٰ رَبِّهِمْ يَتَوَكَّلُونَ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you have been </a:t>
            </a:r>
            <a:r>
              <a:rPr lang="en-US" altLang="en-US" sz="3200" dirty="0" smtClean="0">
                <a:latin typeface="Calibri" panose="020F0502020204030204" pitchFamily="34" charset="0"/>
              </a:rPr>
              <a:t>given are </a:t>
            </a:r>
            <a:r>
              <a:rPr lang="en-US" altLang="en-US" sz="3200" dirty="0">
                <a:latin typeface="Calibri" panose="020F0502020204030204" pitchFamily="34" charset="0"/>
              </a:rPr>
              <a:t>the wares of the life of this </a:t>
            </a:r>
            <a:r>
              <a:rPr lang="en-US" altLang="en-US" sz="3200" dirty="0" smtClean="0">
                <a:latin typeface="Calibri" panose="020F0502020204030204" pitchFamily="34" charset="0"/>
              </a:rPr>
              <a:t>world, but </a:t>
            </a:r>
            <a:r>
              <a:rPr lang="en-US" altLang="en-US" sz="3200" dirty="0">
                <a:latin typeface="Calibri" panose="020F0502020204030204" pitchFamily="34" charset="0"/>
              </a:rPr>
              <a:t>what is with Allah is </a:t>
            </a:r>
            <a:r>
              <a:rPr lang="en-US" altLang="en-US" sz="3200" dirty="0" smtClean="0">
                <a:latin typeface="Calibri" panose="020F0502020204030204" pitchFamily="34" charset="0"/>
              </a:rPr>
              <a:t>better and </a:t>
            </a:r>
            <a:r>
              <a:rPr lang="en-US" altLang="en-US" sz="3200" dirty="0">
                <a:latin typeface="Calibri" panose="020F0502020204030204" pitchFamily="34" charset="0"/>
              </a:rPr>
              <a:t>more </a:t>
            </a:r>
            <a:r>
              <a:rPr lang="en-US" altLang="en-US" sz="3200" dirty="0" smtClean="0">
                <a:latin typeface="Calibri" panose="020F0502020204030204" pitchFamily="34" charset="0"/>
              </a:rPr>
              <a:t>lasting for </a:t>
            </a:r>
            <a:r>
              <a:rPr lang="en-US" altLang="en-US" sz="3200" dirty="0">
                <a:latin typeface="Calibri" panose="020F0502020204030204" pitchFamily="34" charset="0"/>
              </a:rPr>
              <a:t>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who put their trust in their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7287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يَجْتَنِبُونَ كَبَـٰٓئِرَ ٱلْإِثْمِ وَٱلْفَوَٰحِشَ وَإِذَا مَا غَضِبُوا۟ هُمْ يَغْفِرُونَ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avoid major </a:t>
            </a:r>
            <a:r>
              <a:rPr lang="en-US" altLang="en-US" sz="3200" dirty="0" smtClean="0">
                <a:latin typeface="Calibri" panose="020F0502020204030204" pitchFamily="34" charset="0"/>
              </a:rPr>
              <a:t>sins and indecencies, and </a:t>
            </a:r>
            <a:r>
              <a:rPr lang="en-US" altLang="en-US" sz="3200" dirty="0">
                <a:latin typeface="Calibri" panose="020F0502020204030204" pitchFamily="34" charset="0"/>
              </a:rPr>
              <a:t>forgive when angered;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8903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ٱسْتَجَابُوا۟ لِرَبِّهِمْ وَأَقَامُوا۟ ٱلصَّلَوٰةَ وَأَمْرُهُمْ شُورَىٰ بَيْنَهُمْ وَمِمَّا رَزَقْنَـٰهُمْ يُنفِقُونَ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answer their </a:t>
            </a:r>
            <a:r>
              <a:rPr lang="en-US" altLang="en-US" sz="3200" dirty="0" smtClean="0">
                <a:latin typeface="Calibri" panose="020F0502020204030204" pitchFamily="34" charset="0"/>
              </a:rPr>
              <a:t>Lord, maintain </a:t>
            </a:r>
            <a:r>
              <a:rPr lang="en-US" altLang="en-US" sz="3200" dirty="0">
                <a:latin typeface="Calibri" panose="020F0502020204030204" pitchFamily="34" charset="0"/>
              </a:rPr>
              <a:t>the </a:t>
            </a:r>
            <a:r>
              <a:rPr lang="en-US" altLang="en-US" sz="3200" dirty="0" smtClean="0">
                <a:latin typeface="Calibri" panose="020F0502020204030204" pitchFamily="34" charset="0"/>
              </a:rPr>
              <a:t>prayer, and </a:t>
            </a:r>
            <a:r>
              <a:rPr lang="en-US" altLang="en-US" sz="3200" dirty="0">
                <a:latin typeface="Calibri" panose="020F0502020204030204" pitchFamily="34" charset="0"/>
              </a:rPr>
              <a:t>their affairs are by counsel among </a:t>
            </a:r>
            <a:r>
              <a:rPr lang="en-US" altLang="en-US" sz="3200" dirty="0" smtClean="0">
                <a:latin typeface="Calibri" panose="020F0502020204030204" pitchFamily="34" charset="0"/>
              </a:rPr>
              <a:t>themselves, and </a:t>
            </a:r>
            <a:r>
              <a:rPr lang="en-US" altLang="en-US" sz="3200" dirty="0">
                <a:latin typeface="Calibri" panose="020F0502020204030204" pitchFamily="34" charset="0"/>
              </a:rPr>
              <a:t>they spend out of what We have provided them with;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3320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إِذَآ أَصَابَهُمُ ٱلْبَغْىُ هُمْ يَنتَصِرُونَ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when visited by </a:t>
            </a:r>
            <a:r>
              <a:rPr lang="en-US" altLang="en-US" sz="3200" dirty="0" smtClean="0">
                <a:latin typeface="Calibri" panose="020F0502020204030204" pitchFamily="34" charset="0"/>
              </a:rPr>
              <a:t>aggression, come </a:t>
            </a:r>
            <a:r>
              <a:rPr lang="en-US" altLang="en-US" sz="3200" dirty="0">
                <a:latin typeface="Calibri" panose="020F0502020204030204" pitchFamily="34" charset="0"/>
              </a:rPr>
              <a:t>to each other’s aid.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185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وَجَزَٰٓؤُا۟ سَيِّئَةٍ سَيِّئَةٌ مِّثْلُهَا ۖ فَمَنْ عَفَا وَأَصْلَحَ فَأَجْرُهُۥ عَلَى ٱللَّـهِ ۚ إِنَّهُۥ لَا يُحِبُّ ٱلظَّـٰلِمِينَ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requital of evil is an evil like </a:t>
            </a:r>
            <a:r>
              <a:rPr lang="en-US" altLang="en-US" sz="3200" dirty="0" smtClean="0">
                <a:latin typeface="Calibri" panose="020F0502020204030204" pitchFamily="34" charset="0"/>
              </a:rPr>
              <a:t>it. So </a:t>
            </a:r>
            <a:r>
              <a:rPr lang="en-US" altLang="en-US" sz="3200" dirty="0">
                <a:latin typeface="Calibri" panose="020F0502020204030204" pitchFamily="34" charset="0"/>
              </a:rPr>
              <a:t>whoever excuses and </a:t>
            </a:r>
            <a:r>
              <a:rPr lang="en-US" altLang="en-US" sz="3200" dirty="0" smtClean="0">
                <a:latin typeface="Calibri" panose="020F0502020204030204" pitchFamily="34" charset="0"/>
              </a:rPr>
              <a:t>conciliates, his </a:t>
            </a:r>
            <a:r>
              <a:rPr lang="en-US" altLang="en-US" sz="3200" dirty="0">
                <a:latin typeface="Calibri" panose="020F0502020204030204" pitchFamily="34" charset="0"/>
              </a:rPr>
              <a:t>reward lies with Allah.</a:t>
            </a:r>
          </a:p>
          <a:p>
            <a:pPr>
              <a:lnSpc>
                <a:spcPct val="90000"/>
              </a:lnSpc>
            </a:pPr>
            <a:r>
              <a:rPr lang="en-US" altLang="en-US" sz="3200" dirty="0">
                <a:latin typeface="Calibri" panose="020F0502020204030204" pitchFamily="34" charset="0"/>
              </a:rPr>
              <a:t>Indeed He does not like the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3412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وَلَمَنِ ٱنتَصَرَ بَعْدَ ظُلْمِهِۦ فَأُو۟لَـٰٓئِكَ مَا عَلَيْهِم مِّن سَبِيلٍ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retaliate after being wronged,</a:t>
            </a:r>
          </a:p>
          <a:p>
            <a:pPr>
              <a:lnSpc>
                <a:spcPct val="90000"/>
              </a:lnSpc>
            </a:pPr>
            <a:r>
              <a:rPr lang="en-US" altLang="en-US" sz="3200" dirty="0">
                <a:latin typeface="Calibri" panose="020F0502020204030204" pitchFamily="34" charset="0"/>
              </a:rPr>
              <a:t>there is no blame upon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5533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ٱلسَّبِيلُ عَلَى ٱلَّذِينَ يَظْلِمُونَ ٱلنَّاسَ وَيَبْغُونَ فِى ٱلْأَرْضِ بِغَيْرِ ٱلْحَقِّ ۚ أُو۟لَـٰٓئِكَ لَهُمْ عَذَابٌ أَلِيمٌ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blame lies only upon those </a:t>
            </a:r>
            <a:r>
              <a:rPr lang="en-US" altLang="en-US" sz="3200" dirty="0" smtClean="0">
                <a:latin typeface="Calibri" panose="020F0502020204030204" pitchFamily="34" charset="0"/>
              </a:rPr>
              <a:t>who wrong </a:t>
            </a:r>
            <a:r>
              <a:rPr lang="en-US" altLang="en-US" sz="3200" dirty="0">
                <a:latin typeface="Calibri" panose="020F0502020204030204" pitchFamily="34" charset="0"/>
              </a:rPr>
              <a:t>the </a:t>
            </a:r>
            <a:r>
              <a:rPr lang="en-US" altLang="en-US" sz="3200" dirty="0" smtClean="0">
                <a:latin typeface="Calibri" panose="020F0502020204030204" pitchFamily="34" charset="0"/>
              </a:rPr>
              <a:t>people and </a:t>
            </a:r>
            <a:r>
              <a:rPr lang="en-US" altLang="en-US" sz="3200" dirty="0">
                <a:latin typeface="Calibri" panose="020F0502020204030204" pitchFamily="34" charset="0"/>
              </a:rPr>
              <a:t>commit aggression in the land </a:t>
            </a:r>
            <a:r>
              <a:rPr lang="en-US" altLang="en-US" sz="3200" dirty="0" smtClean="0">
                <a:latin typeface="Calibri" panose="020F0502020204030204" pitchFamily="34" charset="0"/>
              </a:rPr>
              <a:t>unduly. For </a:t>
            </a:r>
            <a:r>
              <a:rPr lang="en-US" altLang="en-US" sz="3200" dirty="0">
                <a:latin typeface="Calibri" panose="020F0502020204030204" pitchFamily="34" charset="0"/>
              </a:rPr>
              <a:t>such there is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9408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726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وَلَمَن صَبَرَ وَغَفَرَ إِنَّ ذَٰلِكَ لَمِنْ عَزْمِ ٱلْأُمُورِ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 endures patiently and forgives</a:t>
            </a:r>
          </a:p>
          <a:p>
            <a:pPr>
              <a:lnSpc>
                <a:spcPct val="90000"/>
              </a:lnSpc>
            </a:pPr>
            <a:r>
              <a:rPr lang="en-US" altLang="en-US" sz="3200" dirty="0">
                <a:latin typeface="Calibri" panose="020F0502020204030204" pitchFamily="34" charset="0"/>
              </a:rPr>
              <a:t>—that is indeed the steadiest of courses.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3787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يُضْلِلِ ٱللَّـهُ فَمَا لَهُۥ مِن وَلِىٍّۢ مِّنۢ بَعْدِهِۦ ۗ وَتَرَى ٱلظَّـٰلِمِينَ لَمَّا رَأَوُا۟ ٱلْعَذَابَ يَقُولُونَ هَلْ إِلَىٰ مَرَدٍّۢ مِّن سَبِيلٍ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Whomever Allah leads </a:t>
            </a:r>
            <a:r>
              <a:rPr lang="en-US" altLang="en-US" sz="3200" dirty="0" smtClean="0">
                <a:latin typeface="Calibri" panose="020F0502020204030204" pitchFamily="34" charset="0"/>
              </a:rPr>
              <a:t>astray has </a:t>
            </a:r>
            <a:r>
              <a:rPr lang="en-US" altLang="en-US" sz="3200" dirty="0">
                <a:latin typeface="Calibri" panose="020F0502020204030204" pitchFamily="34" charset="0"/>
              </a:rPr>
              <a:t>no guardian apart from </a:t>
            </a:r>
            <a:r>
              <a:rPr lang="en-US" altLang="en-US" sz="3200" dirty="0" smtClean="0">
                <a:latin typeface="Calibri" panose="020F0502020204030204" pitchFamily="34" charset="0"/>
              </a:rPr>
              <a:t>Him. You </a:t>
            </a:r>
            <a:r>
              <a:rPr lang="en-US" altLang="en-US" sz="3200" dirty="0">
                <a:latin typeface="Calibri" panose="020F0502020204030204" pitchFamily="34" charset="0"/>
              </a:rPr>
              <a:t>will see the </a:t>
            </a:r>
            <a:r>
              <a:rPr lang="en-US" altLang="en-US" sz="3200" dirty="0" smtClean="0">
                <a:latin typeface="Calibri" panose="020F0502020204030204" pitchFamily="34" charset="0"/>
              </a:rPr>
              <a:t>wrongdoers, when </a:t>
            </a:r>
            <a:r>
              <a:rPr lang="en-US" altLang="en-US" sz="3200" dirty="0">
                <a:latin typeface="Calibri" panose="020F0502020204030204" pitchFamily="34" charset="0"/>
              </a:rPr>
              <a:t>they sight the </a:t>
            </a:r>
            <a:r>
              <a:rPr lang="en-US" altLang="en-US" sz="3200" dirty="0" smtClean="0">
                <a:latin typeface="Calibri" panose="020F0502020204030204" pitchFamily="34" charset="0"/>
              </a:rPr>
              <a:t>punishment, saying</a:t>
            </a:r>
            <a:r>
              <a:rPr lang="en-US" altLang="en-US" sz="3200" dirty="0">
                <a:latin typeface="Calibri" panose="020F0502020204030204" pitchFamily="34" charset="0"/>
              </a:rPr>
              <a:t>, ‘Is there any way for a retreat?’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73486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وَتَرَىٰهُمْ يُعْرَضُونَ عَلَيْهَا خَـٰشِعِينَ مِنَ ٱلذُّلِّ يَنظُرُونَ مِن طَرْفٍ خَفِىٍّۢ ۗ وَقَالَ ٱلَّذِينَ ءَامَنُوٓا۟ إِنَّ ٱلْخَـٰسِرِينَ ٱلَّذِينَ خَسِرُوٓا۟ أَنفُسَهُمْ وَأَهْلِيهِمْ يَوْمَ ٱلْقِيَـٰمَةِ ۗ أَلَآ إِنَّ ٱلظَّـٰلِمِينَ فِى عَذَابٍ مُّقِيمٍ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see them being exposed to </a:t>
            </a:r>
            <a:r>
              <a:rPr lang="en-US" altLang="en-US" sz="3200" dirty="0" smtClean="0">
                <a:latin typeface="Calibri" panose="020F0502020204030204" pitchFamily="34" charset="0"/>
              </a:rPr>
              <a:t>it, humbled </a:t>
            </a:r>
            <a:r>
              <a:rPr lang="en-US" altLang="en-US" sz="3200" dirty="0">
                <a:latin typeface="Calibri" panose="020F0502020204030204" pitchFamily="34" charset="0"/>
              </a:rPr>
              <a:t>by </a:t>
            </a:r>
            <a:r>
              <a:rPr lang="en-US" altLang="en-US" sz="3200" dirty="0" smtClean="0">
                <a:latin typeface="Calibri" panose="020F0502020204030204" pitchFamily="34" charset="0"/>
              </a:rPr>
              <a:t>abasement, looking </a:t>
            </a:r>
            <a:r>
              <a:rPr lang="en-US" altLang="en-US" sz="3200" dirty="0">
                <a:latin typeface="Calibri" panose="020F0502020204030204" pitchFamily="34" charset="0"/>
              </a:rPr>
              <a:t>askance </a:t>
            </a:r>
            <a:r>
              <a:rPr lang="en-US" altLang="en-US" sz="3200" dirty="0" smtClean="0">
                <a:latin typeface="Calibri" panose="020F0502020204030204" pitchFamily="34" charset="0"/>
              </a:rPr>
              <a:t>secretly. And </a:t>
            </a:r>
            <a:r>
              <a:rPr lang="en-US" altLang="en-US" sz="3200" dirty="0">
                <a:latin typeface="Calibri" panose="020F0502020204030204" pitchFamily="34" charset="0"/>
              </a:rPr>
              <a:t>the faithful will say</a:t>
            </a:r>
            <a:r>
              <a:rPr lang="en-US" altLang="en-US" sz="3200" dirty="0" smtClean="0">
                <a:latin typeface="Calibri" panose="020F0502020204030204" pitchFamily="34" charset="0"/>
              </a:rPr>
              <a:t>, ‘</a:t>
            </a:r>
            <a:r>
              <a:rPr lang="en-US" altLang="en-US" sz="3200" dirty="0">
                <a:latin typeface="Calibri" panose="020F0502020204030204" pitchFamily="34" charset="0"/>
              </a:rPr>
              <a:t>Indeed the losers are </a:t>
            </a:r>
            <a:r>
              <a:rPr lang="en-US" altLang="en-US" sz="3200" dirty="0" smtClean="0">
                <a:latin typeface="Calibri" panose="020F0502020204030204" pitchFamily="34" charset="0"/>
              </a:rPr>
              <a:t>those who </a:t>
            </a:r>
            <a:r>
              <a:rPr lang="en-US" altLang="en-US" sz="3200" dirty="0">
                <a:latin typeface="Calibri" panose="020F0502020204030204" pitchFamily="34" charset="0"/>
              </a:rPr>
              <a:t>have ruined themselves and their </a:t>
            </a:r>
            <a:r>
              <a:rPr lang="en-US" altLang="en-US" sz="3200" dirty="0" smtClean="0">
                <a:latin typeface="Calibri" panose="020F0502020204030204" pitchFamily="34" charset="0"/>
              </a:rPr>
              <a:t>families on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Resurrection. Look! The </a:t>
            </a:r>
            <a:r>
              <a:rPr lang="en-US" altLang="en-US" sz="3200" dirty="0">
                <a:latin typeface="Calibri" panose="020F0502020204030204" pitchFamily="34" charset="0"/>
              </a:rPr>
              <a:t>wrongdoers are indeed in lasting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6585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لَهُم مِّنْ أَوْلِيَآءَ يَنصُرُونَهُم مِّن دُونِ ٱللَّـهِ ۗ وَمَن يُضْلِلِ ٱللَّـهُ فَمَا لَهُۥ مِن سَبِيلٍ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no guardians to help </a:t>
            </a:r>
            <a:r>
              <a:rPr lang="en-US" altLang="en-US" sz="3200" dirty="0" smtClean="0">
                <a:latin typeface="Calibri" panose="020F0502020204030204" pitchFamily="34" charset="0"/>
              </a:rPr>
              <a:t>them besides </a:t>
            </a:r>
            <a:r>
              <a:rPr lang="en-US" altLang="en-US" sz="3200" dirty="0">
                <a:latin typeface="Calibri" panose="020F0502020204030204" pitchFamily="34" charset="0"/>
              </a:rPr>
              <a:t>Allah.</a:t>
            </a:r>
          </a:p>
          <a:p>
            <a:pPr>
              <a:lnSpc>
                <a:spcPct val="90000"/>
              </a:lnSpc>
            </a:pPr>
            <a:r>
              <a:rPr lang="en-US" altLang="en-US" sz="3200" dirty="0">
                <a:latin typeface="Calibri" panose="020F0502020204030204" pitchFamily="34" charset="0"/>
              </a:rPr>
              <a:t>Whomever Allah leads </a:t>
            </a:r>
            <a:r>
              <a:rPr lang="en-US" altLang="en-US" sz="3200" dirty="0" smtClean="0">
                <a:latin typeface="Calibri" panose="020F0502020204030204" pitchFamily="34" charset="0"/>
              </a:rPr>
              <a:t>astray has </a:t>
            </a:r>
            <a:r>
              <a:rPr lang="en-US" altLang="en-US" sz="3200" dirty="0">
                <a:latin typeface="Calibri" panose="020F0502020204030204" pitchFamily="34" charset="0"/>
              </a:rPr>
              <a:t>no way out.’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9124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ٱسْتَجِيبُوا۟ لِرَبِّكُم مِّن قَبْلِ أَن يَأْتِىَ يَوْمٌ لَّا مَرَدَّ لَهُۥ مِنَ ٱللَّـهِ ۚ مَا لَكُم مِّن مَّلْجَإٍ يَوْمَئِذٍ وَمَا لَكُم مِّن نَّكِيرٍ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Answer your </a:t>
            </a:r>
            <a:r>
              <a:rPr lang="en-US" altLang="en-US" sz="3200" dirty="0" smtClean="0">
                <a:latin typeface="Calibri" panose="020F0502020204030204" pitchFamily="34" charset="0"/>
              </a:rPr>
              <a:t>Lord before </a:t>
            </a:r>
            <a:r>
              <a:rPr lang="en-US" altLang="en-US" sz="3200" dirty="0">
                <a:latin typeface="Calibri" panose="020F0502020204030204" pitchFamily="34" charset="0"/>
              </a:rPr>
              <a:t>there comes a </a:t>
            </a:r>
            <a:r>
              <a:rPr lang="en-US" altLang="en-US" sz="3200" dirty="0" smtClean="0">
                <a:latin typeface="Calibri" panose="020F0502020204030204" pitchFamily="34" charset="0"/>
              </a:rPr>
              <a:t>day for </a:t>
            </a:r>
            <a:r>
              <a:rPr lang="en-US" altLang="en-US" sz="3200" dirty="0">
                <a:latin typeface="Calibri" panose="020F0502020204030204" pitchFamily="34" charset="0"/>
              </a:rPr>
              <a:t>which there is no revoking from </a:t>
            </a:r>
            <a:r>
              <a:rPr lang="en-US" altLang="en-US" sz="3200" dirty="0" smtClean="0">
                <a:latin typeface="Calibri" panose="020F0502020204030204" pitchFamily="34" charset="0"/>
              </a:rPr>
              <a:t>Allah. On </a:t>
            </a:r>
            <a:r>
              <a:rPr lang="en-US" altLang="en-US" sz="3200" dirty="0">
                <a:latin typeface="Calibri" panose="020F0502020204030204" pitchFamily="34" charset="0"/>
              </a:rPr>
              <a:t>that day you will have no </a:t>
            </a:r>
            <a:r>
              <a:rPr lang="en-US" altLang="en-US" sz="3200" dirty="0" smtClean="0">
                <a:latin typeface="Calibri" panose="020F0502020204030204" pitchFamily="34" charset="0"/>
              </a:rPr>
              <a:t>refuge, neither </a:t>
            </a:r>
            <a:r>
              <a:rPr lang="en-US" altLang="en-US" sz="3200" dirty="0">
                <a:latin typeface="Calibri" panose="020F0502020204030204" pitchFamily="34" charset="0"/>
              </a:rPr>
              <a:t>will you have [any chance for] denial.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88497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 أَعْرَضُوا۟ فَمَآ أَرْسَلْنَـٰكَ عَلَيْهِمْ حَفِيظًا ۖ إِنْ عَلَيْكَ إِلَّا ٱلْبَلَـٰغُ ۗ وَإِنَّآ إِذَآ أَذَقْنَا ٱلْإِنسَـٰنَ مِنَّا رَحْمَةً فَرِحَ بِهَا ۖ وَإِن تُصِبْهُمْ سَيِّئَةٌۢ بِمَا قَدَّمَتْ أَيْدِيهِمْ فَإِنَّ ٱلْإِنسَـٰنَ كَفُورٌ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disregard [your warnings</a:t>
            </a:r>
            <a:r>
              <a:rPr lang="en-US" altLang="en-US" sz="3200" dirty="0" smtClean="0">
                <a:latin typeface="Calibri" panose="020F0502020204030204" pitchFamily="34" charset="0"/>
              </a:rPr>
              <a:t>], We </a:t>
            </a:r>
            <a:r>
              <a:rPr lang="en-US" altLang="en-US" sz="3200" dirty="0">
                <a:latin typeface="Calibri" panose="020F0502020204030204" pitchFamily="34" charset="0"/>
              </a:rPr>
              <a:t>have not sent you as a keeper over </a:t>
            </a:r>
            <a:r>
              <a:rPr lang="en-US" altLang="en-US" sz="3200" dirty="0" smtClean="0">
                <a:latin typeface="Calibri" panose="020F0502020204030204" pitchFamily="34" charset="0"/>
              </a:rPr>
              <a:t>them. Your </a:t>
            </a:r>
            <a:r>
              <a:rPr lang="en-US" altLang="en-US" sz="3200" dirty="0">
                <a:latin typeface="Calibri" panose="020F0502020204030204" pitchFamily="34" charset="0"/>
              </a:rPr>
              <a:t>duty is only to </a:t>
            </a:r>
            <a:r>
              <a:rPr lang="en-US" altLang="en-US" sz="3200" dirty="0" smtClean="0">
                <a:latin typeface="Calibri" panose="020F0502020204030204" pitchFamily="34" charset="0"/>
              </a:rPr>
              <a:t>communicate. Indeed </a:t>
            </a:r>
            <a:r>
              <a:rPr lang="en-US" altLang="en-US" sz="3200" dirty="0">
                <a:latin typeface="Calibri" panose="020F0502020204030204" pitchFamily="34" charset="0"/>
              </a:rPr>
              <a:t>when We let man taste Our </a:t>
            </a:r>
            <a:r>
              <a:rPr lang="en-US" altLang="en-US" sz="3200" dirty="0" smtClean="0">
                <a:latin typeface="Calibri" panose="020F0502020204030204" pitchFamily="34" charset="0"/>
              </a:rPr>
              <a:t>mercy, he </a:t>
            </a:r>
            <a:r>
              <a:rPr lang="en-US" altLang="en-US" sz="3200" dirty="0">
                <a:latin typeface="Calibri" panose="020F0502020204030204" pitchFamily="34" charset="0"/>
              </a:rPr>
              <a:t>exults in </a:t>
            </a:r>
            <a:r>
              <a:rPr lang="en-US" altLang="en-US" sz="3200" dirty="0" smtClean="0">
                <a:latin typeface="Calibri" panose="020F0502020204030204" pitchFamily="34" charset="0"/>
              </a:rPr>
              <a:t>it; but </a:t>
            </a:r>
            <a:r>
              <a:rPr lang="en-US" altLang="en-US" sz="3200" dirty="0">
                <a:latin typeface="Calibri" panose="020F0502020204030204" pitchFamily="34" charset="0"/>
              </a:rPr>
              <a:t>should an ill visit </a:t>
            </a:r>
            <a:r>
              <a:rPr lang="en-US" altLang="en-US" sz="3200" dirty="0" smtClean="0">
                <a:latin typeface="Calibri" panose="020F0502020204030204" pitchFamily="34" charset="0"/>
              </a:rPr>
              <a:t>them because </a:t>
            </a:r>
            <a:r>
              <a:rPr lang="en-US" altLang="en-US" sz="3200" dirty="0">
                <a:latin typeface="Calibri" panose="020F0502020204030204" pitchFamily="34" charset="0"/>
              </a:rPr>
              <a:t>of what their hands have sent </a:t>
            </a:r>
            <a:r>
              <a:rPr lang="en-US" altLang="en-US" sz="3200" dirty="0" smtClean="0">
                <a:latin typeface="Calibri" panose="020F0502020204030204" pitchFamily="34" charset="0"/>
              </a:rPr>
              <a:t>ahead, then </a:t>
            </a:r>
            <a:r>
              <a:rPr lang="en-US" altLang="en-US" sz="3200" dirty="0">
                <a:latin typeface="Calibri" panose="020F0502020204030204" pitchFamily="34" charset="0"/>
              </a:rPr>
              <a:t>man is indeed very ungrateful.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8106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لِّلَّـهِ مُلْكُ ٱلسَّمَـٰوَٰتِ وَٱلْأَرْضِ ۚ يَخْلُقُ مَا يَشَآءُ ۚ يَهَبُ لِمَن يَشَآءُ إِنَـٰثًا وَيَهَبُ لِمَن يَشَآءُ ٱلذُّكُورَ ﴿٤٩﴾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the kingdom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a:t>
            </a:r>
            <a:r>
              <a:rPr lang="en-US" altLang="en-US" sz="3200" dirty="0" smtClean="0">
                <a:latin typeface="Calibri" panose="020F0502020204030204" pitchFamily="34" charset="0"/>
              </a:rPr>
              <a:t>earth. He </a:t>
            </a:r>
            <a:r>
              <a:rPr lang="en-US" altLang="en-US" sz="3200" dirty="0">
                <a:latin typeface="Calibri" panose="020F0502020204030204" pitchFamily="34" charset="0"/>
              </a:rPr>
              <a:t>creates whatever He </a:t>
            </a:r>
            <a:r>
              <a:rPr lang="en-US" altLang="en-US" sz="3200" dirty="0" smtClean="0">
                <a:latin typeface="Calibri" panose="020F0502020204030204" pitchFamily="34" charset="0"/>
              </a:rPr>
              <a:t>wishes; He </a:t>
            </a:r>
            <a:r>
              <a:rPr lang="en-US" altLang="en-US" sz="3200" dirty="0">
                <a:latin typeface="Calibri" panose="020F0502020204030204" pitchFamily="34" charset="0"/>
              </a:rPr>
              <a:t>gives females to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gives males to whomever He wishes,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1838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 يُزَوِّجُهُمْ ذُكْرَانًا وَإِنَـٰثًا ۖ وَيَجْعَلُ مَن يَشَآءُ عَقِيمًا ۚ إِنَّهُۥ عَلِيمٌ قَدِيرٌ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He combines them males and </a:t>
            </a:r>
            <a:r>
              <a:rPr lang="en-US" altLang="en-US" sz="3200" dirty="0" smtClean="0">
                <a:latin typeface="Calibri" panose="020F0502020204030204" pitchFamily="34" charset="0"/>
              </a:rPr>
              <a:t>females, and </a:t>
            </a:r>
            <a:r>
              <a:rPr lang="en-US" altLang="en-US" sz="3200" dirty="0">
                <a:latin typeface="Calibri" panose="020F0502020204030204" pitchFamily="34" charset="0"/>
              </a:rPr>
              <a:t>makes sterile whomever He wishes.</a:t>
            </a:r>
          </a:p>
          <a:p>
            <a:pPr>
              <a:lnSpc>
                <a:spcPct val="90000"/>
              </a:lnSpc>
            </a:pPr>
            <a:r>
              <a:rPr lang="en-US" altLang="en-US" sz="3200" dirty="0">
                <a:latin typeface="Calibri" panose="020F0502020204030204" pitchFamily="34" charset="0"/>
              </a:rPr>
              <a:t>Indeed He is all-knowing, all-powerful.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54539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كَانَ لِبَشَرٍ أَن يُكَلِّمَهُ ٱللَّـهُ إِلَّا وَحْيًا أَوْ مِن وَرَآئِ حِجَابٍ أَوْ يُرْسِلَ رَسُولًا فَيُوحِىَ بِإِذْنِهِۦ مَا يَشَآءُ ۚ إِنَّهُۥ عَلِىٌّ حَكِيمٌ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not [possible] for any </a:t>
            </a:r>
            <a:r>
              <a:rPr lang="en-US" altLang="en-US" sz="3200" dirty="0" smtClean="0">
                <a:latin typeface="Calibri" panose="020F0502020204030204" pitchFamily="34" charset="0"/>
              </a:rPr>
              <a:t>human that </a:t>
            </a:r>
            <a:r>
              <a:rPr lang="en-US" altLang="en-US" sz="3200" dirty="0">
                <a:latin typeface="Calibri" panose="020F0502020204030204" pitchFamily="34" charset="0"/>
              </a:rPr>
              <a:t>Allah should speak to </a:t>
            </a:r>
            <a:r>
              <a:rPr lang="en-US" altLang="en-US" sz="3200" dirty="0" smtClean="0">
                <a:latin typeface="Calibri" panose="020F0502020204030204" pitchFamily="34" charset="0"/>
              </a:rPr>
              <a:t>him except </a:t>
            </a:r>
            <a:r>
              <a:rPr lang="en-US" altLang="en-US" sz="3200" dirty="0">
                <a:latin typeface="Calibri" panose="020F0502020204030204" pitchFamily="34" charset="0"/>
              </a:rPr>
              <a:t>through </a:t>
            </a:r>
            <a:r>
              <a:rPr lang="en-US" altLang="en-US" sz="3200" dirty="0" smtClean="0">
                <a:latin typeface="Calibri" panose="020F0502020204030204" pitchFamily="34" charset="0"/>
              </a:rPr>
              <a:t>revelation or </a:t>
            </a:r>
            <a:r>
              <a:rPr lang="en-US" altLang="en-US" sz="3200" dirty="0">
                <a:latin typeface="Calibri" panose="020F0502020204030204" pitchFamily="34" charset="0"/>
              </a:rPr>
              <a:t>from behind a </a:t>
            </a:r>
            <a:r>
              <a:rPr lang="en-US" altLang="en-US" sz="3200" dirty="0" smtClean="0">
                <a:latin typeface="Calibri" panose="020F0502020204030204" pitchFamily="34" charset="0"/>
              </a:rPr>
              <a:t>curtain, or </a:t>
            </a:r>
            <a:r>
              <a:rPr lang="en-US" altLang="en-US" sz="3200" dirty="0">
                <a:latin typeface="Calibri" panose="020F0502020204030204" pitchFamily="34" charset="0"/>
              </a:rPr>
              <a:t>send </a:t>
            </a:r>
            <a:r>
              <a:rPr lang="en-US" altLang="en-US" sz="3200" dirty="0" smtClean="0">
                <a:latin typeface="Calibri" panose="020F0502020204030204" pitchFamily="34" charset="0"/>
              </a:rPr>
              <a:t>a messenger </a:t>
            </a:r>
            <a:r>
              <a:rPr lang="en-US" altLang="en-US" sz="3200" dirty="0">
                <a:latin typeface="Calibri" panose="020F0502020204030204" pitchFamily="34" charset="0"/>
              </a:rPr>
              <a:t>who reveals by His </a:t>
            </a:r>
            <a:r>
              <a:rPr lang="en-US" altLang="en-US" sz="3200" dirty="0" smtClean="0">
                <a:latin typeface="Calibri" panose="020F0502020204030204" pitchFamily="34" charset="0"/>
              </a:rPr>
              <a:t>permission whatever </a:t>
            </a:r>
            <a:r>
              <a:rPr lang="en-US" altLang="en-US" sz="3200" dirty="0">
                <a:latin typeface="Calibri" panose="020F0502020204030204" pitchFamily="34" charset="0"/>
              </a:rPr>
              <a:t>He wishes.</a:t>
            </a:r>
          </a:p>
          <a:p>
            <a:pPr>
              <a:lnSpc>
                <a:spcPct val="90000"/>
              </a:lnSpc>
            </a:pPr>
            <a:r>
              <a:rPr lang="en-US" altLang="en-US" sz="3200" dirty="0">
                <a:latin typeface="Calibri" panose="020F0502020204030204" pitchFamily="34" charset="0"/>
              </a:rPr>
              <a:t>Indeed He is all-exalted,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38909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وَكَذَٰلِكَ أَوْحَيْنَآ إِلَيْكَ رُوحًا مِّنْ أَمْرِنَا ۚ مَا كُنتَ تَدْرِى مَا ٱلْكِتَـٰبُ وَلَا ٱلْإِيمَـٰنُ وَلَـٰكِن جَعَلْنَـٰهُ نُورًا نَّهْدِى بِهِۦ مَن نَّشَآءُ مِنْ عِبَادِنَا ۚ وَإِنَّكَ لَتَهْدِىٓ إِلَىٰ صِرَٰطٍ مُّسْتَقِيمٍ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have We revealed to </a:t>
            </a:r>
            <a:r>
              <a:rPr lang="en-US" altLang="en-US" sz="3200" dirty="0" smtClean="0">
                <a:latin typeface="Calibri" panose="020F0502020204030204" pitchFamily="34" charset="0"/>
              </a:rPr>
              <a:t>you the </a:t>
            </a:r>
            <a:r>
              <a:rPr lang="en-US" altLang="en-US" sz="3200" dirty="0">
                <a:latin typeface="Calibri" panose="020F0502020204030204" pitchFamily="34" charset="0"/>
              </a:rPr>
              <a:t>Spirit of Our </a:t>
            </a:r>
            <a:r>
              <a:rPr lang="en-US" altLang="en-US" sz="3200" dirty="0" smtClean="0">
                <a:latin typeface="Calibri" panose="020F0502020204030204" pitchFamily="34" charset="0"/>
              </a:rPr>
              <a:t>dispensation. You </a:t>
            </a:r>
            <a:r>
              <a:rPr lang="en-US" altLang="en-US" sz="3200" dirty="0">
                <a:latin typeface="Calibri" panose="020F0502020204030204" pitchFamily="34" charset="0"/>
              </a:rPr>
              <a:t>did not know what the Book </a:t>
            </a:r>
            <a:r>
              <a:rPr lang="en-US" altLang="en-US" sz="3200" dirty="0" smtClean="0">
                <a:latin typeface="Calibri" panose="020F0502020204030204" pitchFamily="34" charset="0"/>
              </a:rPr>
              <a:t>is, nor </a:t>
            </a:r>
            <a:r>
              <a:rPr lang="en-US" altLang="en-US" sz="3200" dirty="0">
                <a:latin typeface="Calibri" panose="020F0502020204030204" pitchFamily="34" charset="0"/>
              </a:rPr>
              <a:t>what is </a:t>
            </a:r>
            <a:r>
              <a:rPr lang="en-US" altLang="en-US" sz="3200" dirty="0" smtClean="0">
                <a:latin typeface="Calibri" panose="020F0502020204030204" pitchFamily="34" charset="0"/>
              </a:rPr>
              <a:t>faith; but </a:t>
            </a:r>
            <a:r>
              <a:rPr lang="en-US" altLang="en-US" sz="3200" dirty="0">
                <a:latin typeface="Calibri" panose="020F0502020204030204" pitchFamily="34" charset="0"/>
              </a:rPr>
              <a:t>We made it a </a:t>
            </a:r>
            <a:r>
              <a:rPr lang="en-US" altLang="en-US" sz="3200" dirty="0" smtClean="0">
                <a:latin typeface="Calibri" panose="020F0502020204030204" pitchFamily="34" charset="0"/>
              </a:rPr>
              <a:t>light that </a:t>
            </a:r>
            <a:r>
              <a:rPr lang="en-US" altLang="en-US" sz="3200" dirty="0">
                <a:latin typeface="Calibri" panose="020F0502020204030204" pitchFamily="34" charset="0"/>
              </a:rPr>
              <a:t>We may guide by its </a:t>
            </a:r>
            <a:r>
              <a:rPr lang="en-US" altLang="en-US" sz="3200" dirty="0" smtClean="0">
                <a:latin typeface="Calibri" panose="020F0502020204030204" pitchFamily="34" charset="0"/>
              </a:rPr>
              <a:t>means whomever </a:t>
            </a:r>
            <a:r>
              <a:rPr lang="en-US" altLang="en-US" sz="3200" dirty="0">
                <a:latin typeface="Calibri" panose="020F0502020204030204" pitchFamily="34" charset="0"/>
              </a:rPr>
              <a:t>We wish of Our servants.</a:t>
            </a:r>
          </a:p>
          <a:p>
            <a:pPr>
              <a:lnSpc>
                <a:spcPct val="90000"/>
              </a:lnSpc>
            </a:pPr>
            <a:r>
              <a:rPr lang="en-US" altLang="en-US" sz="3200" dirty="0">
                <a:latin typeface="Calibri" panose="020F0502020204030204" pitchFamily="34" charset="0"/>
              </a:rPr>
              <a:t>And indeed you guide to a straight path,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914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عٓسٓقٓ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ʿAyn</a:t>
            </a:r>
            <a:r>
              <a:rPr lang="en-US" altLang="en-US" sz="3200" i="1" dirty="0">
                <a:latin typeface="Calibri" panose="020F0502020204030204" pitchFamily="34" charset="0"/>
              </a:rPr>
              <a:t>, </a:t>
            </a:r>
            <a:r>
              <a:rPr lang="en-US" altLang="en-US" sz="3200" i="1" dirty="0" err="1">
                <a:latin typeface="Calibri" panose="020F0502020204030204" pitchFamily="34" charset="0"/>
              </a:rPr>
              <a:t>Sīn</a:t>
            </a:r>
            <a:r>
              <a:rPr lang="en-US" altLang="en-US" sz="3200" i="1" dirty="0">
                <a:latin typeface="Calibri" panose="020F0502020204030204" pitchFamily="34" charset="0"/>
              </a:rPr>
              <a:t>, </a:t>
            </a:r>
            <a:r>
              <a:rPr lang="en-US" altLang="en-US" sz="3200" i="1" dirty="0" err="1">
                <a:latin typeface="Calibri" panose="020F0502020204030204" pitchFamily="34" charset="0"/>
              </a:rPr>
              <a:t>Qāf</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5235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صِرَٰطِ ٱللَّـهِ ٱلَّذِى لَهُۥ مَا فِى ٱلسَّمَـٰوَٰتِ وَمَا فِى ٱلْأَرْضِ ۗ أَلَآ إِلَى ٱللَّـهِ تَصِيرُ ٱلْأُمُورُ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path of </a:t>
            </a:r>
            <a:r>
              <a:rPr lang="en-US" altLang="en-US" sz="3200" dirty="0" smtClean="0">
                <a:latin typeface="Calibri" panose="020F0502020204030204" pitchFamily="34" charset="0"/>
              </a:rPr>
              <a:t>Allah, to </a:t>
            </a:r>
            <a:r>
              <a:rPr lang="en-US" altLang="en-US" sz="3200" dirty="0">
                <a:latin typeface="Calibri" panose="020F0502020204030204" pitchFamily="34" charset="0"/>
              </a:rPr>
              <a:t>whom belongs whatever is in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whatever is in the earth.</a:t>
            </a:r>
          </a:p>
          <a:p>
            <a:pPr>
              <a:lnSpc>
                <a:spcPct val="90000"/>
              </a:lnSpc>
            </a:pPr>
            <a:r>
              <a:rPr lang="en-US" altLang="en-US" sz="3200" dirty="0">
                <a:latin typeface="Calibri" panose="020F0502020204030204" pitchFamily="34" charset="0"/>
              </a:rPr>
              <a:t>Look! To Allah do all matters return!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5264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يُوحِىٓ إِلَيْكَ وَإِلَى ٱلَّذِينَ مِن قَبْلِكَ ٱللَّـهُ ٱلْعَزِيزُ ٱلْحَكِيمُ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does He reveal to </a:t>
            </a:r>
            <a:r>
              <a:rPr lang="en-US" altLang="en-US" sz="3200" dirty="0" smtClean="0">
                <a:latin typeface="Calibri" panose="020F0502020204030204" pitchFamily="34" charset="0"/>
              </a:rPr>
              <a:t>you and </a:t>
            </a:r>
            <a:r>
              <a:rPr lang="en-US" altLang="en-US" sz="3200" dirty="0">
                <a:latin typeface="Calibri" panose="020F0502020204030204" pitchFamily="34" charset="0"/>
              </a:rPr>
              <a:t>to those who were before you,</a:t>
            </a:r>
          </a:p>
          <a:p>
            <a:pPr>
              <a:lnSpc>
                <a:spcPct val="90000"/>
              </a:lnSpc>
            </a:pPr>
            <a:r>
              <a:rPr lang="en-US" altLang="en-US" sz="3200" dirty="0">
                <a:latin typeface="Calibri" panose="020F0502020204030204" pitchFamily="34" charset="0"/>
              </a:rPr>
              <a:t>Allah,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892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مَا فِى ٱلسَّمَـٰوَٰتِ وَمَا فِى ٱلْأَرْضِ ۖ وَهُوَ ٱلْعَلِىُّ ٱلْعَظِيمُ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whatever is in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whatever is in the earth,</a:t>
            </a:r>
          </a:p>
          <a:p>
            <a:pPr>
              <a:lnSpc>
                <a:spcPct val="90000"/>
              </a:lnSpc>
            </a:pPr>
            <a:r>
              <a:rPr lang="en-US" altLang="en-US" sz="3200" dirty="0">
                <a:latin typeface="Calibri" panose="020F0502020204030204" pitchFamily="34" charset="0"/>
              </a:rPr>
              <a:t>and He is the All-exalted, the All-supreme.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476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تَكَادُ ٱلسَّمَـٰوَٰتُ يَتَفَطَّرْنَ مِن فَوْقِهِنَّ ۚ وَٱلْمَلَـٰٓئِكَةُ يُسَبِّحُونَ بِحَمْدِ رَبِّهِمْ وَيَسْتَغْفِرُونَ لِمَن فِى ٱلْأَرْضِ ۗ أَلَآ إِنَّ ٱللَّـهَ هُوَ ٱلْغَفُورُ ٱلرَّحِيمُ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heavens are about to be rent </a:t>
            </a:r>
            <a:r>
              <a:rPr lang="en-US" altLang="en-US" sz="3200" dirty="0" smtClean="0">
                <a:latin typeface="Calibri" panose="020F0502020204030204" pitchFamily="34" charset="0"/>
              </a:rPr>
              <a:t>apart from </a:t>
            </a:r>
            <a:r>
              <a:rPr lang="en-US" altLang="en-US" sz="3200" dirty="0">
                <a:latin typeface="Calibri" panose="020F0502020204030204" pitchFamily="34" charset="0"/>
              </a:rPr>
              <a:t>above </a:t>
            </a:r>
            <a:r>
              <a:rPr lang="en-US" altLang="en-US" sz="3200" dirty="0" smtClean="0">
                <a:latin typeface="Calibri" panose="020F0502020204030204" pitchFamily="34" charset="0"/>
              </a:rPr>
              <a:t>them, while </a:t>
            </a:r>
            <a:r>
              <a:rPr lang="en-US" altLang="en-US" sz="3200" dirty="0">
                <a:latin typeface="Calibri" panose="020F0502020204030204" pitchFamily="34" charset="0"/>
              </a:rPr>
              <a:t>the angels celebrate the praise of their </a:t>
            </a:r>
            <a:r>
              <a:rPr lang="en-US" altLang="en-US" sz="3200" dirty="0" smtClean="0">
                <a:latin typeface="Calibri" panose="020F0502020204030204" pitchFamily="34" charset="0"/>
              </a:rPr>
              <a:t>Lord and </a:t>
            </a:r>
            <a:r>
              <a:rPr lang="en-US" altLang="en-US" sz="3200" dirty="0">
                <a:latin typeface="Calibri" panose="020F0502020204030204" pitchFamily="34" charset="0"/>
              </a:rPr>
              <a:t>plead for forgiveness for those on the earth</a:t>
            </a:r>
            <a:r>
              <a:rPr lang="en-US" altLang="en-US" sz="3200" dirty="0" smtClean="0">
                <a:latin typeface="Calibri" panose="020F0502020204030204" pitchFamily="34" charset="0"/>
              </a:rPr>
              <a:t>. Look</a:t>
            </a:r>
            <a:r>
              <a:rPr lang="en-US" altLang="en-US" sz="3200" dirty="0">
                <a:latin typeface="Calibri" panose="020F0502020204030204" pitchFamily="34" charset="0"/>
              </a:rPr>
              <a:t>! Allah is indeed the All-forgiving,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Shūrā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722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11172</TotalTime>
  <Words>3778</Words>
  <Application>Microsoft Office PowerPoint</Application>
  <PresentationFormat>Widescreen</PresentationFormat>
  <Paragraphs>214</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حمٓ ﴿١﴾</vt:lpstr>
      <vt:lpstr> عٓسٓقٓ ﴿٢﴾</vt:lpstr>
      <vt:lpstr> كَذَٰلِكَ يُوحِىٓ إِلَيْكَ وَإِلَى ٱلَّذِينَ مِن قَبْلِكَ ٱللَّـهُ ٱلْعَزِيزُ ٱلْحَكِيمُ ﴿٣﴾</vt:lpstr>
      <vt:lpstr> لَهُۥ مَا فِى ٱلسَّمَـٰوَٰتِ وَمَا فِى ٱلْأَرْضِ ۖ وَهُوَ ٱلْعَلِىُّ ٱلْعَظِيمُ ﴿٤﴾</vt:lpstr>
      <vt:lpstr> تَكَادُ ٱلسَّمَـٰوَٰتُ يَتَفَطَّرْنَ مِن فَوْقِهِنَّ ۚ وَٱلْمَلَـٰٓئِكَةُ يُسَبِّحُونَ بِحَمْدِ رَبِّهِمْ وَيَسْتَغْفِرُونَ لِمَن فِى ٱلْأَرْضِ ۗ أَلَآ إِنَّ ٱللَّـهَ هُوَ ٱلْغَفُورُ ٱلرَّحِيمُ ﴿٥﴾</vt:lpstr>
      <vt:lpstr> وَٱلَّذِينَ ٱتَّخَذُوا۟ مِن دُونِهِۦٓ أَوْلِيَآءَ ٱللَّـهُ حَفِيظٌ عَلَيْهِمْ وَمَآ أَنتَ عَلَيْهِم بِوَكِيلٍ ﴿٦﴾</vt:lpstr>
      <vt:lpstr> وَكَذَٰلِكَ أَوْحَيْنَآ إِلَيْكَ قُرْءَانًا عَرَبِيًّا لِّتُنذِرَ أُمَّ ٱلْقُرَىٰ وَمَنْ حَوْلَهَا وَتُنذِرَ يَوْمَ ٱلْجَمْعِ لَا رَيْبَ فِيهِ ۚ فَرِيقٌ فِى ٱلْجَنَّةِ وَفَرِيقٌ فِى ٱلسَّعِيرِ ﴿٧﴾</vt:lpstr>
      <vt:lpstr> وَلَوْ شَآءَ ٱللَّـهُ لَجَعَلَهُمْ أُمَّةً وَٰحِدَةً وَلَـٰكِن يُدْخِلُ مَن يَشَآءُ فِى رَحْمَتِهِۦ ۚ وَٱلظَّـٰلِمُونَ مَا لَهُم مِّن وَلِىٍّۢ وَلَا نَصِيرٍ ﴿٨﴾</vt:lpstr>
      <vt:lpstr> أَمِ ٱتَّخَذُوا۟ مِن دُونِهِۦٓ أَوْلِيَآءَ ۖ فَٱللَّـهُ هُوَ ٱلْوَلِىُّ وَهُوَ يُحْىِ ٱلْمَوْتَىٰ وَهُوَ عَلَىٰ كُلِّ شَىْءٍ قَدِيرٌ ﴿٩﴾</vt:lpstr>
      <vt:lpstr> وَمَا ٱخْتَلَفْتُمْ فِيهِ مِن شَىْءٍ فَحُكْمُهُۥٓ إِلَى ٱللَّـهِ ۚ ذَٰلِكُمُ ٱللَّـهُ رَبِّى عَلَيْهِ تَوَكَّلْتُ وَإِلَيْهِ أُنِيبُ ﴿١٠﴾</vt:lpstr>
      <vt:lpstr>فَاطِرُ ٱلسَّمَـٰوَٰتِ وَٱلْأَرْضِ ۚ جَعَلَ لَكُم مِّنْ أَنفُسِكُمْ أَزْوَٰجًا وَمِنَ ٱلْأَنْعَـٰمِ أَزْوَٰجًا ۖ يَذْرَؤُكُمْ فِيهِ ۚ لَيْسَ كَمِثْلِهِۦ شَىْءٌ ۖ وَهُوَ ٱلسَّمِيعُ ٱلْبَصِيرُ ﴿١١﴾</vt:lpstr>
      <vt:lpstr> لَهُۥ مَقَالِيدُ ٱلسَّمَـٰوَٰتِ وَٱلْأَرْضِ ۖ يَبْسُطُ ٱلرِّزْقَ لِمَن يَشَآءُ وَيَقْدِرُ ۚ إِنَّهُۥ بِكُلِّ شَىْءٍ عَلِيمٌ ﴿١٢﴾ </vt:lpstr>
      <vt:lpstr> شَرَعَ لَكُم مِّنَ ٱلدِّينِ مَا وَصَّىٰ بِهِۦ نُوحًا وَٱلَّذِىٓ أَوْحَيْنَآ إِلَيْكَ وَمَا وَصَّيْنَا بِهِۦٓ إِبْرَٰهِيمَ وَمُوسَىٰ وَعِيسَىٰٓ ۖ أَنْ أَقِيمُوا۟ ٱلدِّينَ وَلَا تَتَفَرَّقُوا۟ فِيهِ ۚ</vt:lpstr>
      <vt:lpstr>كَبُرَ عَلَى ٱلْمُشْرِكِينَ مَا تَدْعُوهُمْ إِلَيْهِ ۚ ٱللَّـهُ يَجْتَبِىٓ إِلَيْهِ مَن يَشَآءُ وَيَهْدِىٓ إِلَيْهِ مَن يُنِيبُ ﴿١٣﴾</vt:lpstr>
      <vt:lpstr> وَمَا تَفَرَّقُوٓا۟ إِلَّا مِنۢ بَعْدِ مَا جَآءَهُمُ ٱلْعِلْمُ بَغْيًۢا بَيْنَهُمْ ۚ </vt:lpstr>
      <vt:lpstr>وَلَوْلَا كَلِمَةٌ سَبَقَتْ مِن رَّبِّكَ إِلَىٰٓ أَجَلٍ مُّسَمًّى لَّقُضِىَ بَيْنَهُمْ ۚ وَإِنَّ ٱلَّذِينَ أُورِثُوا۟ ٱلْكِتَـٰبَ مِنۢ بَعْدِهِمْ لَفِى شَكٍّۢ مِّنْهُ مُرِيبٍ ﴿١٤﴾</vt:lpstr>
      <vt:lpstr> فَلِذَٰلِكَ فَٱدْعُ ۖ وَٱسْتَقِمْ كَمَآ أُمِرْتَ ۖ وَلَا تَتَّبِعْ أَهْوَآءَهُمْ ۖ وَقُلْ ءَامَنتُ بِمَآ أَنزَلَ ٱللَّـهُ مِن كِتَـٰبٍ ۖ وَأُمِرْتُ لِأَعْدِلَ بَيْنَكُمُ</vt:lpstr>
      <vt:lpstr>ٱللَّـهُ رَبُّنَا وَرَبُّكُمْ ۖ لَنَآ أَعْمَـٰلُنَا وَلَكُمْ أَعْمَـٰلُكُمْ ۖ لَا حُجَّةَ بَيْنَنَا وَبَيْنَكُمُ ۖ ٱللَّـهُ يَجْمَعُ بَيْنَنَا ۖ وَإِلَيْهِ ٱلْمَصِيرُ ﴿١٥﴾</vt:lpstr>
      <vt:lpstr>وَٱلَّذِينَ يُحَآجُّونَ فِى ٱللَّـهِ مِنۢ بَعْدِ مَا ٱسْتُجِيبَ لَهُۥ حُجَّتُهُمْ دَاحِضَةٌ عِندَ رَبِّهِمْ وَعَلَيْهِمْ غَضَبٌ وَلَهُمْ عَذَابٌ شَدِيدٌ ﴿١٦﴾</vt:lpstr>
      <vt:lpstr> ٱللَّـهُ ٱلَّذِىٓ أَنزَلَ ٱلْكِتَـٰبَ بِٱلْحَقِّ وَٱلْمِيزَانَ ۗ وَمَا يُدْرِيكَ لَعَلَّ ٱلسَّاعَةَ قَرِيبٌ ﴿١٧﴾</vt:lpstr>
      <vt:lpstr> يَسْتَعْجِلُ بِهَا ٱلَّذِينَ لَا يُؤْمِنُونَ بِهَا ۖ وَٱلَّذِينَ ءَامَنُوا۟ مُشْفِقُونَ مِنْهَا وَيَعْلَمُونَ أَنَّهَا ٱلْحَقُّ ۗ أَلَآ إِنَّ ٱلَّذِينَ يُمَارُونَ فِى ٱلسَّاعَةِ لَفِى ضَلَـٰلٍۭ بَعِيدٍ ﴿١٨﴾</vt:lpstr>
      <vt:lpstr> ٱللَّـهُ لَطِيفٌۢ بِعِبَادِهِۦ يَرْزُقُ مَن يَشَآءُ ۖ وَهُوَ ٱلْقَوِىُّ ٱلْعَزِيزُ ﴿١٩﴾</vt:lpstr>
      <vt:lpstr> مَن كَانَ يُرِيدُ حَرْثَ ٱلْـَٔاخِرَةِ نَزِدْ لَهُۥ فِى حَرْثِهِۦ ۖ وَمَن كَانَ يُرِيدُ حَرْثَ ٱلدُّنْيَا نُؤْتِهِۦ مِنْهَا وَمَا لَهُۥ فِى ٱلْـَٔاخِرَةِ مِن نَّصِيبٍ ﴿٢٠﴾</vt:lpstr>
      <vt:lpstr> أَمْ لَهُمْ شُرَكَـٰٓؤُا۟ شَرَعُوا۟ لَهُم مِّنَ ٱلدِّينِ مَا لَمْ يَأْذَنۢ بِهِ ٱللَّـهُ ۚ وَلَوْلَا كَلِمَةُ ٱلْفَصْلِ لَقُضِىَ بَيْنَهُمْ ۗ وَإِنَّ ٱلظَّـٰلِمِينَ لَهُمْ عَذَابٌ أَلِيمٌ ﴿٢١﴾</vt:lpstr>
      <vt:lpstr> تَرَى ٱلظَّـٰلِمِينَ مُشْفِقِينَ مِمَّا كَسَبُوا۟ وَهُوَ وَاقِعٌۢ بِهِمْ ۗ وَٱلَّذِينَ ءَامَنُوا۟ وَعَمِلُوا۟ ٱلصَّـٰلِحَـٰتِ فِى رَوْضَاتِ ٱلْجَنَّاتِ ۖ لَهُم مَّا يَشَآءُونَ عِندَ رَبِّهِمْ ۚ ذَٰلِكَ هُوَ ٱلْفَضْلُ ٱلْكَبِيرُ ﴿٢٢﴾</vt:lpstr>
      <vt:lpstr>ذَٰلِكَ ٱلَّذِى يُبَشِّرُ ٱللَّـهُ عِبَادَهُ ٱلَّذِينَ ءَامَنُوا۟ وَعَمِلُوا۟ ٱلصَّـٰلِحَـٰتِ ۗ قُل لَّآ أَسْـَٔلُكُمْ عَلَيْهِ أَجْرًا إِلَّا ٱلْمَوَدَّةَ فِى ٱلْقُرْبَىٰ ۗ وَمَن يَقْتَرِفْ حَسَنَةً نَّزِدْ لَهُۥ فِيهَا حُسْنًا ۚ إِنَّ ٱللَّـهَ غَفُورٌ شَكُورٌ ﴿٢٣﴾</vt:lpstr>
      <vt:lpstr> أَمْ يَقُولُونَ ٱفْتَرَىٰ عَلَى ٱللَّـهِ كَذِبًا ۖ فَإِن يَشَإِ ٱللَّـهُ يَخْتِمْ عَلَىٰ قَلْبِكَ ۗ وَيَمْحُ ٱللَّـهُ ٱلْبَـٰطِلَ وَيُحِقُّ ٱلْحَقَّ بِكَلِمَـٰتِهِۦٓ ۚ إِنَّهُۥ عَلِيمٌۢ بِذَاتِ ٱلصُّدُورِ ﴿٢٤﴾</vt:lpstr>
      <vt:lpstr> وَهُوَ ٱلَّذِى يَقْبَلُ ٱلتَّوْبَةَ عَنْ عِبَادِهِۦ وَيَعْفُوا۟ عَنِ ٱلسَّيِّـَٔاتِ وَيَعْلَمُ مَا تَفْعَلُونَ ﴿٢٥﴾</vt:lpstr>
      <vt:lpstr> وَيَسْتَجِيبُ ٱلَّذِينَ ءَامَنُوا۟ وَعَمِلُوا۟ ٱلصَّـٰلِحَـٰتِ وَيَزِيدُهُم مِّن فَضْلِهِۦ ۚ وَٱلْكَـٰفِرُونَ لَهُمْ عَذَابٌ شَدِيدٌ ﴿٢٦﴾</vt:lpstr>
      <vt:lpstr> وَلَوْ بَسَطَ ٱللَّـهُ ٱلرِّزْقَ لِعِبَادِهِۦ لَبَغَوْا۟ فِى ٱلْأَرْضِ وَلَـٰكِن يُنَزِّلُ بِقَدَرٍ مَّا يَشَآءُ ۚ إِنَّهُۥ بِعِبَادِهِۦ خَبِيرٌۢ بَصِيرٌ ﴿٢٧﴾ </vt:lpstr>
      <vt:lpstr>وَهُوَ ٱلَّذِى يُنَزِّلُ ٱلْغَيْثَ مِنۢ بَعْدِ مَا قَنَطُوا۟ وَيَنشُرُ رَحْمَتَهُۥ ۚ وَهُوَ ٱلْوَلِىُّ ٱلْحَمِيدُ ﴿٢٨﴾</vt:lpstr>
      <vt:lpstr> وَمِنْ ءَايَـٰتِهِۦ خَلْقُ ٱلسَّمَـٰوَٰتِ وَٱلْأَرْضِ وَمَا بَثَّ فِيهِمَا مِن دَآبَّةٍ ۚ وَهُوَ عَلَىٰ جَمْعِهِمْ إِذَا يَشَآءُ قَدِيرٌ ﴿٢٩﴾</vt:lpstr>
      <vt:lpstr> وَمَآ أَصَـٰبَكُم مِّن مُّصِيبَةٍ فَبِمَا كَسَبَتْ أَيْدِيكُمْ وَيَعْفُوا۟ عَن كَثِيرٍ ﴿٣٠﴾</vt:lpstr>
      <vt:lpstr> وَمَآ أَنتُم بِمُعْجِزِينَ فِى ٱلْأَرْضِ ۖ وَمَا لَكُم مِّن دُونِ ٱللَّـهِ مِن وَلِىٍّۢ وَلَا نَصِيرٍ ﴿٣١﴾</vt:lpstr>
      <vt:lpstr>وَمِنْ ءَايَـٰتِهِ ٱلْجَوَارِ فِى ٱلْبَحْرِ كَٱلْأَعْلَـٰمِ ﴿٣٢﴾</vt:lpstr>
      <vt:lpstr> إِن يَشَأْ يُسْكِنِ ٱلرِّيحَ فَيَظْلَلْنَ رَوَاكِدَ عَلَىٰ ظَهْرِهِۦٓ ۚ إِنَّ فِى ذَٰلِكَ لَـَٔايَـٰتٍ لِّكُلِّ صَبَّارٍ شَكُورٍ ﴿٣٣﴾</vt:lpstr>
      <vt:lpstr> أَوْ يُوبِقْهُنَّ بِمَا كَسَبُوا۟ وَيَعْفُ عَن كَثِيرٍ ﴿٣٤﴾</vt:lpstr>
      <vt:lpstr> وَيَعْلَمَ ٱلَّذِينَ يُجَـٰدِلُونَ فِىٓ ءَايَـٰتِنَا مَا لَهُم مِّن مَّحِيصٍ ﴿٣٥﴾ </vt:lpstr>
      <vt:lpstr>فَمَآ أُوتِيتُم مِّن شَىْءٍ فَمَتَـٰعُ ٱلْحَيَوٰةِ ٱلدُّنْيَا ۖ وَمَا عِندَ ٱللَّـهِ خَيْرٌ وَأَبْقَىٰ لِلَّذِينَ ءَامَنُوا۟ وَعَلَىٰ رَبِّهِمْ يَتَوَكَّلُونَ ﴿٣٦﴾</vt:lpstr>
      <vt:lpstr> وَٱلَّذِينَ يَجْتَنِبُونَ كَبَـٰٓئِرَ ٱلْإِثْمِ وَٱلْفَوَٰحِشَ وَإِذَا مَا غَضِبُوا۟ هُمْ يَغْفِرُونَ ﴿٣٧﴾ </vt:lpstr>
      <vt:lpstr>وَٱلَّذِينَ ٱسْتَجَابُوا۟ لِرَبِّهِمْ وَأَقَامُوا۟ ٱلصَّلَوٰةَ وَأَمْرُهُمْ شُورَىٰ بَيْنَهُمْ وَمِمَّا رَزَقْنَـٰهُمْ يُنفِقُونَ ﴿٣٨﴾</vt:lpstr>
      <vt:lpstr> وَٱلَّذِينَ إِذَآ أَصَابَهُمُ ٱلْبَغْىُ هُمْ يَنتَصِرُونَ ﴿٣٩﴾</vt:lpstr>
      <vt:lpstr> وَجَزَٰٓؤُا۟ سَيِّئَةٍ سَيِّئَةٌ مِّثْلُهَا ۖ فَمَنْ عَفَا وَأَصْلَحَ فَأَجْرُهُۥ عَلَى ٱللَّـهِ ۚ إِنَّهُۥ لَا يُحِبُّ ٱلظَّـٰلِمِينَ ﴿٤٠﴾</vt:lpstr>
      <vt:lpstr> وَلَمَنِ ٱنتَصَرَ بَعْدَ ظُلْمِهِۦ فَأُو۟لَـٰٓئِكَ مَا عَلَيْهِم مِّن سَبِيلٍ ﴿٤١﴾</vt:lpstr>
      <vt:lpstr> إِنَّمَا ٱلسَّبِيلُ عَلَى ٱلَّذِينَ يَظْلِمُونَ ٱلنَّاسَ وَيَبْغُونَ فِى ٱلْأَرْضِ بِغَيْرِ ٱلْحَقِّ ۚ أُو۟لَـٰٓئِكَ لَهُمْ عَذَابٌ أَلِيمٌ ﴿٤٢﴾ </vt:lpstr>
      <vt:lpstr>وَلَمَن صَبَرَ وَغَفَرَ إِنَّ ذَٰلِكَ لَمِنْ عَزْمِ ٱلْأُمُورِ ﴿٤٣﴾</vt:lpstr>
      <vt:lpstr> وَمَن يُضْلِلِ ٱللَّـهُ فَمَا لَهُۥ مِن وَلِىٍّۢ مِّنۢ بَعْدِهِۦ ۗ وَتَرَى ٱلظَّـٰلِمِينَ لَمَّا رَأَوُا۟ ٱلْعَذَابَ يَقُولُونَ هَلْ إِلَىٰ مَرَدٍّۢ مِّن سَبِيلٍ ﴿٤٤﴾</vt:lpstr>
      <vt:lpstr>وَتَرَىٰهُمْ يُعْرَضُونَ عَلَيْهَا خَـٰشِعِينَ مِنَ ٱلذُّلِّ يَنظُرُونَ مِن طَرْفٍ خَفِىٍّۢ ۗ وَقَالَ ٱلَّذِينَ ءَامَنُوٓا۟ إِنَّ ٱلْخَـٰسِرِينَ ٱلَّذِينَ خَسِرُوٓا۟ أَنفُسَهُمْ وَأَهْلِيهِمْ يَوْمَ ٱلْقِيَـٰمَةِ ۗ أَلَآ إِنَّ ٱلظَّـٰلِمِينَ فِى عَذَابٍ مُّقِيمٍ ﴿٤٥﴾</vt:lpstr>
      <vt:lpstr> وَمَا كَانَ لَهُم مِّنْ أَوْلِيَآءَ يَنصُرُونَهُم مِّن دُونِ ٱللَّـهِ ۗ وَمَن يُضْلِلِ ٱللَّـهُ فَمَا لَهُۥ مِن سَبِيلٍ ﴿٤٦﴾</vt:lpstr>
      <vt:lpstr> ٱسْتَجِيبُوا۟ لِرَبِّكُم مِّن قَبْلِ أَن يَأْتِىَ يَوْمٌ لَّا مَرَدَّ لَهُۥ مِنَ ٱللَّـهِ ۚ مَا لَكُم مِّن مَّلْجَإٍ يَوْمَئِذٍ وَمَا لَكُم مِّن نَّكِيرٍ ﴿٤٧﴾ </vt:lpstr>
      <vt:lpstr>فَإِنْ أَعْرَضُوا۟ فَمَآ أَرْسَلْنَـٰكَ عَلَيْهِمْ حَفِيظًا ۖ إِنْ عَلَيْكَ إِلَّا ٱلْبَلَـٰغُ ۗ وَإِنَّآ إِذَآ أَذَقْنَا ٱلْإِنسَـٰنَ مِنَّا رَحْمَةً فَرِحَ بِهَا ۖ وَإِن تُصِبْهُمْ سَيِّئَةٌۢ بِمَا قَدَّمَتْ أَيْدِيهِمْ فَإِنَّ ٱلْإِنسَـٰنَ كَفُورٌ ﴿٤٨﴾</vt:lpstr>
      <vt:lpstr> لِّلَّـهِ مُلْكُ ٱلسَّمَـٰوَٰتِ وَٱلْأَرْضِ ۚ يَخْلُقُ مَا يَشَآءُ ۚ يَهَبُ لِمَن يَشَآءُ إِنَـٰثًا وَيَهَبُ لِمَن يَشَآءُ ٱلذُّكُورَ ﴿٤٩﴾ </vt:lpstr>
      <vt:lpstr>أَوْ يُزَوِّجُهُمْ ذُكْرَانًا وَإِنَـٰثًا ۖ وَيَجْعَلُ مَن يَشَآءُ عَقِيمًا ۚ إِنَّهُۥ عَلِيمٌ قَدِيرٌ ﴿٥٠﴾ </vt:lpstr>
      <vt:lpstr>وَمَا كَانَ لِبَشَرٍ أَن يُكَلِّمَهُ ٱللَّـهُ إِلَّا وَحْيًا أَوْ مِن وَرَآئِ حِجَابٍ أَوْ يُرْسِلَ رَسُولًا فَيُوحِىَ بِإِذْنِهِۦ مَا يَشَآءُ ۚ إِنَّهُۥ عَلِىٌّ حَكِيمٌ ﴿٥١﴾</vt:lpstr>
      <vt:lpstr>وَكَذَٰلِكَ أَوْحَيْنَآ إِلَيْكَ رُوحًا مِّنْ أَمْرِنَا ۚ مَا كُنتَ تَدْرِى مَا ٱلْكِتَـٰبُ وَلَا ٱلْإِيمَـٰنُ وَلَـٰكِن جَعَلْنَـٰهُ نُورًا نَّهْدِى بِهِۦ مَن نَّشَآءُ مِنْ عِبَادِنَا ۚ وَإِنَّكَ لَتَهْدِىٓ إِلَىٰ صِرَٰطٍ مُّسْتَقِيمٍ ﴿٥٢﴾</vt:lpstr>
      <vt:lpstr> صِرَٰطِ ٱللَّـهِ ٱلَّذِى لَهُۥ مَا فِى ٱلسَّمَـٰوَٰتِ وَمَا فِى ٱلْأَرْضِ ۗ أَلَآ إِلَى ٱللَّـهِ تَصِيرُ ٱلْأُمُورُ ﴿٥٣﴾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769</cp:revision>
  <dcterms:created xsi:type="dcterms:W3CDTF">2005-07-27T05:58:58Z</dcterms:created>
  <dcterms:modified xsi:type="dcterms:W3CDTF">2020-05-17T05:43:13Z</dcterms:modified>
</cp:coreProperties>
</file>