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7"/>
  </p:notesMasterIdLst>
  <p:sldIdLst>
    <p:sldId id="354" r:id="rId2"/>
    <p:sldId id="355" r:id="rId3"/>
    <p:sldId id="893" r:id="rId4"/>
    <p:sldId id="766" r:id="rId5"/>
    <p:sldId id="1071" r:id="rId6"/>
    <p:sldId id="1072" r:id="rId7"/>
    <p:sldId id="1073" r:id="rId8"/>
    <p:sldId id="1074" r:id="rId9"/>
    <p:sldId id="1075" r:id="rId10"/>
    <p:sldId id="1076" r:id="rId11"/>
    <p:sldId id="1077" r:id="rId12"/>
    <p:sldId id="1078" r:id="rId13"/>
    <p:sldId id="1079" r:id="rId14"/>
    <p:sldId id="1080" r:id="rId15"/>
    <p:sldId id="1081" r:id="rId16"/>
    <p:sldId id="1082" r:id="rId17"/>
    <p:sldId id="1083" r:id="rId18"/>
    <p:sldId id="1084" r:id="rId19"/>
    <p:sldId id="1085" r:id="rId20"/>
    <p:sldId id="1086" r:id="rId21"/>
    <p:sldId id="1087" r:id="rId22"/>
    <p:sldId id="1088" r:id="rId23"/>
    <p:sldId id="1089" r:id="rId24"/>
    <p:sldId id="1090" r:id="rId25"/>
    <p:sldId id="1091" r:id="rId26"/>
    <p:sldId id="1092" r:id="rId27"/>
    <p:sldId id="1093" r:id="rId28"/>
    <p:sldId id="1094" r:id="rId29"/>
    <p:sldId id="1159" r:id="rId30"/>
    <p:sldId id="1095" r:id="rId31"/>
    <p:sldId id="1096" r:id="rId32"/>
    <p:sldId id="1097" r:id="rId33"/>
    <p:sldId id="1098" r:id="rId34"/>
    <p:sldId id="1099" r:id="rId35"/>
    <p:sldId id="1100" r:id="rId36"/>
    <p:sldId id="1101" r:id="rId37"/>
    <p:sldId id="1102" r:id="rId38"/>
    <p:sldId id="1103" r:id="rId39"/>
    <p:sldId id="1104" r:id="rId40"/>
    <p:sldId id="1105" r:id="rId41"/>
    <p:sldId id="1106" r:id="rId42"/>
    <p:sldId id="1107" r:id="rId43"/>
    <p:sldId id="1108" r:id="rId44"/>
    <p:sldId id="1109" r:id="rId45"/>
    <p:sldId id="1110" r:id="rId46"/>
    <p:sldId id="1111" r:id="rId47"/>
    <p:sldId id="1112" r:id="rId48"/>
    <p:sldId id="1113" r:id="rId49"/>
    <p:sldId id="1114" r:id="rId50"/>
    <p:sldId id="1115" r:id="rId51"/>
    <p:sldId id="1116" r:id="rId52"/>
    <p:sldId id="1117" r:id="rId53"/>
    <p:sldId id="1118" r:id="rId54"/>
    <p:sldId id="1119" r:id="rId55"/>
    <p:sldId id="1120" r:id="rId56"/>
    <p:sldId id="1121" r:id="rId57"/>
    <p:sldId id="1122" r:id="rId58"/>
    <p:sldId id="1123" r:id="rId59"/>
    <p:sldId id="1124" r:id="rId60"/>
    <p:sldId id="1125" r:id="rId61"/>
    <p:sldId id="1126" r:id="rId62"/>
    <p:sldId id="1127" r:id="rId63"/>
    <p:sldId id="1128" r:id="rId64"/>
    <p:sldId id="1129" r:id="rId65"/>
    <p:sldId id="1130" r:id="rId66"/>
    <p:sldId id="1131" r:id="rId67"/>
    <p:sldId id="1132" r:id="rId68"/>
    <p:sldId id="1133" r:id="rId69"/>
    <p:sldId id="1134" r:id="rId70"/>
    <p:sldId id="1135" r:id="rId71"/>
    <p:sldId id="1136" r:id="rId72"/>
    <p:sldId id="1137" r:id="rId73"/>
    <p:sldId id="1138" r:id="rId74"/>
    <p:sldId id="1139" r:id="rId75"/>
    <p:sldId id="1140" r:id="rId76"/>
    <p:sldId id="1141" r:id="rId77"/>
    <p:sldId id="1142" r:id="rId78"/>
    <p:sldId id="1143" r:id="rId79"/>
    <p:sldId id="1144" r:id="rId80"/>
    <p:sldId id="1145" r:id="rId81"/>
    <p:sldId id="1146" r:id="rId82"/>
    <p:sldId id="1147" r:id="rId83"/>
    <p:sldId id="1148" r:id="rId84"/>
    <p:sldId id="1149" r:id="rId85"/>
    <p:sldId id="1150" r:id="rId86"/>
    <p:sldId id="1151" r:id="rId87"/>
    <p:sldId id="1152" r:id="rId88"/>
    <p:sldId id="1153" r:id="rId89"/>
    <p:sldId id="1154" r:id="rId90"/>
    <p:sldId id="1155" r:id="rId91"/>
    <p:sldId id="1156" r:id="rId92"/>
    <p:sldId id="1157" r:id="rId93"/>
    <p:sldId id="1158" r:id="rId94"/>
    <p:sldId id="352" r:id="rId95"/>
    <p:sldId id="353" r:id="rId9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7315"/>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16/05/2020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ص</a:t>
            </a:r>
            <a:r>
              <a:rPr lang="ar-SA" altLang="en-US" sz="9600" b="0" dirty="0" smtClean="0">
                <a:solidFill>
                  <a:srgbClr val="FFFF00"/>
                </a:solidFill>
                <a:latin typeface="Arabic Typesetting" panose="03020402040406030203" pitchFamily="66" charset="-78"/>
                <a:cs typeface="Arabic Typesetting" panose="03020402040406030203" pitchFamily="66" charset="-78"/>
              </a:rPr>
              <a:t> </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Ṣād</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a:solidFill>
                  <a:srgbClr val="FFFF00"/>
                </a:solidFill>
                <a:latin typeface="Trebuchet MS" panose="020B0603020202020204" pitchFamily="34" charset="0"/>
                <a:cs typeface="Traditional Arabic" panose="02020603050405020304" pitchFamily="18" charset="-78"/>
              </a:rPr>
              <a:t>ṢĀD)</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38</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88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وَٱنطَلَقَ ٱلْمَلَأُ مِنْهُمْ أَنِ ٱمْشُوا۟ وَٱصْبِرُوا۟ عَلَىٰٓ ءَالِهَتِكُمْ ۖ إِنَّ هَـٰذَا لَشَىْءٌ يُرَادُ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elite go about [urging others]: ‘Go and stand by your gods! This is indeed the desirable thing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5923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سَمِعْنَا بِهَـٰذَا فِى ٱلْمِلَّةِ ٱلْـَٔاخِرَةِ إِنْ هَـٰذَآ إِلَّا ٱخْتِلَـٰقٌ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hear of this in the latter-day creed</a:t>
            </a:r>
            <a:r>
              <a:rPr lang="en-US" altLang="en-US" sz="3200" dirty="0" smtClean="0">
                <a:latin typeface="Calibri" panose="020F0502020204030204" pitchFamily="34" charset="0"/>
              </a:rPr>
              <a:t>. </a:t>
            </a:r>
            <a:r>
              <a:rPr lang="en-US" altLang="en-US" sz="3200" dirty="0">
                <a:latin typeface="Calibri" panose="020F0502020204030204" pitchFamily="34" charset="0"/>
              </a:rPr>
              <a:t>This is nothing but a fabrication.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8022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أَءُنزِلَ عَلَيْهِ ٱلذِّكْرُ مِنۢ بَيْنِنَا ۚ بَلْ هُمْ فِى شَكٍّۢ مِّن ذِكْرِى ۖ بَل لَّمَّا يَذُوقُوا۟ عَذَابِ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the reminder been sent down to him out of [all of] us?’ Rather they are in doubt concerning My reminder. Rather they have not yet tasted My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708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عِندَهُمْ خَزَآئِنُ رَحْمَةِ رَبِّكَ ٱلْعَزِيزِ ٱلْوَهَّابِ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possess the treasuries of the mercy of your Lord, the All-mighty, the All-munificent?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1236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لَهُم مُّلْكُ ٱلسَّمَـٰوَٰتِ وَٱلْأَرْضِ وَمَا بَيْنَهُمَا ۖ فَلْيَرْتَقُوا۟ فِى ٱلْأَسْبَـٰبِ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own the kingdom of the heavens and the earth and whatever is between them? [If so,] let them ascend [to the higher spheres] by the </a:t>
            </a:r>
            <a:r>
              <a:rPr lang="en-US" altLang="en-US" sz="3200" dirty="0" smtClean="0">
                <a:latin typeface="Calibri" panose="020F0502020204030204" pitchFamily="34" charset="0"/>
              </a:rPr>
              <a:t>means </a:t>
            </a:r>
            <a:r>
              <a:rPr lang="en-US" altLang="en-US" sz="3200" dirty="0">
                <a:latin typeface="Calibri" panose="020F0502020204030204" pitchFamily="34" charset="0"/>
              </a:rPr>
              <a:t>[of ascension].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637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جُندٌ مَّا هُنَالِكَ مَهْزُومٌ مِّنَ ٱلْأَحْزَابِ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but] a routed host out there, from among the factions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9493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كَذَّبَتْ قَبْلَهُمْ قَوْمُ نُوحٍ وَعَادٌ وَفِرْعَوْنُ ذُو ٱلْأَوْتَادِ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Before them Noah’s people impugned [their apostle] and [so did the people of] </a:t>
            </a:r>
            <a:r>
              <a:rPr lang="en-US" altLang="en-US" sz="3200" dirty="0" err="1">
                <a:latin typeface="Calibri" panose="020F0502020204030204" pitchFamily="34" charset="0"/>
              </a:rPr>
              <a:t>ʿĀd</a:t>
            </a:r>
            <a:r>
              <a:rPr lang="en-US" altLang="en-US" sz="3200" dirty="0">
                <a:latin typeface="Calibri" panose="020F0502020204030204" pitchFamily="34" charset="0"/>
              </a:rPr>
              <a:t>, and Pharaoh, the </a:t>
            </a:r>
            <a:r>
              <a:rPr lang="en-US" altLang="en-US" sz="3200" dirty="0" err="1" smtClean="0">
                <a:latin typeface="Calibri" panose="020F0502020204030204" pitchFamily="34" charset="0"/>
              </a:rPr>
              <a:t>Impaler</a:t>
            </a:r>
            <a:r>
              <a:rPr lang="en-US" altLang="en-US" sz="3200" dirty="0" smtClean="0">
                <a:latin typeface="Calibri" panose="020F0502020204030204" pitchFamily="34" charset="0"/>
              </a:rPr>
              <a:t> </a:t>
            </a:r>
            <a:r>
              <a:rPr lang="en-US" altLang="en-US" sz="3200" dirty="0">
                <a:latin typeface="Calibri" panose="020F0502020204030204" pitchFamily="34" charset="0"/>
              </a:rPr>
              <a:t>[of his victims],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657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وَثَمُودُ وَقَوْمُ لُوطٍ وَأَصْحَـٰبُ لْـَٔيْكَةِ ۚ أُو۟لَـٰٓئِكَ ٱلْأَحْزَابُ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err="1">
                <a:latin typeface="Calibri" panose="020F0502020204030204" pitchFamily="34" charset="0"/>
              </a:rPr>
              <a:t>Thamūd</a:t>
            </a:r>
            <a:r>
              <a:rPr lang="en-US" altLang="en-US" sz="3200" dirty="0">
                <a:latin typeface="Calibri" panose="020F0502020204030204" pitchFamily="34" charset="0"/>
              </a:rPr>
              <a:t>, and the people of Lot, and the inhabitants of </a:t>
            </a:r>
            <a:r>
              <a:rPr lang="en-US" altLang="en-US" sz="3200" dirty="0" err="1">
                <a:latin typeface="Calibri" panose="020F0502020204030204" pitchFamily="34" charset="0"/>
              </a:rPr>
              <a:t>Aykah</a:t>
            </a:r>
            <a:r>
              <a:rPr lang="en-US" altLang="en-US" sz="3200" dirty="0" smtClean="0">
                <a:latin typeface="Calibri" panose="020F0502020204030204" pitchFamily="34" charset="0"/>
              </a:rPr>
              <a:t>: </a:t>
            </a:r>
            <a:r>
              <a:rPr lang="en-US" altLang="en-US" sz="3200" dirty="0">
                <a:latin typeface="Calibri" panose="020F0502020204030204" pitchFamily="34" charset="0"/>
              </a:rPr>
              <a:t>those were the factions.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6506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كُلٌّ إِلَّا كَذَّبَ ٱلرُّسُلَ فَحَقَّ عِقَابِ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Each of them did not but impugn the apostles; so My retribution became due [against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814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يَنظُرُ هَـٰٓؤُلَآءِ إِلَّا صَيْحَةً وَٰحِدَةً مَّا لَهَا مِن فَوَاقٍ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These </a:t>
            </a:r>
            <a:r>
              <a:rPr lang="en-US" altLang="en-US" sz="3200" dirty="0">
                <a:latin typeface="Calibri" panose="020F0502020204030204" pitchFamily="34" charset="0"/>
              </a:rPr>
              <a:t>do not await but a single Cry which will not grant any respite.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9526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1879"/>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Ṣād</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300" dirty="0">
                <a:solidFill>
                  <a:srgbClr val="FFFF00"/>
                </a:solidFill>
              </a:rPr>
              <a:t>The surah that opens with the single discrete Arabic letter </a:t>
            </a:r>
            <a:r>
              <a:rPr lang="en-US" altLang="en-US" sz="2300" dirty="0" err="1">
                <a:solidFill>
                  <a:srgbClr val="FFFF00"/>
                </a:solidFill>
              </a:rPr>
              <a:t>Ṣād</a:t>
            </a:r>
            <a:r>
              <a:rPr lang="en-US" altLang="en-US" sz="2300" dirty="0">
                <a:solidFill>
                  <a:srgbClr val="FFFF00"/>
                </a:solidFill>
              </a:rPr>
              <a:t>. It takes its name from the letter </a:t>
            </a:r>
            <a:r>
              <a:rPr lang="en-US" altLang="en-US" sz="2300" dirty="0" err="1">
                <a:solidFill>
                  <a:srgbClr val="FFFF00"/>
                </a:solidFill>
              </a:rPr>
              <a:t>Ṣād</a:t>
            </a:r>
            <a:r>
              <a:rPr lang="en-US" altLang="en-US" sz="2300" dirty="0">
                <a:solidFill>
                  <a:srgbClr val="FFFF00"/>
                </a:solidFill>
              </a:rPr>
              <a:t>, as mentioned in . This surah mentions previous prophets in support and encouragement for </a:t>
            </a:r>
            <a:r>
              <a:rPr lang="en-US" altLang="en-US" sz="2300" dirty="0" err="1">
                <a:solidFill>
                  <a:srgbClr val="FFFF00"/>
                </a:solidFill>
              </a:rPr>
              <a:t>Muḥammad</a:t>
            </a:r>
            <a:r>
              <a:rPr lang="en-US" altLang="en-US" sz="2300" dirty="0">
                <a:solidFill>
                  <a:srgbClr val="FFFF00"/>
                </a:solidFill>
              </a:rPr>
              <a:t>, and makes a clear link between the arrogance displayed by the disbelievers of Mecca, previous generations, and Iblis, the original rebel. The first and last verses assert the truth and nobility of the Quran</a:t>
            </a:r>
            <a:r>
              <a:rPr lang="en-US" altLang="en-US" sz="2300" dirty="0" smtClean="0">
                <a:solidFill>
                  <a:srgbClr val="FFFF00"/>
                </a:solidFill>
              </a:rPr>
              <a:t>.</a:t>
            </a:r>
            <a:endParaRPr lang="en-US" altLang="en-US" sz="2300" dirty="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is also known as: </a:t>
            </a:r>
            <a:r>
              <a:rPr lang="en-US" altLang="en-US" sz="2300" dirty="0" err="1">
                <a:solidFill>
                  <a:srgbClr val="FFFF00"/>
                </a:solidFill>
              </a:rPr>
              <a:t>Saad</a:t>
            </a:r>
            <a:r>
              <a:rPr lang="en-US" altLang="en-US" sz="2300" dirty="0" smtClean="0">
                <a:solidFill>
                  <a:srgbClr val="FFFF00"/>
                </a:solidFill>
              </a:rPr>
              <a:t>.</a:t>
            </a:r>
            <a:endParaRPr lang="en-US" altLang="en-US" sz="2300" dirty="0" smtClean="0">
              <a:solidFill>
                <a:srgbClr val="FFFF00"/>
              </a:solidFill>
            </a:endParaRPr>
          </a:p>
          <a:p>
            <a:pPr algn="ctr">
              <a:spcBef>
                <a:spcPct val="0"/>
              </a:spcBef>
              <a:buFontTx/>
              <a:buNone/>
            </a:pPr>
            <a:r>
              <a:rPr lang="en-US" altLang="en-US" sz="2300" dirty="0">
                <a:solidFill>
                  <a:srgbClr val="FFFF00"/>
                </a:solidFill>
              </a:rPr>
              <a:t>This surah was revealed in </a:t>
            </a:r>
            <a:r>
              <a:rPr lang="en-US" altLang="en-US" sz="2300" dirty="0" smtClean="0">
                <a:solidFill>
                  <a:srgbClr val="FFFF00"/>
                </a:solidFill>
              </a:rPr>
              <a:t>Makkah. </a:t>
            </a:r>
            <a:r>
              <a:rPr lang="en-US" altLang="en-US" sz="2300" dirty="0">
                <a:solidFill>
                  <a:srgbClr val="FFFF00"/>
                </a:solidFill>
              </a:rPr>
              <a:t>In the commentary of </a:t>
            </a:r>
            <a:r>
              <a:rPr lang="en-US" altLang="en-US" sz="2300" dirty="0" err="1">
                <a:solidFill>
                  <a:srgbClr val="FFFF00"/>
                </a:solidFill>
              </a:rPr>
              <a:t>Majma’ul</a:t>
            </a:r>
            <a:r>
              <a:rPr lang="en-US" altLang="en-US" sz="2300" dirty="0">
                <a:solidFill>
                  <a:srgbClr val="FFFF00"/>
                </a:solidFill>
              </a:rPr>
              <a:t> Bayan it is written that the reward for reciting this surah is equal to the weight of the mountain of Prophet </a:t>
            </a:r>
            <a:r>
              <a:rPr lang="en-US" altLang="en-US" sz="2300" dirty="0" err="1">
                <a:solidFill>
                  <a:srgbClr val="FFFF00"/>
                </a:solidFill>
              </a:rPr>
              <a:t>Dawood</a:t>
            </a:r>
            <a:r>
              <a:rPr lang="en-US" altLang="en-US" sz="2300" dirty="0">
                <a:solidFill>
                  <a:srgbClr val="FFFF00"/>
                </a:solidFill>
              </a:rPr>
              <a:t> </a:t>
            </a:r>
            <a:r>
              <a:rPr lang="en-US" altLang="en-US" sz="2300" dirty="0" smtClean="0">
                <a:solidFill>
                  <a:srgbClr val="FFFF00"/>
                </a:solidFill>
              </a:rPr>
              <a:t>(A). </a:t>
            </a:r>
            <a:r>
              <a:rPr lang="en-US" altLang="en-US" sz="2300" dirty="0">
                <a:solidFill>
                  <a:srgbClr val="FFFF00"/>
                </a:solidFill>
              </a:rPr>
              <a:t>Allah (s.w.t.) inspires the reciter of this surah to avoid every type of sin – big or </a:t>
            </a:r>
            <a:r>
              <a:rPr lang="en-US" altLang="en-US" sz="2300" dirty="0" smtClean="0">
                <a:solidFill>
                  <a:srgbClr val="FFFF00"/>
                </a:solidFill>
              </a:rPr>
              <a:t>small. Imam </a:t>
            </a:r>
            <a:r>
              <a:rPr lang="en-US" altLang="en-US" sz="2300" dirty="0">
                <a:solidFill>
                  <a:srgbClr val="FFFF00"/>
                </a:solidFill>
              </a:rPr>
              <a:t>Muhammad al-</a:t>
            </a:r>
            <a:r>
              <a:rPr lang="en-US" altLang="en-US" sz="2300" dirty="0" err="1">
                <a:solidFill>
                  <a:srgbClr val="FFFF00"/>
                </a:solidFill>
              </a:rPr>
              <a:t>Baqir</a:t>
            </a:r>
            <a:r>
              <a:rPr lang="en-US" altLang="en-US" sz="2300" dirty="0">
                <a:solidFill>
                  <a:srgbClr val="FFFF00"/>
                </a:solidFill>
              </a:rPr>
              <a:t> </a:t>
            </a:r>
            <a:r>
              <a:rPr lang="en-US" altLang="en-US" sz="2300" dirty="0" smtClean="0">
                <a:solidFill>
                  <a:srgbClr val="FFFF00"/>
                </a:solidFill>
              </a:rPr>
              <a:t>(A) </a:t>
            </a:r>
            <a:r>
              <a:rPr lang="en-US" altLang="en-US" sz="2300" dirty="0">
                <a:solidFill>
                  <a:srgbClr val="FFFF00"/>
                </a:solidFill>
              </a:rPr>
              <a:t>has said that the reward for reciting surah </a:t>
            </a:r>
            <a:r>
              <a:rPr lang="en-US" altLang="en-US" sz="2300" dirty="0" err="1" smtClean="0">
                <a:solidFill>
                  <a:srgbClr val="FFFF00"/>
                </a:solidFill>
              </a:rPr>
              <a:t>Ṣād</a:t>
            </a:r>
            <a:r>
              <a:rPr lang="en-US" altLang="en-US" sz="2300" dirty="0" smtClean="0">
                <a:solidFill>
                  <a:srgbClr val="FFFF00"/>
                </a:solidFill>
              </a:rPr>
              <a:t> </a:t>
            </a:r>
            <a:r>
              <a:rPr lang="en-US" altLang="en-US" sz="2300" dirty="0">
                <a:solidFill>
                  <a:srgbClr val="FFFF00"/>
                </a:solidFill>
              </a:rPr>
              <a:t>is compared to the reward given to the Holy Prophets and the one who often recites this surah will be taken to Jannah along with his family and loved ones; to such an extent that even those servants of his whom he loves will be with him in </a:t>
            </a:r>
            <a:r>
              <a:rPr lang="en-US" altLang="en-US" sz="2300" dirty="0" smtClean="0">
                <a:solidFill>
                  <a:srgbClr val="FFFF00"/>
                </a:solidFill>
              </a:rPr>
              <a:t>Jannah. If </a:t>
            </a:r>
            <a:r>
              <a:rPr lang="en-US" altLang="en-US" sz="2300" dirty="0">
                <a:solidFill>
                  <a:srgbClr val="FFFF00"/>
                </a:solidFill>
              </a:rPr>
              <a:t>this surah is placed under the tyrant ruler, his reign will not last for more than three days before people will see his true nature and will start hating him. This will eventually lead to his downfall</a:t>
            </a:r>
            <a:r>
              <a:rPr lang="en-US" altLang="en-US" sz="2300" dirty="0" smtClean="0">
                <a:solidFill>
                  <a:srgbClr val="FFFF00"/>
                </a:solidFill>
              </a:rPr>
              <a:t>.</a:t>
            </a:r>
          </a:p>
          <a:p>
            <a:pPr algn="ctr">
              <a:spcBef>
                <a:spcPct val="0"/>
              </a:spcBef>
              <a:buFontTx/>
              <a:buNone/>
            </a:pP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رَبَّنَا عَجِّل لَّنَا قِطَّنَا قَبْلَ يَوْمِ ٱلْحِسَابِ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‘Our Lord! Hasten on for us our </a:t>
            </a:r>
            <a:r>
              <a:rPr lang="en-US" altLang="en-US" sz="3200" dirty="0" smtClean="0">
                <a:latin typeface="Calibri" panose="020F0502020204030204" pitchFamily="34" charset="0"/>
              </a:rPr>
              <a:t>share </a:t>
            </a:r>
            <a:r>
              <a:rPr lang="en-US" altLang="en-US" sz="3200" dirty="0">
                <a:latin typeface="Calibri" panose="020F0502020204030204" pitchFamily="34" charset="0"/>
              </a:rPr>
              <a:t>before the Day of Reckoning.’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8785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ٱصْبِرْ عَلَىٰ مَا يَقُولُونَ وَٱذْكُرْ عَبْدَنَا دَاوُۥدَ ذَا ٱلْأَيْدِ ۖ إِنَّهُۥٓ أَوَّابٌ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 patient over what they say, and remember Our servant, David, [the man] of strength. Indeed he was a penitent [soul].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2867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سَخَّرْنَا ٱلْجِبَالَ مَعَهُۥ يُسَبِّحْنَ بِٱلْعَشِىِّ وَٱلْإِشْرَاقِ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disposed the mountains to glorify [Allah] with him at evening and dawn,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2229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وَٱلطَّيْرَ مَحْشُورَةً ۖ كُلٌّ لَّهُۥٓ أَوَّابٌ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birds [as well], mustered [in flocks], all echoing him [in a chorus].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1487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وَشَدَدْنَا مُلْكَهُۥ وَءَاتَيْنَـٰهُ ٱلْحِكْمَةَ وَفَصْلَ ٱلْخِطَابِ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made his kingdom firm and gave him wisdom and conclusive speech.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4519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وَهَلْ أَتَىٰكَ نَبَؤُا۟ ٱلْخَصْمِ إِذْ تَسَوَّرُوا۟ ٱلْمِحْرَابَ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there not come to you the account of the contenders, when they scaled the wall into the sanctuary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3862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دَخَلُوا۟ عَلَىٰ دَاوُۥدَ فَفَزِعَ مِنْهُمْ ۖ قَالُوا۟ لَا تَخَفْ ۖ خَصْمَانِ بَغَىٰ بَعْضُنَا عَلَىٰ بَعْضٍ فَٱحْكُم بَيْنَنَا بِٱلْحَقِّ وَلَا تُشْطِطْ وَٱهْدِنَآ إِلَىٰ سَوَآءِ ٱلصِّرَٰطِ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entered into the presence of David, he was alarmed by them. They said, ‘Do not be afraid. [We are only] two contenders: one of us has bullied the other. So judge justly between us, and do not exceed [the bounds of justice], and show us the right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0044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هَـٰذَآ أَخِى لَهُۥ تِسْعٌ وَتِسْعُونَ نَعْجَةً وَلِىَ نَعْجَةٌ وَٰحِدَةٌ فَقَالَ أَكْفِلْنِيهَا وَعَزَّنِى فِى ٱلْخِطَابِ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this brother of mine has ninety-nine ewes, while I have only a single ewe, and [yet] he says, ‘Commit it to my care,’ and he browbeats me in speech.’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244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لَقَدْ ظَلَمَكَ بِسُؤَالِ نَعْجَتِكَ إِلَىٰ نِعَاجِهِۦ ۖ وَإِنَّ كَثِيرًا مِّنَ ٱلْخُلَطَآءِ لَيَبْغِى بَعْضُهُمْ عَلَىٰ بَعْضٍ إِلَّا ٱلَّذِينَ ءَامَنُوا۟ وَعَمِلُوا۟ ٱلصَّـٰلِحَـٰتِ وَقَلِيلٌ مَّا 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‘He has certainly wronged you by asking your ewe in addition to his ewes, and indeed many partners bully one another, except such as have faith and do righteous deeds, and few are they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9731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وَظَنَّ </a:t>
            </a:r>
            <a:r>
              <a:rPr lang="ar-SA" altLang="en-US" sz="7200" dirty="0">
                <a:latin typeface="Arabic Typesetting" panose="03020402040406030203" pitchFamily="66" charset="-78"/>
                <a:cs typeface="Arabic Typesetting" panose="03020402040406030203" pitchFamily="66" charset="-78"/>
              </a:rPr>
              <a:t>دَاوُۥدُ أَنَّمَا فَتَنَّـٰهُ فَٱسْتَغْفَرَ رَبَّهُۥ وَخَرَّ رَاكِعًا وَأَنَابَ ۩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Then </a:t>
            </a:r>
            <a:r>
              <a:rPr lang="en-US" altLang="en-US" sz="3200" dirty="0">
                <a:latin typeface="Calibri" panose="020F0502020204030204" pitchFamily="34" charset="0"/>
              </a:rPr>
              <a:t>David knew that We had indeed tested him, whereat he pleaded with his Lord for forgiveness, and fell down prostrate and repented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323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فَغَفَرْنَا لَهُۥ ذَٰلِكَ ۖ وَإِنَّ لَهُۥ عِندَنَا لَزُلْفَىٰ وَحُسْنَ مَـَٔابٍ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forgave him that and indeed he has [a station of] nearness with Us and a good destination.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2224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يَـٰدَاوُۥدُ إِنَّا جَعَلْنَـٰكَ خَلِيفَةً فِى ٱلْأَرْضِ فَٱحْكُم بَيْنَ ٱلنَّاسِ بِٱلْحَقِّ وَلَا تَتَّبِعِ ٱلْهَوَىٰ فَيُضِلَّكَ عَن سَبِيلِ ٱللَّـهِ ۚ إِنَّ ٱلَّذِينَ يَضِلُّونَ عَن سَبِيلِ ٱللَّـهِ لَهُمْ عَذَابٌ شَدِيدٌۢ بِمَا نَسُوا۟ يَوْمَ ٱلْحِسَابِ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David! Indeed We have made you a vicegerent on the earth. So judge between people with justice, and do not follow desire, or it will lead you astray from the way of Allah. Indeed those who stray from the way of Allah —there is a severe punishment for them because of their forgetting the Day of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4638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خَلَقْنَا ٱلسَّمَآءَ وَٱلْأَرْضَ وَمَا بَيْنَهُمَا بَـٰطِلًا ۚ ذَٰلِكَ ظَنُّ ٱلَّذِينَ كَفَرُوا۟ ۚ فَوَيْلٌ لِّلَّذِينَ كَفَرُوا۟ مِنَ ٱلنَّارِ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 sky and the earth and whatever is between them in vain. That is a conjecture of the faithless. So woe to the faithless for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317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نَجْعَلُ ٱلَّذِينَ ءَامَنُوا۟ وَعَمِلُوا۟ ٱلصَّـٰلِحَـٰتِ كَٱلْمُفْسِدِينَ فِى ٱلْأَرْضِ أَمْ نَجْعَلُ ٱلْمُتَّقِينَ كَٱلْفُجَّارِ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Shall We treat those who have faith and do righteous deeds like those who cause corruption on the earth? Shall We treat the </a:t>
            </a:r>
            <a:r>
              <a:rPr lang="en-US" altLang="en-US" sz="3200" dirty="0" err="1">
                <a:latin typeface="Calibri" panose="020F0502020204030204" pitchFamily="34" charset="0"/>
              </a:rPr>
              <a:t>Godwary</a:t>
            </a:r>
            <a:r>
              <a:rPr lang="en-US" altLang="en-US" sz="3200" dirty="0">
                <a:latin typeface="Calibri" panose="020F0502020204030204" pitchFamily="34" charset="0"/>
              </a:rPr>
              <a:t> like the vicious?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0172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كِتَـٰبٌ أَنزَلْنَـٰهُ إِلَيْكَ مُبَـٰرَكٌ لِّيَدَّبَّرُوٓا۟ ءَايَـٰتِهِۦ وَلِيَتَذَكَّرَ أُو۟لُوا۟ ٱلْأَلْبَـٰبِ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 blessed Book that We have sent down to you, so that they may contemplate its signs, and that those who possess intellect may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91856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وَوَهَبْنَا لِدَاوُۥدَ سُلَيْمَـٰنَ ۚ نِعْمَ ٱلْعَبْدُ ۖ إِنَّهُۥٓ أَوَّابٌ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David We gave Solomon —what an excellent servant! Indeed he was a penitent [soul].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6650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عُرِضَ عَلَيْهِ بِٱلْعَشِىِّ ٱلصَّـٰفِنَـٰتُ ٱلْجِيَادُ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one evening there were displayed before him prancing steeds,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8485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فَقَالَ إِنِّىٓ أَحْبَبْتُ حُبَّ ٱلْخَيْرِ عَن ذِكْرِ رَبِّى حَتَّىٰ تَوَارَتْ بِٱلْحِجَابِ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I have preferred the love of [worldly] niceties to the remembrance of my Lord until [the sun] disappeared behind the [night’s] veil.’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9728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رُدُّوهَا عَلَىَّ ۖ فَطَفِقَ مَسْحًۢا بِٱلسُّوقِ وَٱلْأَعْنَاقِ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‘Bring </a:t>
            </a:r>
            <a:r>
              <a:rPr lang="en-US" altLang="en-US" sz="3200" dirty="0" smtClean="0">
                <a:latin typeface="Calibri" panose="020F0502020204030204" pitchFamily="34" charset="0"/>
              </a:rPr>
              <a:t>it </a:t>
            </a:r>
            <a:r>
              <a:rPr lang="en-US" altLang="en-US" sz="3200" dirty="0">
                <a:latin typeface="Calibri" panose="020F0502020204030204" pitchFamily="34" charset="0"/>
              </a:rPr>
              <a:t>back for me!’ Then he [and others] began to wipe [their] legs and necks.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5343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فَتَنَّا سُلَيْمَـٰنَ وَأَلْقَيْنَا عَلَىٰ كُرْسِيِّهِۦ جَسَدًا ثُمَّ أَنَابَ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tried Solomon, and cast a [lifeless] body on his throne. Thereupon he was penitent.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3271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ٱغْفِرْ لِى وَهَبْ لِى مُلْكًا لَّا يَنۢبَغِى لِأَحَدٍ مِّنۢ بَعْدِىٓ ۖ إِنَّكَ أَنتَ ٱلْوَهَّابُ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Forgive me, and grant me a kingdom that does not befit anyone except me</a:t>
            </a:r>
            <a:r>
              <a:rPr lang="en-US" altLang="en-US" sz="3200" dirty="0" smtClean="0">
                <a:latin typeface="Calibri" panose="020F0502020204030204" pitchFamily="34" charset="0"/>
              </a:rPr>
              <a:t>. </a:t>
            </a:r>
            <a:r>
              <a:rPr lang="en-US" altLang="en-US" sz="3200" dirty="0">
                <a:latin typeface="Calibri" panose="020F0502020204030204" pitchFamily="34" charset="0"/>
              </a:rPr>
              <a:t>Indeed You are the All-munificent.’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9303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فَسَخَّرْنَا لَهُ ٱلرِّيحَ تَجْرِى بِأَمْرِهِۦ رُخَآءً حَيْثُ أَصَابَ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disposed the wind for him, blowing softly by his command wherever he intended,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6333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وَٱلشَّيَـٰطِينَ كُلَّ بَنَّآءٍ وَغَوَّاصٍ ﴿٣٧﴾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devils [as well as], every builder and diver,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8421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وَءَاخَرِينَ مُقَرَّنِينَ فِى ٱلْأَصْفَادِ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others [too] bound together in chains.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8107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عَطَآؤُنَا فَٱمْنُنْ أَوْ أَمْسِكْ بِغَيْرِ حِسَابٍ ﴿٣٩﴾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Our bounty: so give away or withhold, without any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8456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لَهُۥ عِندَنَا لَزُلْفَىٰ وَحُسْنَ مَـَٔابٍ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has [a station of] nearness with Us and a good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7455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عَبْدَنَآ أَيُّوبَ إِذْ نَادَىٰ رَبَّهُۥٓ أَنِّى مَسَّنِىَ ٱلشَّيْطَـٰنُ بِنُصْبٍ وَعَذَابٍ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remember Our servant Job [in the </a:t>
            </a:r>
            <a:r>
              <a:rPr lang="en-US" altLang="en-US" sz="3200" dirty="0" err="1">
                <a:latin typeface="Calibri" panose="020F0502020204030204" pitchFamily="34" charset="0"/>
              </a:rPr>
              <a:t>Qurʾān</a:t>
            </a:r>
            <a:r>
              <a:rPr lang="en-US" altLang="en-US" sz="3200" dirty="0">
                <a:latin typeface="Calibri" panose="020F0502020204030204" pitchFamily="34" charset="0"/>
              </a:rPr>
              <a:t>]. When he called out to his Lord, ‘The devil has visited on me hardship and torment,’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171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ٱرْكُضْ بِرِجْلِكَ ۖ هَـٰذَا مُغْتَسَلٌۢ بَارِدٌ وَشَرَابٌ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told him:] ‘Stamp your foot on the ground; this [ensuing spring] is a cooling bath and drink.’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7320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وَوَهَبْنَا لَهُۥٓ أَهْلَهُۥ وَمِثْلَهُم مَّعَهُمْ رَحْمَةً مِّنَّا وَذِكْرَىٰ لِأُو۟لِى ٱلْأَلْبَـٰبِ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[back] his family to him along with others like them, as a mercy from Us and an admonition for those who possess intellect.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1852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وَخُذْ بِيَدِكَ ضِغْثًا فَٱضْرِب بِّهِۦ وَلَا تَحْنَثْ ۗ إِنَّا وَجَدْنَـٰهُ صَابِرًا ۚ نِّعْمَ ٱلْعَبْدُ ۖ إِنَّهُۥٓ أَوَّابٌ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told him:] ‘Take a faggot in your hand and then strike [your wife] with it, but do not break [your] oath.’ Indeed We found him to be patient. What an excellent servant! Indeed he was a penitent [soul].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5646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صٓ ۚ وَٱلْقُرْءَانِ ذِى ٱلذِّكْرِ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Ṣād</a:t>
            </a:r>
            <a:r>
              <a:rPr lang="en-US" altLang="en-US" sz="3200" dirty="0">
                <a:latin typeface="Calibri" panose="020F0502020204030204" pitchFamily="34" charset="0"/>
              </a:rPr>
              <a:t>. By the </a:t>
            </a:r>
            <a:r>
              <a:rPr lang="en-US" altLang="en-US" sz="3200" dirty="0" err="1">
                <a:latin typeface="Calibri" panose="020F0502020204030204" pitchFamily="34" charset="0"/>
              </a:rPr>
              <a:t>Qurʾān</a:t>
            </a:r>
            <a:r>
              <a:rPr lang="en-US" altLang="en-US" sz="3200" dirty="0">
                <a:latin typeface="Calibri" panose="020F0502020204030204" pitchFamily="34" charset="0"/>
              </a:rPr>
              <a:t> bearing the Reminder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530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عِبَـٰدَنَآ إِبْرَٰهِيمَ وَإِسْحَـٰقَ وَيَعْقُوبَ أُو۟لِى ٱلْأَيْدِى وَٱلْأَبْصَـٰرِ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remember Our servants Abraham, Isaac and Jacob, men of strength and insight.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0980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أَخْلَصْنَـٰهُم بِخَالِصَةٍ ذِكْرَى ٱلدَّارِ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purified them with the exclusiveness of the remembrance of the abode [of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492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وَإِنَّهُمْ عِندَنَا لَمِنَ ٱلْمُصْطَفَيْنَ ٱلْأَخْيَارِ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with Us they are surely among the elect of the best.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0813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إِسْمَـٰعِيلَ وَٱلْيَسَعَ وَذَا ٱلْكِفْلِ ۖ وَكُلٌّ مِّنَ ٱلْأَخْيَارِ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remember Ishmael, Elisha and </a:t>
            </a:r>
            <a:r>
              <a:rPr lang="en-US" altLang="en-US" sz="3200" dirty="0" err="1">
                <a:latin typeface="Calibri" panose="020F0502020204030204" pitchFamily="34" charset="0"/>
              </a:rPr>
              <a:t>Dhu’l-Kifl</a:t>
            </a:r>
            <a:r>
              <a:rPr lang="en-US" altLang="en-US" sz="3200" dirty="0">
                <a:latin typeface="Calibri" panose="020F0502020204030204" pitchFamily="34" charset="0"/>
              </a:rPr>
              <a:t> —each [of whom was] among the elect.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7151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ذِكْرٌ ۚ وَإِنَّ لِلْمُتَّقِينَ لَحُسْنَ مَـَٔابٍ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reminder, and indeed the </a:t>
            </a:r>
            <a:r>
              <a:rPr lang="en-US" altLang="en-US" sz="3200" dirty="0" err="1">
                <a:latin typeface="Calibri" panose="020F0502020204030204" pitchFamily="34" charset="0"/>
              </a:rPr>
              <a:t>Godwary</a:t>
            </a:r>
            <a:r>
              <a:rPr lang="en-US" altLang="en-US" sz="3200" dirty="0">
                <a:latin typeface="Calibri" panose="020F0502020204030204" pitchFamily="34" charset="0"/>
              </a:rPr>
              <a:t> have a good destination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9714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جَنَّـٰتِ عَدْنٍ مُّفَتَّحَةً لَّهُمُ ٱلْأَبْوَٰبُ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Gardens of Eden, whose gates are flung open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9522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مُتَّكِـِٔينَ فِيهَا يَدْعُونَ فِيهَا بِفَـٰكِهَةٍ كَثِيرَةٍ وَشَرَابٍ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Reclining therein [on couches], therein they ask for abundant fruits and drinks,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0714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وَعِندَهُمْ قَـٰصِرَٰتُ ٱلطَّرْفِ أَتْرَابٌ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with them will be maidens of restrained glances of a like age.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7219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مَا تُوعَدُونَ لِيَوْمِ ٱلْحِسَابِ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what you are promised on the Day of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79739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هَـٰذَا لَرِزْقُنَا مَا لَهُۥ مِن نَّفَادٍ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indeed Our provision, which will never be exhausted.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5643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ٱلَّذِينَ كَفَرُوا۟ فِى عِزَّةٍ وَشِقَاقٍ ﴿٢﴾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the faithless dwell in conceit and defiance.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54944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 وَإِنَّ لِلطَّـٰغِينَ لَشَرَّ مَـَٔابٍ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for the righteous], and as for the rebellious there will surely be a bad destination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2652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جَهَنَّمَ يَصْلَوْنَهَا فَبِئْسَ ٱلْمِهَادُ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—hell, which they shall enter, an evil resting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5629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فَلْيَذُوقُوهُ حَمِيمٌ وَغَسَّاقٌ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let them taste it: scalding water and pus,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56091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وَءَاخَرُ مِن شَكْلِهِۦٓ أَزْوَٰجٌ ﴿٥٨﴾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other kinds [of torments] resembling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6695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هَـٰذَا فَوْجٌ مُّقْتَحِمٌ مَّعَكُمْ ۖ لَا مَرْحَبًۢا بِهِمْ ۚ إِنَّهُمْ صَالُوا۟ ٱلنَّارِ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group plunging [into hell] along with you</a:t>
            </a:r>
            <a:r>
              <a:rPr lang="en-US" altLang="en-US" sz="3200" dirty="0" smtClean="0">
                <a:latin typeface="Calibri" panose="020F0502020204030204" pitchFamily="34" charset="0"/>
              </a:rPr>
              <a:t>.’ </a:t>
            </a:r>
            <a:r>
              <a:rPr lang="en-US" altLang="en-US" sz="3200" dirty="0">
                <a:latin typeface="Calibri" panose="020F0502020204030204" pitchFamily="34" charset="0"/>
              </a:rPr>
              <a:t>‘May wretchedness be their lot! They will indeed enter the Fire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85239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بَلْ أَنتُمْ لَا مَرْحَبًۢا بِكُمْ ۖ أَنتُمْ قَدَّمْتُمُوهُ لَنَا ۖ فَبِئْسَ ٱلْقَرَارُ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say, ‘Rather, may wretchedness be your lot! You prepared this [hell] for us. What an evil abode!’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22451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رَبَّنَا مَن قَدَّمَ لَنَا هَـٰذَا فَزِدْهُ عَذَابًا ضِعْفًا فِى ٱلنَّارِ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‘Our Lord! Whoever has prepared this for us, double his punishment in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01914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وَقَالُوا۟ مَا لَنَا لَا نَرَىٰ رِجَالًا كُنَّا نَعُدُّهُم مِّنَ ٱلْأَشْرَارِ ﴿٦٢﴾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say, ‘What is the matter with us that we do not see [here] men whom we used to count among the bad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09241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أَتَّخَذْنَـٰهُمْ سِخْرِيًّا أَمْ زَاغَتْ عَنْهُمُ ٱلْأَبْصَـٰرُ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we ridicule them [unduly in the world], or do [our] eyes miss them [here]?’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5988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ذَٰلِكَ لَحَقٌّ تَخَاصُمُ أَهْلِ ٱلنَّارِ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indeed a truth: the contentions of the inmates of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810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كَمْ أَهْلَكْنَا مِن قَبْلِهِم مِّن قَرْنٍ فَنَادَوا۟ وَّلَاتَ حِينَ مَنَاصٍ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generation We have destroyed before them! They cried out [for help], but it was no more the time for escape.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2762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إِنَّمَآ أَنَا۠ مُنذِرٌ ۖ وَمَا مِنْ إِلَـٰهٍ إِلَّا ٱللَّـهُ ٱلْوَٰحِدُ ٱلْقَهَّارُ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am just a warner, and there is no god except Allah, the One, the All-paramount,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80489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ٱلسَّمَـٰوَٰتِ وَٱلْأَرْضِ وَمَا بَيْنَهُمَا ٱلْعَزِيزُ ٱلْغَفَّـٰرُ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Lord of the heavens and the earth and whatever is between them, the All-mighty, the All-forgiver.’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04583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هُوَ نَبَؤٌا۟ عَظِيمٌ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 is a great prophesy,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85494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أَنتُمْ عَنْهُ مُعْرِضُونَ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of which you are disregardful.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6264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كَانَ لِىَ مِنْ عِلْمٍۭ بِٱلْمَلَإِ ٱلْأَعْلَىٰٓ إِذْ يَخْتَصِمُونَ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have no knowledge of the Supernal Elite when they contend.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55442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يُوحَىٰٓ إِلَىَّ إِلَّآ أَنَّمَآ أَنَا۠ نَذِيرٌ مُّبِينٌ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that is revealed to me is that I am just a manifest warner.’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90275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رَبُّكَ لِلْمَلَـٰٓئِكَةِ إِنِّى خَـٰلِقٌۢ بَشَرًا مِّن طِينٍ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your Lord said to the angels, ‘Indeed I am about to create a human being out of clay.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05204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سَوَّيْتُهُۥ وَنَفَخْتُ فِيهِ مِن رُّوحِى فَقَعُوا۟ لَهُۥ سَـٰجِدِينَ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I have proportioned him and breathed into him of My spirit, then fall down in prostration before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41115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فَسَجَدَ ٱلْمَلَـٰٓئِكَةُ كُلُّهُمْ أَجْمَعُونَ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the angels prostrated, all of them together,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01691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إِلَّآ إِبْلِيسَ ٱسْتَكْبَرَ وَكَانَ مِنَ ٱلْكَـٰفِرِينَ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not Iblis; he acted arrogantly and he was one of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811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وَعَجِبُوٓا۟ أَن جَآءَهُم مُّنذِرٌ مِّنْهُمْ ۖ وَقَالَ ٱلْكَـٰفِرُونَ هَـٰذَا سَـٰحِرٌ كَذَّابٌ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consider it odd that there should come to them a warner from among themselves, and the faithless say, ‘This is a magician, a mendacious liar.’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46116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يَـٰٓإِبْلِيسُ مَا مَنَعَكَ أَن تَسْجُدَ لِمَا خَلَقْتُ بِيَدَىَّ ۖ أَسْتَكْبَرْتَ أَمْ كُنتَ مِنَ ٱلْعَالِينَ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Iblis! What keeps you from prostrating before that which I have created with My [own] two hands? Are you arrogant, or are you [one] of the exalted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35162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أَنَا۠ خَيْرٌ مِّنْهُ ۖ خَلَقْتَنِى مِن نَّارٍ وَخَلَقْتَهُۥ مِن طِينٍ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am better than him,’ he said. ‘You created me from fire and You created him from clay.’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24253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فَٱخْرُجْ مِنْهَا فَإِنَّكَ رَجِيمٌ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a:t>
            </a:r>
            <a:r>
              <a:rPr lang="en-US" altLang="en-US" sz="3200" dirty="0" err="1">
                <a:latin typeface="Calibri" panose="020F0502020204030204" pitchFamily="34" charset="0"/>
              </a:rPr>
              <a:t>Begone</a:t>
            </a:r>
            <a:r>
              <a:rPr lang="en-US" altLang="en-US" sz="3200" dirty="0">
                <a:latin typeface="Calibri" panose="020F0502020204030204" pitchFamily="34" charset="0"/>
              </a:rPr>
              <a:t> hence, for you are indeed an outcast,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54906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عَلَيْكَ لَعْنَتِىٓ إِلَىٰ يَوْمِ ٱلدِّينِ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My curse will be on you till the Day of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69335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فَأَنظِرْنِىٓ إِلَىٰ يَوْمِ يُبْعَثُونَ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Respite me till the day they will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83493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فَإِنَّكَ مِنَ ٱلْمُنظَرِينَ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He, ‘You are indeed among the reprieved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745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يَوْمِ ٱلْوَقْتِ ٱلْمَعْلُومِ ﴿٨١﴾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until the day of the known 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7604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فَبِعِزَّتِكَ لَأُغْوِيَنَّهُمْ أَجْمَعِينَ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‘By Your might, I will surely pervert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3606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عِبَادَكَ مِنْهُمُ ٱلْمُخْلَصِينَ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Your exclusive servants among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1341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فَٱلْحَقُّ وَٱلْحَقَّ أَقُولُ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 truth is that —and I speak the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3246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أَجَعَلَ ٱلْـَٔالِهَةَ إِلَـٰهًا وَٰحِدًا ۖ إِنَّ هَـٰذَا لَشَىْءٌ عُجَابٌ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he reduced the gods to one god? This is indeed an odd 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82717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لَأَمْلَأَنَّ جَهَنَّمَ مِنكَ وَمِمَّن تَبِعَكَ مِنْهُمْ أَجْمَعِينَ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will surely fill hell with you and all of those who follow you</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77082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مَآ أَسْـَٔلُكُمْ عَلَيْهِ مِنْ أَجْرٍ وَمَآ أَنَا۠ مِنَ ٱلْمُتَكَلِّفِينَ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do not ask you any reward for it, and I am no impostor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80775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هُوَ إِلَّا ذِكْرٌ لِّلْعَـٰلَمِينَ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just a reminder for all the 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8290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وَلَتَعْلَمُنَّ نَبَأَهُۥ بَعْدَ حِينٍۭ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will surely learn its tidings in due 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76334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Ṣād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10407</TotalTime>
  <Words>3856</Words>
  <Application>Microsoft Office PowerPoint</Application>
  <PresentationFormat>Widescreen</PresentationFormat>
  <Paragraphs>291</Paragraphs>
  <Slides>95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صٓ ۚ وَٱلْقُرْءَانِ ذِى ٱلذِّكْرِ ﴿١﴾</vt:lpstr>
      <vt:lpstr> بَلِ ٱلَّذِينَ كَفَرُوا۟ فِى عِزَّةٍ وَشِقَاقٍ ﴿٢﴾ </vt:lpstr>
      <vt:lpstr>كَمْ أَهْلَكْنَا مِن قَبْلِهِم مِّن قَرْنٍ فَنَادَوا۟ وَّلَاتَ حِينَ مَنَاصٍ ﴿٣﴾</vt:lpstr>
      <vt:lpstr> وَعَجِبُوٓا۟ أَن جَآءَهُم مُّنذِرٌ مِّنْهُمْ ۖ وَقَالَ ٱلْكَـٰفِرُونَ هَـٰذَا سَـٰحِرٌ كَذَّابٌ ﴿٤﴾</vt:lpstr>
      <vt:lpstr> أَجَعَلَ ٱلْـَٔالِهَةَ إِلَـٰهًا وَٰحِدًا ۖ إِنَّ هَـٰذَا لَشَىْءٌ عُجَابٌ ﴿٥﴾</vt:lpstr>
      <vt:lpstr> وَٱنطَلَقَ ٱلْمَلَأُ مِنْهُمْ أَنِ ٱمْشُوا۟ وَٱصْبِرُوا۟ عَلَىٰٓ ءَالِهَتِكُمْ ۖ إِنَّ هَـٰذَا لَشَىْءٌ يُرَادُ ﴿٦﴾</vt:lpstr>
      <vt:lpstr> مَا سَمِعْنَا بِهَـٰذَا فِى ٱلْمِلَّةِ ٱلْـَٔاخِرَةِ إِنْ هَـٰذَآ إِلَّا ٱخْتِلَـٰقٌ ﴿٧﴾</vt:lpstr>
      <vt:lpstr> أَءُنزِلَ عَلَيْهِ ٱلذِّكْرُ مِنۢ بَيْنِنَا ۚ بَلْ هُمْ فِى شَكٍّۢ مِّن ذِكْرِى ۖ بَل لَّمَّا يَذُوقُوا۟ عَذَابِ ﴿٨﴾</vt:lpstr>
      <vt:lpstr> أَمْ عِندَهُمْ خَزَآئِنُ رَحْمَةِ رَبِّكَ ٱلْعَزِيزِ ٱلْوَهَّابِ ﴿٩﴾</vt:lpstr>
      <vt:lpstr> أَمْ لَهُم مُّلْكُ ٱلسَّمَـٰوَٰتِ وَٱلْأَرْضِ وَمَا بَيْنَهُمَا ۖ فَلْيَرْتَقُوا۟ فِى ٱلْأَسْبَـٰبِ ﴿١٠﴾</vt:lpstr>
      <vt:lpstr> جُندٌ مَّا هُنَالِكَ مَهْزُومٌ مِّنَ ٱلْأَحْزَابِ ﴿١١﴾ </vt:lpstr>
      <vt:lpstr>كَذَّبَتْ قَبْلَهُمْ قَوْمُ نُوحٍ وَعَادٌ وَفِرْعَوْنُ ذُو ٱلْأَوْتَادِ ﴿١٢﴾</vt:lpstr>
      <vt:lpstr> وَثَمُودُ وَقَوْمُ لُوطٍ وَأَصْحَـٰبُ لْـَٔيْكَةِ ۚ أُو۟لَـٰٓئِكَ ٱلْأَحْزَابُ ﴿١٣﴾</vt:lpstr>
      <vt:lpstr> إِن كُلٌّ إِلَّا كَذَّبَ ٱلرُّسُلَ فَحَقَّ عِقَابِ ﴿١٤﴾</vt:lpstr>
      <vt:lpstr> وَمَا يَنظُرُ هَـٰٓؤُلَآءِ إِلَّا صَيْحَةً وَٰحِدَةً مَّا لَهَا مِن فَوَاقٍ ﴿١٥﴾</vt:lpstr>
      <vt:lpstr> وَقَالُوا۟ رَبَّنَا عَجِّل لَّنَا قِطَّنَا قَبْلَ يَوْمِ ٱلْحِسَابِ ﴿١٦﴾</vt:lpstr>
      <vt:lpstr>ٱصْبِرْ عَلَىٰ مَا يَقُولُونَ وَٱذْكُرْ عَبْدَنَا دَاوُۥدَ ذَا ٱلْأَيْدِ ۖ إِنَّهُۥٓ أَوَّابٌ ﴿١٧﴾</vt:lpstr>
      <vt:lpstr> إِنَّا سَخَّرْنَا ٱلْجِبَالَ مَعَهُۥ يُسَبِّحْنَ بِٱلْعَشِىِّ وَٱلْإِشْرَاقِ ﴿١٨﴾</vt:lpstr>
      <vt:lpstr> وَٱلطَّيْرَ مَحْشُورَةً ۖ كُلٌّ لَّهُۥٓ أَوَّابٌ ﴿١٩﴾</vt:lpstr>
      <vt:lpstr> وَشَدَدْنَا مُلْكَهُۥ وَءَاتَيْنَـٰهُ ٱلْحِكْمَةَ وَفَصْلَ ٱلْخِطَابِ ﴿٢٠﴾</vt:lpstr>
      <vt:lpstr> وَهَلْ أَتَىٰكَ نَبَؤُا۟ ٱلْخَصْمِ إِذْ تَسَوَّرُوا۟ ٱلْمِحْرَابَ ﴿٢١﴾</vt:lpstr>
      <vt:lpstr> إِذْ دَخَلُوا۟ عَلَىٰ دَاوُۥدَ فَفَزِعَ مِنْهُمْ ۖ قَالُوا۟ لَا تَخَفْ ۖ خَصْمَانِ بَغَىٰ بَعْضُنَا عَلَىٰ بَعْضٍ فَٱحْكُم بَيْنَنَا بِٱلْحَقِّ وَلَا تُشْطِطْ وَٱهْدِنَآ إِلَىٰ سَوَآءِ ٱلصِّرَٰطِ ﴿٢٢﴾</vt:lpstr>
      <vt:lpstr> إِنَّ هَـٰذَآ أَخِى لَهُۥ تِسْعٌ وَتِسْعُونَ نَعْجَةً وَلِىَ نَعْجَةٌ وَٰحِدَةٌ فَقَالَ أَكْفِلْنِيهَا وَعَزَّنِى فِى ٱلْخِطَابِ ﴿٢٣﴾</vt:lpstr>
      <vt:lpstr> قَالَ لَقَدْ ظَلَمَكَ بِسُؤَالِ نَعْجَتِكَ إِلَىٰ نِعَاجِهِۦ ۖ وَإِنَّ كَثِيرًا مِّنَ ٱلْخُلَطَآءِ لَيَبْغِى بَعْضُهُمْ عَلَىٰ بَعْضٍ إِلَّا ٱلَّذِينَ ءَامَنُوا۟ وَعَمِلُوا۟ ٱلصَّـٰلِحَـٰتِ وَقَلِيلٌ مَّا هُمْ ۗ</vt:lpstr>
      <vt:lpstr>وَظَنَّ دَاوُۥدُ أَنَّمَا فَتَنَّـٰهُ فَٱسْتَغْفَرَ رَبَّهُۥ وَخَرَّ رَاكِعًا وَأَنَابَ ۩ ﴿٢٤﴾</vt:lpstr>
      <vt:lpstr> فَغَفَرْنَا لَهُۥ ذَٰلِكَ ۖ وَإِنَّ لَهُۥ عِندَنَا لَزُلْفَىٰ وَحُسْنَ مَـَٔابٍ ﴿٢٥﴾</vt:lpstr>
      <vt:lpstr> يَـٰدَاوُۥدُ إِنَّا جَعَلْنَـٰكَ خَلِيفَةً فِى ٱلْأَرْضِ فَٱحْكُم بَيْنَ ٱلنَّاسِ بِٱلْحَقِّ وَلَا تَتَّبِعِ ٱلْهَوَىٰ فَيُضِلَّكَ عَن سَبِيلِ ٱللَّـهِ ۚ إِنَّ ٱلَّذِينَ يَضِلُّونَ عَن سَبِيلِ ٱللَّـهِ لَهُمْ عَذَابٌ شَدِيدٌۢ بِمَا نَسُوا۟ يَوْمَ ٱلْحِسَابِ ﴿٢٦﴾</vt:lpstr>
      <vt:lpstr>وَمَا خَلَقْنَا ٱلسَّمَآءَ وَٱلْأَرْضَ وَمَا بَيْنَهُمَا بَـٰطِلًا ۚ ذَٰلِكَ ظَنُّ ٱلَّذِينَ كَفَرُوا۟ ۚ فَوَيْلٌ لِّلَّذِينَ كَفَرُوا۟ مِنَ ٱلنَّارِ ﴿٢٧﴾</vt:lpstr>
      <vt:lpstr> أَمْ نَجْعَلُ ٱلَّذِينَ ءَامَنُوا۟ وَعَمِلُوا۟ ٱلصَّـٰلِحَـٰتِ كَٱلْمُفْسِدِينَ فِى ٱلْأَرْضِ أَمْ نَجْعَلُ ٱلْمُتَّقِينَ كَٱلْفُجَّارِ ﴿٢٨﴾</vt:lpstr>
      <vt:lpstr> كِتَـٰبٌ أَنزَلْنَـٰهُ إِلَيْكَ مُبَـٰرَكٌ لِّيَدَّبَّرُوٓا۟ ءَايَـٰتِهِۦ وَلِيَتَذَكَّرَ أُو۟لُوا۟ ٱلْأَلْبَـٰبِ ﴿٢٩﴾ </vt:lpstr>
      <vt:lpstr>وَوَهَبْنَا لِدَاوُۥدَ سُلَيْمَـٰنَ ۚ نِعْمَ ٱلْعَبْدُ ۖ إِنَّهُۥٓ أَوَّابٌ ﴿٣٠﴾</vt:lpstr>
      <vt:lpstr> إِذْ عُرِضَ عَلَيْهِ بِٱلْعَشِىِّ ٱلصَّـٰفِنَـٰتُ ٱلْجِيَادُ ﴿٣١﴾</vt:lpstr>
      <vt:lpstr> فَقَالَ إِنِّىٓ أَحْبَبْتُ حُبَّ ٱلْخَيْرِ عَن ذِكْرِ رَبِّى حَتَّىٰ تَوَارَتْ بِٱلْحِجَابِ ﴿٣٢﴾</vt:lpstr>
      <vt:lpstr> رُدُّوهَا عَلَىَّ ۖ فَطَفِقَ مَسْحًۢا بِٱلسُّوقِ وَٱلْأَعْنَاقِ ﴿٣٣﴾</vt:lpstr>
      <vt:lpstr> وَلَقَدْ فَتَنَّا سُلَيْمَـٰنَ وَأَلْقَيْنَا عَلَىٰ كُرْسِيِّهِۦ جَسَدًا ثُمَّ أَنَابَ ﴿٣٤﴾</vt:lpstr>
      <vt:lpstr> قَالَ رَبِّ ٱغْفِرْ لِى وَهَبْ لِى مُلْكًا لَّا يَنۢبَغِى لِأَحَدٍ مِّنۢ بَعْدِىٓ ۖ إِنَّكَ أَنتَ ٱلْوَهَّابُ ﴿٣٥﴾</vt:lpstr>
      <vt:lpstr> فَسَخَّرْنَا لَهُ ٱلرِّيحَ تَجْرِى بِأَمْرِهِۦ رُخَآءً حَيْثُ أَصَابَ ﴿٣٦﴾</vt:lpstr>
      <vt:lpstr> وَٱلشَّيَـٰطِينَ كُلَّ بَنَّآءٍ وَغَوَّاصٍ ﴿٣٧﴾ </vt:lpstr>
      <vt:lpstr>وَءَاخَرِينَ مُقَرَّنِينَ فِى ٱلْأَصْفَادِ ﴿٣٨﴾</vt:lpstr>
      <vt:lpstr> هَـٰذَا عَطَآؤُنَا فَٱمْنُنْ أَوْ أَمْسِكْ بِغَيْرِ حِسَابٍ ﴿٣٩﴾ </vt:lpstr>
      <vt:lpstr>وَإِنَّ لَهُۥ عِندَنَا لَزُلْفَىٰ وَحُسْنَ مَـَٔابٍ ﴿٤٠﴾</vt:lpstr>
      <vt:lpstr> وَٱذْكُرْ عَبْدَنَآ أَيُّوبَ إِذْ نَادَىٰ رَبَّهُۥٓ أَنِّى مَسَّنِىَ ٱلشَّيْطَـٰنُ بِنُصْبٍ وَعَذَابٍ ﴿٤١﴾</vt:lpstr>
      <vt:lpstr> ٱرْكُضْ بِرِجْلِكَ ۖ هَـٰذَا مُغْتَسَلٌۢ بَارِدٌ وَشَرَابٌ ﴿٤٢﴾</vt:lpstr>
      <vt:lpstr>وَوَهَبْنَا لَهُۥٓ أَهْلَهُۥ وَمِثْلَهُم مَّعَهُمْ رَحْمَةً مِّنَّا وَذِكْرَىٰ لِأُو۟لِى ٱلْأَلْبَـٰبِ ﴿٤٣﴾</vt:lpstr>
      <vt:lpstr> وَخُذْ بِيَدِكَ ضِغْثًا فَٱضْرِب بِّهِۦ وَلَا تَحْنَثْ ۗ إِنَّا وَجَدْنَـٰهُ صَابِرًا ۚ نِّعْمَ ٱلْعَبْدُ ۖ إِنَّهُۥٓ أَوَّابٌ ﴿٤٤﴾</vt:lpstr>
      <vt:lpstr> وَٱذْكُرْ عِبَـٰدَنَآ إِبْرَٰهِيمَ وَإِسْحَـٰقَ وَيَعْقُوبَ أُو۟لِى ٱلْأَيْدِى وَٱلْأَبْصَـٰرِ ﴿٤٥﴾</vt:lpstr>
      <vt:lpstr> إِنَّآ أَخْلَصْنَـٰهُم بِخَالِصَةٍ ذِكْرَى ٱلدَّارِ ﴿٤٦﴾</vt:lpstr>
      <vt:lpstr> وَإِنَّهُمْ عِندَنَا لَمِنَ ٱلْمُصْطَفَيْنَ ٱلْأَخْيَارِ ﴿٤٧﴾</vt:lpstr>
      <vt:lpstr> وَٱذْكُرْ إِسْمَـٰعِيلَ وَٱلْيَسَعَ وَذَا ٱلْكِفْلِ ۖ وَكُلٌّ مِّنَ ٱلْأَخْيَارِ ﴿٤٨﴾</vt:lpstr>
      <vt:lpstr> هَـٰذَا ذِكْرٌ ۚ وَإِنَّ لِلْمُتَّقِينَ لَحُسْنَ مَـَٔابٍ ﴿٤٩﴾</vt:lpstr>
      <vt:lpstr> جَنَّـٰتِ عَدْنٍ مُّفَتَّحَةً لَّهُمُ ٱلْأَبْوَٰبُ ﴿٥٠﴾</vt:lpstr>
      <vt:lpstr> مُتَّكِـِٔينَ فِيهَا يَدْعُونَ فِيهَا بِفَـٰكِهَةٍ كَثِيرَةٍ وَشَرَابٍ ﴿٥١﴾</vt:lpstr>
      <vt:lpstr> وَعِندَهُمْ قَـٰصِرَٰتُ ٱلطَّرْفِ أَتْرَابٌ ﴿٥٢﴾</vt:lpstr>
      <vt:lpstr> هَـٰذَا مَا تُوعَدُونَ لِيَوْمِ ٱلْحِسَابِ ﴿٥٣﴾</vt:lpstr>
      <vt:lpstr> إِنَّ هَـٰذَا لَرِزْقُنَا مَا لَهُۥ مِن نَّفَادٍ ﴿٥٤﴾</vt:lpstr>
      <vt:lpstr> هَـٰذَا ۚ وَإِنَّ لِلطَّـٰغِينَ لَشَرَّ مَـَٔابٍ ﴿٥٥﴾</vt:lpstr>
      <vt:lpstr> جَهَنَّمَ يَصْلَوْنَهَا فَبِئْسَ ٱلْمِهَادُ ﴿٥٦﴾</vt:lpstr>
      <vt:lpstr> هَـٰذَا فَلْيَذُوقُوهُ حَمِيمٌ وَغَسَّاقٌ ﴿٥٧﴾</vt:lpstr>
      <vt:lpstr> وَءَاخَرُ مِن شَكْلِهِۦٓ أَزْوَٰجٌ ﴿٥٨﴾ </vt:lpstr>
      <vt:lpstr>هَـٰذَا فَوْجٌ مُّقْتَحِمٌ مَّعَكُمْ ۖ لَا مَرْحَبًۢا بِهِمْ ۚ إِنَّهُمْ صَالُوا۟ ٱلنَّارِ ﴿٥٩﴾</vt:lpstr>
      <vt:lpstr> قَالُوا۟ بَلْ أَنتُمْ لَا مَرْحَبًۢا بِكُمْ ۖ أَنتُمْ قَدَّمْتُمُوهُ لَنَا ۖ فَبِئْسَ ٱلْقَرَارُ ﴿٦٠﴾</vt:lpstr>
      <vt:lpstr> قَالُوا۟ رَبَّنَا مَن قَدَّمَ لَنَا هَـٰذَا فَزِدْهُ عَذَابًا ضِعْفًا فِى ٱلنَّارِ ﴿٦١﴾</vt:lpstr>
      <vt:lpstr>وَقَالُوا۟ مَا لَنَا لَا نَرَىٰ رِجَالًا كُنَّا نَعُدُّهُم مِّنَ ٱلْأَشْرَارِ ﴿٦٢﴾ </vt:lpstr>
      <vt:lpstr>أَتَّخَذْنَـٰهُمْ سِخْرِيًّا أَمْ زَاغَتْ عَنْهُمُ ٱلْأَبْصَـٰرُ ﴿٦٣﴾</vt:lpstr>
      <vt:lpstr> إِنَّ ذَٰلِكَ لَحَقٌّ تَخَاصُمُ أَهْلِ ٱلنَّارِ ﴿٦٤﴾</vt:lpstr>
      <vt:lpstr> قُلْ إِنَّمَآ أَنَا۠ مُنذِرٌ ۖ وَمَا مِنْ إِلَـٰهٍ إِلَّا ٱللَّـهُ ٱلْوَٰحِدُ ٱلْقَهَّارُ ﴿٦٥﴾</vt:lpstr>
      <vt:lpstr> رَبُّ ٱلسَّمَـٰوَٰتِ وَٱلْأَرْضِ وَمَا بَيْنَهُمَا ٱلْعَزِيزُ ٱلْغَفَّـٰرُ ﴿٦٦﴾</vt:lpstr>
      <vt:lpstr> قُلْ هُوَ نَبَؤٌا۟ عَظِيمٌ ﴿٦٧﴾</vt:lpstr>
      <vt:lpstr> أَنتُمْ عَنْهُ مُعْرِضُونَ ﴿٦٨﴾</vt:lpstr>
      <vt:lpstr> مَا كَانَ لِىَ مِنْ عِلْمٍۭ بِٱلْمَلَإِ ٱلْأَعْلَىٰٓ إِذْ يَخْتَصِمُونَ ﴿٦٩﴾</vt:lpstr>
      <vt:lpstr> إِن يُوحَىٰٓ إِلَىَّ إِلَّآ أَنَّمَآ أَنَا۠ نَذِيرٌ مُّبِينٌ ﴿٧٠﴾</vt:lpstr>
      <vt:lpstr> إِذْ قَالَ رَبُّكَ لِلْمَلَـٰٓئِكَةِ إِنِّى خَـٰلِقٌۢ بَشَرًا مِّن طِينٍ ﴿٧١﴾</vt:lpstr>
      <vt:lpstr> فَإِذَا سَوَّيْتُهُۥ وَنَفَخْتُ فِيهِ مِن رُّوحِى فَقَعُوا۟ لَهُۥ سَـٰجِدِينَ ﴿٧٢﴾</vt:lpstr>
      <vt:lpstr> فَسَجَدَ ٱلْمَلَـٰٓئِكَةُ كُلُّهُمْ أَجْمَعُونَ ﴿٧٣﴾</vt:lpstr>
      <vt:lpstr> إِلَّآ إِبْلِيسَ ٱسْتَكْبَرَ وَكَانَ مِنَ ٱلْكَـٰفِرِينَ ﴿٧٤﴾</vt:lpstr>
      <vt:lpstr> قَالَ يَـٰٓإِبْلِيسُ مَا مَنَعَكَ أَن تَسْجُدَ لِمَا خَلَقْتُ بِيَدَىَّ ۖ أَسْتَكْبَرْتَ أَمْ كُنتَ مِنَ ٱلْعَالِينَ ﴿٧٥﴾</vt:lpstr>
      <vt:lpstr> قَالَ أَنَا۠ خَيْرٌ مِّنْهُ ۖ خَلَقْتَنِى مِن نَّارٍ وَخَلَقْتَهُۥ مِن طِينٍ ﴿٧٦﴾</vt:lpstr>
      <vt:lpstr> قَالَ فَٱخْرُجْ مِنْهَا فَإِنَّكَ رَجِيمٌ ﴿٧٧﴾</vt:lpstr>
      <vt:lpstr> وَإِنَّ عَلَيْكَ لَعْنَتِىٓ إِلَىٰ يَوْمِ ٱلدِّينِ ﴿٧٨﴾</vt:lpstr>
      <vt:lpstr> قَالَ رَبِّ فَأَنظِرْنِىٓ إِلَىٰ يَوْمِ يُبْعَثُونَ ﴿٧٩﴾</vt:lpstr>
      <vt:lpstr> قَالَ فَإِنَّكَ مِنَ ٱلْمُنظَرِينَ ﴿٨٠﴾</vt:lpstr>
      <vt:lpstr> إِلَىٰ يَوْمِ ٱلْوَقْتِ ٱلْمَعْلُومِ ﴿٨١﴾ </vt:lpstr>
      <vt:lpstr>قَالَ فَبِعِزَّتِكَ لَأُغْوِيَنَّهُمْ أَجْمَعِينَ ﴿٨٢﴾</vt:lpstr>
      <vt:lpstr> إِلَّا عِبَادَكَ مِنْهُمُ ٱلْمُخْلَصِينَ ﴿٨٣﴾</vt:lpstr>
      <vt:lpstr>قَالَ فَٱلْحَقُّ وَٱلْحَقَّ أَقُولُ ﴿٨٤﴾</vt:lpstr>
      <vt:lpstr> لَأَمْلَأَنَّ جَهَنَّمَ مِنكَ وَمِمَّن تَبِعَكَ مِنْهُمْ أَجْمَعِينَ ﴿٨٥﴾</vt:lpstr>
      <vt:lpstr> قُلْ مَآ أَسْـَٔلُكُمْ عَلَيْهِ مِنْ أَجْرٍ وَمَآ أَنَا۠ مِنَ ٱلْمُتَكَلِّفِينَ ﴿٨٦﴾</vt:lpstr>
      <vt:lpstr> إِنْ هُوَ إِلَّا ذِكْرٌ لِّلْعَـٰلَمِينَ ﴿٨٧﴾</vt:lpstr>
      <vt:lpstr> وَلَتَعْلَمُنَّ نَبَأَهُۥ بَعْدَ حِينٍۭ ﴿٨٨﴾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720</cp:revision>
  <dcterms:created xsi:type="dcterms:W3CDTF">2005-07-27T05:58:58Z</dcterms:created>
  <dcterms:modified xsi:type="dcterms:W3CDTF">2020-05-15T23:58:50Z</dcterms:modified>
</cp:coreProperties>
</file>