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1"/>
  </p:notesMasterIdLst>
  <p:sldIdLst>
    <p:sldId id="354" r:id="rId2"/>
    <p:sldId id="355" r:id="rId3"/>
    <p:sldId id="1069" r:id="rId4"/>
    <p:sldId id="893" r:id="rId5"/>
    <p:sldId id="766" r:id="rId6"/>
    <p:sldId id="1071" r:id="rId7"/>
    <p:sldId id="1072" r:id="rId8"/>
    <p:sldId id="1073" r:id="rId9"/>
    <p:sldId id="1074" r:id="rId10"/>
    <p:sldId id="1075" r:id="rId11"/>
    <p:sldId id="1076" r:id="rId12"/>
    <p:sldId id="1077" r:id="rId13"/>
    <p:sldId id="1078" r:id="rId14"/>
    <p:sldId id="1079" r:id="rId15"/>
    <p:sldId id="1080" r:id="rId16"/>
    <p:sldId id="1081" r:id="rId17"/>
    <p:sldId id="1082" r:id="rId18"/>
    <p:sldId id="1083" r:id="rId19"/>
    <p:sldId id="1084" r:id="rId20"/>
    <p:sldId id="1085" r:id="rId21"/>
    <p:sldId id="1086" r:id="rId22"/>
    <p:sldId id="1087" r:id="rId23"/>
    <p:sldId id="1088" r:id="rId24"/>
    <p:sldId id="1089" r:id="rId25"/>
    <p:sldId id="1090" r:id="rId26"/>
    <p:sldId id="1091" r:id="rId27"/>
    <p:sldId id="1092" r:id="rId28"/>
    <p:sldId id="1093" r:id="rId29"/>
    <p:sldId id="1094" r:id="rId30"/>
    <p:sldId id="1095" r:id="rId31"/>
    <p:sldId id="1096" r:id="rId32"/>
    <p:sldId id="1097" r:id="rId33"/>
    <p:sldId id="1098" r:id="rId34"/>
    <p:sldId id="1099" r:id="rId35"/>
    <p:sldId id="1100" r:id="rId36"/>
    <p:sldId id="1101" r:id="rId37"/>
    <p:sldId id="1102" r:id="rId38"/>
    <p:sldId id="1103" r:id="rId39"/>
    <p:sldId id="1104" r:id="rId40"/>
    <p:sldId id="1105" r:id="rId41"/>
    <p:sldId id="1106" r:id="rId42"/>
    <p:sldId id="1107" r:id="rId43"/>
    <p:sldId id="1108" r:id="rId44"/>
    <p:sldId id="1109" r:id="rId45"/>
    <p:sldId id="1110" r:id="rId46"/>
    <p:sldId id="1111" r:id="rId47"/>
    <p:sldId id="1112" r:id="rId48"/>
    <p:sldId id="1113" r:id="rId49"/>
    <p:sldId id="1114" r:id="rId50"/>
    <p:sldId id="1115" r:id="rId51"/>
    <p:sldId id="1116" r:id="rId52"/>
    <p:sldId id="1117" r:id="rId53"/>
    <p:sldId id="1118" r:id="rId54"/>
    <p:sldId id="1119" r:id="rId55"/>
    <p:sldId id="1120" r:id="rId56"/>
    <p:sldId id="1121" r:id="rId57"/>
    <p:sldId id="1122" r:id="rId58"/>
    <p:sldId id="1123" r:id="rId59"/>
    <p:sldId id="1124" r:id="rId60"/>
    <p:sldId id="1125" r:id="rId61"/>
    <p:sldId id="1126" r:id="rId62"/>
    <p:sldId id="1127" r:id="rId63"/>
    <p:sldId id="1128" r:id="rId64"/>
    <p:sldId id="1129" r:id="rId65"/>
    <p:sldId id="1130" r:id="rId66"/>
    <p:sldId id="1131" r:id="rId67"/>
    <p:sldId id="1132" r:id="rId68"/>
    <p:sldId id="1133" r:id="rId69"/>
    <p:sldId id="1134" r:id="rId70"/>
    <p:sldId id="1135" r:id="rId71"/>
    <p:sldId id="1136" r:id="rId72"/>
    <p:sldId id="1137" r:id="rId73"/>
    <p:sldId id="1138" r:id="rId74"/>
    <p:sldId id="1139" r:id="rId75"/>
    <p:sldId id="1140" r:id="rId76"/>
    <p:sldId id="1141" r:id="rId77"/>
    <p:sldId id="1142" r:id="rId78"/>
    <p:sldId id="1143" r:id="rId79"/>
    <p:sldId id="1144" r:id="rId80"/>
    <p:sldId id="1145" r:id="rId81"/>
    <p:sldId id="1146" r:id="rId82"/>
    <p:sldId id="1227" r:id="rId83"/>
    <p:sldId id="1228" r:id="rId84"/>
    <p:sldId id="1229" r:id="rId85"/>
    <p:sldId id="1230" r:id="rId86"/>
    <p:sldId id="1231" r:id="rId87"/>
    <p:sldId id="1232" r:id="rId88"/>
    <p:sldId id="1233" r:id="rId89"/>
    <p:sldId id="1234" r:id="rId90"/>
    <p:sldId id="1235" r:id="rId91"/>
    <p:sldId id="1236" r:id="rId92"/>
    <p:sldId id="1237" r:id="rId93"/>
    <p:sldId id="1238" r:id="rId94"/>
    <p:sldId id="1239" r:id="rId95"/>
    <p:sldId id="1240" r:id="rId96"/>
    <p:sldId id="1241" r:id="rId97"/>
    <p:sldId id="1242" r:id="rId98"/>
    <p:sldId id="1243" r:id="rId99"/>
    <p:sldId id="1244" r:id="rId100"/>
    <p:sldId id="1245" r:id="rId101"/>
    <p:sldId id="1246" r:id="rId102"/>
    <p:sldId id="1247" r:id="rId103"/>
    <p:sldId id="1248" r:id="rId104"/>
    <p:sldId id="1249" r:id="rId105"/>
    <p:sldId id="1250" r:id="rId106"/>
    <p:sldId id="1251" r:id="rId107"/>
    <p:sldId id="1252" r:id="rId108"/>
    <p:sldId id="1147" r:id="rId109"/>
    <p:sldId id="1148" r:id="rId110"/>
    <p:sldId id="1149" r:id="rId111"/>
    <p:sldId id="1150" r:id="rId112"/>
    <p:sldId id="1151" r:id="rId113"/>
    <p:sldId id="1152" r:id="rId114"/>
    <p:sldId id="1153" r:id="rId115"/>
    <p:sldId id="1154" r:id="rId116"/>
    <p:sldId id="1155" r:id="rId117"/>
    <p:sldId id="1156" r:id="rId118"/>
    <p:sldId id="1157" r:id="rId119"/>
    <p:sldId id="1158" r:id="rId120"/>
    <p:sldId id="1159" r:id="rId121"/>
    <p:sldId id="1160" r:id="rId122"/>
    <p:sldId id="1161" r:id="rId123"/>
    <p:sldId id="1162" r:id="rId124"/>
    <p:sldId id="1163" r:id="rId125"/>
    <p:sldId id="1164" r:id="rId126"/>
    <p:sldId id="1165" r:id="rId127"/>
    <p:sldId id="1166" r:id="rId128"/>
    <p:sldId id="1167" r:id="rId129"/>
    <p:sldId id="1168" r:id="rId130"/>
    <p:sldId id="1169" r:id="rId131"/>
    <p:sldId id="1170" r:id="rId132"/>
    <p:sldId id="1171" r:id="rId133"/>
    <p:sldId id="1172" r:id="rId134"/>
    <p:sldId id="1173" r:id="rId135"/>
    <p:sldId id="1174" r:id="rId136"/>
    <p:sldId id="1175" r:id="rId137"/>
    <p:sldId id="1176" r:id="rId138"/>
    <p:sldId id="1177" r:id="rId139"/>
    <p:sldId id="1178" r:id="rId140"/>
    <p:sldId id="1179" r:id="rId141"/>
    <p:sldId id="1180" r:id="rId142"/>
    <p:sldId id="1181" r:id="rId143"/>
    <p:sldId id="1182" r:id="rId144"/>
    <p:sldId id="1183" r:id="rId145"/>
    <p:sldId id="1184" r:id="rId146"/>
    <p:sldId id="1185" r:id="rId147"/>
    <p:sldId id="1186" r:id="rId148"/>
    <p:sldId id="1187" r:id="rId149"/>
    <p:sldId id="1188" r:id="rId150"/>
    <p:sldId id="1189" r:id="rId151"/>
    <p:sldId id="1190" r:id="rId152"/>
    <p:sldId id="1191" r:id="rId153"/>
    <p:sldId id="1192" r:id="rId154"/>
    <p:sldId id="1193" r:id="rId155"/>
    <p:sldId id="1194" r:id="rId156"/>
    <p:sldId id="1195" r:id="rId157"/>
    <p:sldId id="1196" r:id="rId158"/>
    <p:sldId id="1197" r:id="rId159"/>
    <p:sldId id="1198" r:id="rId160"/>
    <p:sldId id="1199" r:id="rId161"/>
    <p:sldId id="1200" r:id="rId162"/>
    <p:sldId id="1201" r:id="rId163"/>
    <p:sldId id="1202" r:id="rId164"/>
    <p:sldId id="1203" r:id="rId165"/>
    <p:sldId id="1204" r:id="rId166"/>
    <p:sldId id="1205" r:id="rId167"/>
    <p:sldId id="1206" r:id="rId168"/>
    <p:sldId id="1207" r:id="rId169"/>
    <p:sldId id="1208" r:id="rId170"/>
    <p:sldId id="1209" r:id="rId171"/>
    <p:sldId id="1210" r:id="rId172"/>
    <p:sldId id="1211" r:id="rId173"/>
    <p:sldId id="1212" r:id="rId174"/>
    <p:sldId id="1213" r:id="rId175"/>
    <p:sldId id="1214" r:id="rId176"/>
    <p:sldId id="1215" r:id="rId177"/>
    <p:sldId id="1216" r:id="rId178"/>
    <p:sldId id="1217" r:id="rId179"/>
    <p:sldId id="1218" r:id="rId180"/>
    <p:sldId id="1219" r:id="rId181"/>
    <p:sldId id="1220" r:id="rId182"/>
    <p:sldId id="1221" r:id="rId183"/>
    <p:sldId id="1222" r:id="rId184"/>
    <p:sldId id="1223" r:id="rId185"/>
    <p:sldId id="1224" r:id="rId186"/>
    <p:sldId id="1225" r:id="rId187"/>
    <p:sldId id="1226" r:id="rId188"/>
    <p:sldId id="352" r:id="rId189"/>
    <p:sldId id="353" r:id="rId19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15/05/2020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الصافات </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Ṣaffāt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ranged ones)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37</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182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ٱلسَّمَـٰوَٰتِ وَٱلْأَرْضِ وَمَا بَيْنَهُمَا وَرَبُّ ٱلْمَشَـٰرِقِ ﴿٥﴾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earth and whatever is between them, and the Lord of the easts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79317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أَتَعْبُدُونَ مَا تَنْحِتُونَ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you worship what you have yourselves carved,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90724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خَلَقَكُمْ وَمَا تَعْمَلُونَ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Allah has created you and whatever you make?’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57989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ٱبْنُوا۟ لَهُۥ بُنْيَـٰنًا فَأَلْقُوهُ فِى ٱلْجَحِيمِ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‘Build a structure for him and cast him into a huge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25846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فَأَرَادُوا۟ بِهِۦ كَيْدًا فَجَعَلْنَـٰهُمُ ٱلْأَسْفَلِينَ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sought to outwit him, but We made them the lowermost.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78860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إِنِّى ذَاهِبٌ إِلَىٰ رَبِّى سَيَهْدِينِ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I am going toward my Lord, who will guide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58651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هَبْ لِى مِنَ ٱلصَّـٰلِحِينَ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Give me [an heir], one of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40339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فَبَشَّرْنَـٰهُ بِغُلَـٰمٍ حَلِيمٍ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gave him the good news of a forbearing son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44087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بَلَغَ مَعَهُ ٱلسَّعْىَ قَالَ يَـٰبُنَىَّ إِنِّىٓ أَرَىٰ فِى ٱلْمَنَامِ أَنِّىٓ أَذْبَحُكَ فَٱنظُرْ مَاذَا تَرَىٰ ۚ قَالَ يَـٰٓأَبَتِ ٱفْعَلْ مَا تُؤْمَرُ ۖ سَتَجِدُنِىٓ إِن شَآءَ ٱللَّـهُ مِنَ ٱلصَّـٰبِرِينَ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was old enough to assist in his </a:t>
            </a:r>
            <a:r>
              <a:rPr lang="en-US" altLang="en-US" sz="3200" dirty="0" err="1">
                <a:latin typeface="Calibri" panose="020F0502020204030204" pitchFamily="34" charset="0"/>
              </a:rPr>
              <a:t>endeavour</a:t>
            </a:r>
            <a:r>
              <a:rPr lang="en-US" altLang="en-US" sz="3200" dirty="0">
                <a:latin typeface="Calibri" panose="020F0502020204030204" pitchFamily="34" charset="0"/>
              </a:rPr>
              <a:t>, he said, ‘My son! I see in a dream that I am sacrificing you. See what you think.’ He said, ‘Father! Do whatever you have been commanded. If Allah wishes, you will find me to be patient.’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64617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فَلَمَّآ أَسْلَمَا وَتَلَّهُۥ لِلْجَبِينِ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had both submitted [to Allah’s will], and he had laid him down on his forehead,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81949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وَنَـٰدَيْنَـٰهُ أَن يَـٰٓإِبْرَٰهِيمُ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called out to him, ‘O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17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زَيَّنَّا ٱلسَّمَآءَ ٱلدُّنْيَا بِزِينَةٍ ٱلْكَوَاكِبِ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adorned the lowest </a:t>
            </a:r>
            <a:r>
              <a:rPr lang="en-US" altLang="en-US" sz="3200" dirty="0" smtClean="0">
                <a:latin typeface="Calibri" panose="020F0502020204030204" pitchFamily="34" charset="0"/>
              </a:rPr>
              <a:t>heaven </a:t>
            </a:r>
            <a:r>
              <a:rPr lang="en-US" altLang="en-US" sz="3200" dirty="0">
                <a:latin typeface="Calibri" panose="020F0502020204030204" pitchFamily="34" charset="0"/>
              </a:rPr>
              <a:t>with the finery of the stars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67915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صَدَّقْتَ ٱلرُّءْيَآ ۚ إِنَّا كَذَٰلِكَ نَجْزِى ٱلْمُحْسِنِينَ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have indeed fulfilled the vision</a:t>
            </a:r>
            <a:r>
              <a:rPr lang="en-US" altLang="en-US" sz="3200" dirty="0" smtClean="0">
                <a:latin typeface="Calibri" panose="020F0502020204030204" pitchFamily="34" charset="0"/>
              </a:rPr>
              <a:t>! </a:t>
            </a:r>
            <a:r>
              <a:rPr lang="en-US" altLang="en-US" sz="3200" dirty="0">
                <a:latin typeface="Calibri" panose="020F0502020204030204" pitchFamily="34" charset="0"/>
              </a:rPr>
              <a:t>Thus indeed do We reward the virtuous!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99171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لَهُوَ ٱلْبَلَـٰٓؤُا۟ ٱلْمُبِينُ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was indeed a manifest test.’</a:t>
            </a:r>
          </a:p>
          <a:p>
            <a:pPr>
              <a:lnSpc>
                <a:spcPct val="90000"/>
              </a:lnSpc>
            </a:pP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94182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وَفَدَيْنَـٰهُ بِذِبْحٍ عَظِيمٍ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ransomed him with a great sacrifice,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0877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وَتَرَكْنَا عَلَيْهِ فِى ٱلْـَٔاخِرِينَ ﴿١٠٨﴾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left for him a good name in posterity: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58044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سَلَـٰمٌ عَلَىٰٓ إِبْرَٰهِيمَ ﴿١٠٩﴾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71325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نَجْزِى ٱلْمُحْسِنِينَ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86137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مِنْ عِبَادِنَا ٱلْمُؤْمِنِينَ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indeed one of Our faithful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30359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وَبَشَّرْنَـٰهُ بِإِسْحَـٰقَ نَبِيًّا مِّنَ ٱلصَّـٰلِحِينَ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him the good news of [the birth of] Isaac, a prophet, one of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07529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وَبَـٰرَكْنَا عَلَيْهِ وَعَلَىٰٓ إِسْحَـٰقَ ۚ وَمِن ذُرِّيَّتِهِمَا مُحْسِنٌ وَظَالِمٌ لِّنَفْسِهِۦ مُبِينٌ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blessed him and Isaac. Among their descendants [some] are virtuous, and [some] who manifestly wrong themselves.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0005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مَنَنَّا عَلَىٰ مُوسَىٰ وَهَـٰرُونَ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a:t>
            </a:r>
            <a:r>
              <a:rPr lang="en-US" altLang="en-US" sz="3200" dirty="0" err="1">
                <a:latin typeface="Calibri" panose="020F0502020204030204" pitchFamily="34" charset="0"/>
              </a:rPr>
              <a:t>favoured</a:t>
            </a:r>
            <a:r>
              <a:rPr lang="en-US" altLang="en-US" sz="3200" dirty="0">
                <a:latin typeface="Calibri" panose="020F0502020204030204" pitchFamily="34" charset="0"/>
              </a:rPr>
              <a:t> Moses and Aaron,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340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وَحِفْظًا مِّن كُلِّ شَيْطَـٰنٍ مَّارِدٍ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guard from any </a:t>
            </a:r>
            <a:r>
              <a:rPr lang="en-US" altLang="en-US" sz="3200" dirty="0" err="1">
                <a:latin typeface="Calibri" panose="020F0502020204030204" pitchFamily="34" charset="0"/>
              </a:rPr>
              <a:t>froward</a:t>
            </a:r>
            <a:r>
              <a:rPr lang="en-US" altLang="en-US" sz="3200" dirty="0">
                <a:latin typeface="Calibri" panose="020F0502020204030204" pitchFamily="34" charset="0"/>
              </a:rPr>
              <a:t> devil.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37396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وَنَجَّيْنَـٰهُمَا وَقَوْمَهُمَا مِنَ ٱلْكَرْبِ ٱلْعَظِيمِ ﴿١١٥﴾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delivered them and their people from the great agony,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49079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وَنَصَرْنَـٰهُمْ فَكَانُوا۟ هُمُ ٱلْغَـٰلِبِينَ ﴿١١٦﴾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helped them so that they became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16425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وَءَاتَيْنَـٰهُمَا ٱلْكِتَـٰبَ ٱلْمُسْتَبِينَ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gave them the illuminating scripture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387262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وَهَدَيْنَـٰهُمَا ٱلصِّرَٰطَ ٱلْمُسْتَقِيمَ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guided them to the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61462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وَتَرَكْنَا عَلَيْهِمَا فِى ٱلْـَٔاخِرِينَ ﴿١١٩﴾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left for them a good name in posterity.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91334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سَلَـٰمٌ عَلَىٰ مُوسَىٰ وَهَـٰرُونَ ﴿١٢٠﴾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Moses and Aaron!’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47415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كَذَٰلِكَ نَجْزِى ٱلْمُحْسِنِينَ ﴿١٢١﴾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indeed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32148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إِنَّهُمَا مِنْ عِبَادِنَا ٱلْمُؤْمِنِينَ ﴿١٢٢﴾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indeed among Our faithful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6909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إِلْيَاسَ لَمِنَ ٱلْمُرْسَلِينَ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a:t>
            </a:r>
            <a:r>
              <a:rPr lang="en-US" altLang="en-US" sz="3200" dirty="0" err="1">
                <a:latin typeface="Calibri" panose="020F0502020204030204" pitchFamily="34" charset="0"/>
              </a:rPr>
              <a:t>Ilyās</a:t>
            </a:r>
            <a:r>
              <a:rPr lang="en-US" altLang="en-US" sz="3200" dirty="0">
                <a:latin typeface="Calibri" panose="020F0502020204030204" pitchFamily="34" charset="0"/>
              </a:rPr>
              <a:t> was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22536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لِقَوْمِهِۦٓ أَلَا تَتَّقُونَ ﴿١٢٤﴾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said to his people, ‘Will you not be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43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يَسَّمَّعُونَ إِلَى ٱلْمَلَإِ ٱلْأَعْلَىٰ وَيُقْذَفُونَ مِن كُلِّ جَانِبٍ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eavesdrop on the Supernal Elite but are shot at from every side,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21114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أَتَدْعُونَ بَعْلًا وَتَذَرُونَ أَحْسَنَ ٱلْخَـٰلِقِينَ ﴿١٢٥﴾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invoke Baal and abandon the best of creators,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031188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رَبَّكُمْ وَرَبَّ ءَابَآئِكُمُ ٱلْأَوَّلِينَ ﴿١٢٦﴾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your Lord and Lord of your forefathers?’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79096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فَكَذَّبُوهُ فَإِنَّهُمْ لَمُحْضَرُونَ ﴿١٢٧﴾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impugned him. So they will indeed be arraigned [before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48484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 ٱللَّـهِ ٱلْمُخْلَصِينَ ﴿١٢٨﴾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except Allah’s exclusive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62375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وَتَرَكْنَا عَلَيْهِ فِى ٱلْـَٔاخِرِينَ ﴿١٢٩﴾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left for him a good name in posterity.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53844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سَلَـٰمٌ عَلَىٰٓ إِلْ يَاسِينَ ﴿١٣٠﴾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a:t>
            </a:r>
            <a:r>
              <a:rPr lang="en-US" altLang="en-US" sz="3200" dirty="0" err="1">
                <a:latin typeface="Calibri" panose="020F0502020204030204" pitchFamily="34" charset="0"/>
              </a:rPr>
              <a:t>Ilyās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66402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كَذَٰلِكَ نَجْزِى ٱلْمُحْسِنِينَ ﴿١٣١﴾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indeed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34952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مِنْ عِبَادِنَا ٱلْمُؤْمِنِينَ ﴿١٣٢﴾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indeed one of Our faithful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86253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لُوطًا لَّمِنَ ٱلْمُرْسَلِينَ ﴿١٣٣﴾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Lot was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674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نَجَّيْنَـٰهُ وَأَهْلَهُۥٓ أَجْمَعِينَ ﴿١٣٤﴾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delivered him and all his family,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39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دُحُورًا ۖ وَلَهُمْ عَذَابٌ وَاصِبٌ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drive them away, and for them there is a constant mortification,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22625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عَجُوزًا فِى ٱلْغَـٰبِرِينَ ﴿١٣٥﴾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an old woman among those who remained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61390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دَمَّرْنَا ٱلْـَٔاخَرِينَ ﴿١٣٦﴾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destroyed [all] the others.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49283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وَإِنَّكُمْ لَتَمُرُّونَ عَلَيْهِم مُّصْبِحِينَ ﴿١٣٧﴾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you pass by them at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857469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وَبِٱلَّيْلِ ۗ أَفَلَا تَعْقِلُونَ ﴿١٣٨﴾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night. So do you not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302353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يُونُسَ لَمِنَ ٱلْمُرْسَلِينَ ﴿١٣٩﴾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Jonah was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97914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أَبَقَ إِلَى ٱلْفُلْكِ ٱلْمَشْحُونِ ﴿١٤٠﴾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absconded toward the laden 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55604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فَسَاهَمَ فَكَانَ مِنَ ٱلْمُدْحَضِينَ ﴿١٤١﴾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drew lots with them and he was the one to be refuted.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115373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فَٱلْتَقَمَهُ ٱلْحُوتُ وَهُوَ مُلِيمٌ ﴿١٤٢﴾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 fish swallowed him while he was blameworthy.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575603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فَلَوْلَآ أَنَّهُۥ كَانَ مِنَ ٱلْمُسَبِّحِينَ ﴿١٤٣﴾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had he not been one of those who celebrate Allah’s glory,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78270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لَلَبِثَ فِى بَطْنِهِۦٓ إِلَىٰ يَوْمِ يُبْعَثُونَ ﴿١٤٤﴾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would have surely remained in its belly till the day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399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خَطِفَ ٱلْخَطْفَةَ فَأَتْبَعَهُۥ شِهَابٌ ثَاقِبٌ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him who snatches a snatch</a:t>
            </a:r>
            <a:r>
              <a:rPr lang="en-US" altLang="en-US" sz="3200" dirty="0" smtClean="0">
                <a:latin typeface="Calibri" panose="020F0502020204030204" pitchFamily="34" charset="0"/>
              </a:rPr>
              <a:t>, </a:t>
            </a:r>
            <a:r>
              <a:rPr lang="en-US" altLang="en-US" sz="3200" dirty="0">
                <a:latin typeface="Calibri" panose="020F0502020204030204" pitchFamily="34" charset="0"/>
              </a:rPr>
              <a:t>whereat there pursues him a piercing flame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44685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فَنَبَذْنَـٰهُ بِٱلْعَرَآءِ وَهُوَ سَقِيمٌ ﴿١٤٥﴾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cast him on a bare shore, and he was sick.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83280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وَأَنۢبَتْنَا عَلَيْهِ شَجَرَةً مِّن يَقْطِينٍ ﴿١٤٦﴾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made a gourd plant grow above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408328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وَأَرْسَلْنَـٰهُ إِلَىٰ مِا۟ئَةِ أَلْفٍ أَوْ يَزِيدُونَ ﴿١٤٧﴾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sent him to a [community of] hundred thousand or more,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396168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فَـَٔامَنُوا۟ فَمَتَّعْنَـٰهُمْ إِلَىٰ حِينٍ ﴿١٤٨﴾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believed [in him]. So We provided for them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034338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فَٱسْتَفْتِهِمْ أَلِرَبِّكَ ٱلْبَنَاتُ وَلَهُمُ ٱلْبَنُونَ ﴿١٤٩﴾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Ask them, are daughters to be for your Lord while sons are to be for them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51075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خَلَقْنَا ٱلْمَلَـٰٓئِكَةَ إِنَـٰثًا وَهُمْ شَـٰهِدُونَ ﴿١٥٠﴾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We create the angels females while they were present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72026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إِنَّهُم مِّنْ إِفْكِهِمْ لَيَقُولُونَ ﴿١٥١﴾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It is indeed out of their mendacity that they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956254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وَلَدَ ٱللَّـهُ وَإِنَّهُمْ لَكَـٰذِبُونَ ﴿١٥٢﴾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begotten,’ and they indeed speak a falsehood.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389669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أَصْطَفَى ٱلْبَنَاتِ عَلَى ٱلْبَنِينَ ﴿١٥٣﴾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he preferred daughters to sons?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207464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لَكُمْ كَيْفَ تَحْكُمُونَ ﴿١٥٤﴾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matter with you? How do you judge?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6416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فَٱسْتَفْتِهِمْ أَهُمْ أَشَدُّ خَلْقًا أَم مَّنْ خَلَقْنَآ ۚ إِنَّا خَلَقْنَـٰهُم مِّن طِينٍ لَّازِبٍۭ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Ask them, is their creation more </a:t>
            </a:r>
            <a:r>
              <a:rPr lang="en-US" altLang="en-US" sz="3200" dirty="0" smtClean="0">
                <a:latin typeface="Calibri" panose="020F0502020204030204" pitchFamily="34" charset="0"/>
              </a:rPr>
              <a:t>prodigious </a:t>
            </a:r>
            <a:r>
              <a:rPr lang="en-US" altLang="en-US" sz="3200" dirty="0">
                <a:latin typeface="Calibri" panose="020F0502020204030204" pitchFamily="34" charset="0"/>
              </a:rPr>
              <a:t>or [that of other creatures] that We have created? Indeed We created them from a viscous clay.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262707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أَفَلَا تَذَكَّرُونَ ﴿١٥٥﴾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you not then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37805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لَكُمْ سُلْطَـٰنٌ مُّبِينٌ ﴿١٥٦﴾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have a manifest authority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73321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فَأْتُوا۟ بِكِتَـٰبِكُمْ إِن كُنتُمْ صَـٰدِقِينَ ﴿١٥٧﴾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produce your scripture,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712424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وَجَعَلُوا۟ بَيْنَهُۥ وَبَيْنَ ٱلْجِنَّةِ نَسَبًا ۚ وَلَقَدْ عَلِمَتِ ٱلْجِنَّةُ إِنَّهُمْ لَمُحْضَرُونَ ﴿١٥٨﴾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have set up a kinship between Him and the jinn, while the jinn certainly know that they will indeed be presented [before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7363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سُبْحَـٰنَ ٱللَّـهِ عَمَّا يَصِفُونَ ﴿١٥٩﴾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Clear is Allah of whatever they allege [about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50953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 ٱللَّـهِ ٱلْمُخْلَصِينَ ﴿١٦٠﴾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except Allah’s exclusive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09456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فَإِنَّكُمْ وَمَا تَعْبُدُونَ ﴿١٦١﴾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and what you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230844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أَنتُمْ عَلَيْهِ بِفَـٰتِنِينَ ﴿١٦٢﴾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cannot mislead [anyone] about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748519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هُوَ صَالِ ٱلْجَحِيمِ ﴿١٦٣﴾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someone who is bound for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738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مِنَّآ إِلَّا لَهُۥ مَقَامٌ مَّعْلُومٌ ﴿١٦٤﴾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none among us but has a known place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1805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عَجِبْتَ وَيَسْخَرُونَ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wonder, while they engage in ridicule,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343606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وَإِنَّا لَنَحْنُ ٱلصَّآفُّونَ ﴿١٦٥﴾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we who are the ranged ones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858470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وَإِنَّا لَنَحْنُ ٱلْمُسَبِّحُونَ ﴿١٦٦﴾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we who are those who celebrate Allah’s glory.’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873352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كَانُوا۟ لَيَقُولُونَ ﴿١٦٧﴾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t>
            </a:r>
            <a:r>
              <a:rPr lang="en-US" altLang="en-US" sz="3200" dirty="0" smtClean="0">
                <a:latin typeface="Calibri" panose="020F0502020204030204" pitchFamily="34" charset="0"/>
              </a:rPr>
              <a:t>they </a:t>
            </a:r>
            <a:r>
              <a:rPr lang="en-US" altLang="en-US" sz="3200" dirty="0">
                <a:latin typeface="Calibri" panose="020F0502020204030204" pitchFamily="34" charset="0"/>
              </a:rPr>
              <a:t>used to say,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392206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أَنَّ عِندَنَا ذِكْرًا مِّنَ ٱلْأَوَّلِينَ ﴿١٦٨﴾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possessed a reminder from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659694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لَكُنَّا عِبَادَ ٱللَّـهِ ٱلْمُخْلَصِينَ ﴿١٦٩﴾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would surely have been Allah’s exclusive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602287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فَكَفَرُوا۟ بِهِۦ ۖ فَسَوْفَ يَعْلَمُونَ ﴿١٧٠﴾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disbelieved it [when it came to them].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926882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سَبَقَتْ كَلِمَتُنَا لِعِبَادِنَا ٱلْمُرْسَلِينَ ﴿١٧١﴾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Our decree has gone beforehand in </a:t>
            </a:r>
            <a:r>
              <a:rPr lang="en-US" altLang="en-US" sz="3200" dirty="0" err="1">
                <a:latin typeface="Calibri" panose="020F0502020204030204" pitchFamily="34" charset="0"/>
              </a:rPr>
              <a:t>favour</a:t>
            </a:r>
            <a:r>
              <a:rPr lang="en-US" altLang="en-US" sz="3200" dirty="0">
                <a:latin typeface="Calibri" panose="020F0502020204030204" pitchFamily="34" charset="0"/>
              </a:rPr>
              <a:t> of Our servants,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17687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لَهُمُ ٱلْمَنصُورُونَ ﴿١٧٢﴾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they will indeed receive [Allah’s] help,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448629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جُندَنَا لَهُمُ ٱلْغَـٰلِبُونَ ﴿١٧٣﴾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Our hosts will be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213751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 عَنْهُمْ حَتَّىٰ حِينٍ ﴿١٧٤﴾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alone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359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ذُكِّرُوا۟ لَا يَذْكُرُونَ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[even] when admonished do not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149357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وَأَبْصِرْهُمْ فَسَوْفَ يُبْصِرُونَ ﴿١٧٥﴾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watch them; soon they will see [the truth of the matter].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22641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أَفَبِعَذَابِنَا يَسْتَعْجِلُونَ ﴿١٧٦﴾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seek to hasten Our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036328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نَزَلَ بِسَاحَتِهِمْ فَسَآءَ صَبَاحُ ٱلْمُنذَرِينَ ﴿١٧٧﴾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it descends in their courtyard it will be a dismal dawn for those who had been warned.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321254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وَتَوَلَّ عَنْهُمْ حَتَّىٰ حِينٍ ﴿١٧٨﴾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alone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33674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وَأَبْصِرْ فَسَوْفَ يُبْصِرُونَ ﴿١٧٩﴾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watch; soon they will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334705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سُبْحَـٰنَ رَبِّكَ رَبِّ ٱلْعِزَّةِ عَمَّا يَصِفُونَ ﴿١٨٠﴾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Clear is your Lord, the Lord of Might, of whatever they allege [concerning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18723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وَسَلَـٰمٌ عَلَى ٱلْمُرْسَلِينَ ﴿١٨١﴾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041910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وَٱلْحَمْدُ لِلَّـهِ رَبِّ ٱلْعَـٰلَمِينَ ﴿١٨٢﴾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praise belongs to Allah,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052852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رَأَوْا۟ ءَايَةً يَسْتَسْخِرُونَ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see a sign they make it an object of ridicule,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779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879"/>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Ṣaffāt</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600" dirty="0">
                <a:solidFill>
                  <a:srgbClr val="FFFF00"/>
                </a:solidFill>
              </a:rPr>
              <a:t>The surah that opens with the oath of the Divine One swearing by the angels arrayed before Him in devotional ranks, The Ranged Ones—thereafter, by other angels propelling the clouds, dispelling evil, and reciting God’s praise. It takes its name from , which refers to a </a:t>
            </a:r>
            <a:r>
              <a:rPr lang="en-US" altLang="en-US" sz="2600" dirty="0" smtClean="0">
                <a:solidFill>
                  <a:srgbClr val="FFFF00"/>
                </a:solidFill>
              </a:rPr>
              <a:t>group </a:t>
            </a:r>
            <a:r>
              <a:rPr lang="en-US" altLang="en-US" sz="2600" dirty="0">
                <a:solidFill>
                  <a:srgbClr val="FFFF00"/>
                </a:solidFill>
              </a:rPr>
              <a:t>of angels as “those ranged (</a:t>
            </a:r>
            <a:r>
              <a:rPr lang="en-US" altLang="en-US" sz="2600" dirty="0" err="1">
                <a:solidFill>
                  <a:srgbClr val="FFFF00"/>
                </a:solidFill>
              </a:rPr>
              <a:t>ṣāffāt</a:t>
            </a:r>
            <a:r>
              <a:rPr lang="en-US" altLang="en-US" sz="2600" dirty="0">
                <a:solidFill>
                  <a:srgbClr val="FFFF00"/>
                </a:solidFill>
              </a:rPr>
              <a:t>) in ranks”. The central point of this surah is the unity of </a:t>
            </a:r>
            <a:r>
              <a:rPr lang="en-US" altLang="en-US" sz="2600" dirty="0" smtClean="0">
                <a:solidFill>
                  <a:srgbClr val="FFFF00"/>
                </a:solidFill>
              </a:rPr>
              <a:t>God </a:t>
            </a:r>
            <a:r>
              <a:rPr lang="en-US" altLang="en-US" sz="2600" dirty="0">
                <a:solidFill>
                  <a:srgbClr val="FFFF00"/>
                </a:solidFill>
              </a:rPr>
              <a:t>and the refutation of the pagan belief that the angels were daughters of God and worthy of worship. The angels themselves are quoted to refute </a:t>
            </a:r>
            <a:r>
              <a:rPr lang="en-US" altLang="en-US" sz="2600" dirty="0" smtClean="0">
                <a:solidFill>
                  <a:srgbClr val="FFFF00"/>
                </a:solidFill>
              </a:rPr>
              <a:t>this. </a:t>
            </a:r>
            <a:r>
              <a:rPr lang="en-US" altLang="en-US" sz="2600" dirty="0">
                <a:solidFill>
                  <a:srgbClr val="FFFF00"/>
                </a:solidFill>
              </a:rPr>
              <a:t>The </a:t>
            </a:r>
            <a:r>
              <a:rPr lang="en-US" altLang="en-US" sz="2600" dirty="0" err="1">
                <a:solidFill>
                  <a:srgbClr val="FFFF00"/>
                </a:solidFill>
              </a:rPr>
              <a:t>prophethood</a:t>
            </a:r>
            <a:r>
              <a:rPr lang="en-US" altLang="en-US" sz="2600" dirty="0">
                <a:solidFill>
                  <a:srgbClr val="FFFF00"/>
                </a:solidFill>
              </a:rPr>
              <a:t> of </a:t>
            </a:r>
            <a:r>
              <a:rPr lang="en-US" altLang="en-US" sz="2600" dirty="0" err="1">
                <a:solidFill>
                  <a:srgbClr val="FFFF00"/>
                </a:solidFill>
              </a:rPr>
              <a:t>Muḥammad</a:t>
            </a:r>
            <a:r>
              <a:rPr lang="en-US" altLang="en-US" sz="2600" dirty="0">
                <a:solidFill>
                  <a:srgbClr val="FFFF00"/>
                </a:solidFill>
              </a:rPr>
              <a:t>, is affirmed, as is the Hereafter. There are two supporting sections: the scenes in the Hereafter </a:t>
            </a:r>
            <a:r>
              <a:rPr lang="en-US" altLang="en-US" sz="2600" dirty="0" smtClean="0">
                <a:solidFill>
                  <a:srgbClr val="FFFF00"/>
                </a:solidFill>
              </a:rPr>
              <a:t> and </a:t>
            </a:r>
            <a:r>
              <a:rPr lang="en-US" altLang="en-US" sz="2600" dirty="0">
                <a:solidFill>
                  <a:srgbClr val="FFFF00"/>
                </a:solidFill>
              </a:rPr>
              <a:t>the stories of earlier </a:t>
            </a:r>
            <a:r>
              <a:rPr lang="en-US" altLang="en-US" sz="2600" dirty="0" smtClean="0">
                <a:solidFill>
                  <a:srgbClr val="FFFF00"/>
                </a:solidFill>
              </a:rPr>
              <a:t>prophets.</a:t>
            </a:r>
            <a:endParaRPr lang="en-US" altLang="en-US" sz="2600" dirty="0">
              <a:solidFill>
                <a:srgbClr val="FFFF00"/>
              </a:solidFill>
            </a:endParaRPr>
          </a:p>
          <a:p>
            <a:pPr algn="ctr">
              <a:spcBef>
                <a:spcPct val="0"/>
              </a:spcBef>
              <a:buFontTx/>
              <a:buNone/>
            </a:pP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Devotional Ranks, Drawn Up In Ranks, Ranged in Order, Ranged in Rows, The Rangers, The Ranks, Those Ranged in Ranks, Those in Ranks, Who Stand Arrayed in Rows</a:t>
            </a:r>
            <a:r>
              <a:rPr lang="en-US" altLang="en-US" sz="2600" dirty="0" smtClean="0">
                <a:solidFill>
                  <a:srgbClr val="FFFF00"/>
                </a:solidFill>
              </a:rPr>
              <a:t>.</a:t>
            </a: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إِنْ هَـٰذَآ إِلَّا سِحْرٌ مُّبِينٌ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‘This is nothing but plain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6101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أَءِذَا مِتْنَا وَكُنَّا تُرَابًا وَعِظَـٰمًا أَءِنَّا لَمَبْعُوثُونَ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When we are dead and have become dust and bones, shall we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6336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أَوَءَابَآؤُنَا ٱلْأَوَّلُونَ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our forefathers too?!’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677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نَعَمْ وَأَنتُمْ دَٰخِرُونَ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‘Yes! And you will be utterly humble.’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8719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فَإِنَّمَا هِىَ زَجْرَةٌ وَٰحِدَةٌ فَإِذَا هُمْ يَنظُرُونَ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only a single shout and, behold, they will look 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127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يَـٰوَيْلَنَا هَـٰذَا يَوْمُ ٱلدِّينِ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‘Woe to us! This is the Day of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6288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يَوْمُ ٱلْفَصْلِ ٱلَّذِى كُنتُم بِهِۦ تُكَذِّبُونَ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Day of Judgement that you used to deny!’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62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ٱحْشُرُوا۟ ٱلَّذِينَ ظَلَمُوا۟ وَأَزْوَٰجَهُمْ وَمَا كَانُوا۟ يَعْبُدُونَ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‘Muster the wrongdoers and their </a:t>
            </a:r>
            <a:r>
              <a:rPr lang="en-US" altLang="en-US" sz="3200" dirty="0" smtClean="0">
                <a:latin typeface="Calibri" panose="020F0502020204030204" pitchFamily="34" charset="0"/>
              </a:rPr>
              <a:t>mates </a:t>
            </a:r>
            <a:r>
              <a:rPr lang="en-US" altLang="en-US" sz="3200" dirty="0">
                <a:latin typeface="Calibri" panose="020F0502020204030204" pitchFamily="34" charset="0"/>
              </a:rPr>
              <a:t>and what they used to worship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276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دُونِ ٱللَّـهِ فَٱهْدُوهُمْ إِلَىٰ صِرَٰطِ ٱلْجَحِيمِ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besides Allah, and show them the way to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8537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وَقِفُوهُمْ ۖ إِنَّهُم مَّسْـُٔولُونَ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first] stop them! For they must be questioned.’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859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61283"/>
            <a:ext cx="12192000" cy="640175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Ṣaffāt</a:t>
            </a:r>
            <a:endParaRPr lang="en-US" altLang="en-US" sz="2800" dirty="0" smtClean="0">
              <a:solidFill>
                <a:srgbClr val="FFFF00"/>
              </a:solidFill>
            </a:endParaRPr>
          </a:p>
          <a:p>
            <a:pPr algn="ctr">
              <a:spcBef>
                <a:spcPct val="0"/>
              </a:spcBef>
              <a:buFontTx/>
              <a:buNone/>
            </a:pPr>
            <a:endParaRPr lang="en-US" altLang="en-US" sz="2000" dirty="0" smtClean="0">
              <a:solidFill>
                <a:srgbClr val="FFFF00"/>
              </a:solidFill>
            </a:endParaRPr>
          </a:p>
          <a:p>
            <a:pPr algn="ctr">
              <a:spcBef>
                <a:spcPct val="0"/>
              </a:spcBef>
              <a:buNone/>
            </a:pPr>
            <a:r>
              <a:rPr lang="en-US" altLang="en-US" sz="2600" dirty="0" smtClean="0">
                <a:solidFill>
                  <a:srgbClr val="FFFF00"/>
                </a:solidFill>
              </a:rPr>
              <a:t>This </a:t>
            </a:r>
            <a:r>
              <a:rPr lang="en-US" altLang="en-US" sz="2600" dirty="0">
                <a:solidFill>
                  <a:srgbClr val="FFFF00"/>
                </a:solidFill>
              </a:rPr>
              <a:t>surah </a:t>
            </a:r>
            <a:r>
              <a:rPr lang="en-US" altLang="en-US" sz="2600" dirty="0" smtClean="0">
                <a:solidFill>
                  <a:srgbClr val="FFFF00"/>
                </a:solidFill>
              </a:rPr>
              <a:t>was </a:t>
            </a:r>
            <a:r>
              <a:rPr lang="en-US" altLang="en-US" sz="2600" dirty="0">
                <a:solidFill>
                  <a:srgbClr val="FFFF00"/>
                </a:solidFill>
              </a:rPr>
              <a:t>revealed in Makkah. The reward for reciting this surah is ten times the total number of Jinn and </a:t>
            </a:r>
            <a:r>
              <a:rPr lang="en-US" altLang="en-US" sz="2600" dirty="0" err="1">
                <a:solidFill>
                  <a:srgbClr val="FFFF00"/>
                </a:solidFill>
              </a:rPr>
              <a:t>Shayateen</a:t>
            </a:r>
            <a:r>
              <a:rPr lang="en-US" altLang="en-US" sz="2600" dirty="0">
                <a:solidFill>
                  <a:srgbClr val="FFFF00"/>
                </a:solidFill>
              </a:rPr>
              <a:t> that exist. The reciter of this surah is protected from </a:t>
            </a:r>
            <a:r>
              <a:rPr lang="en-US" altLang="en-US" sz="2600" dirty="0" err="1">
                <a:solidFill>
                  <a:srgbClr val="FFFF00"/>
                </a:solidFill>
              </a:rPr>
              <a:t>Shaitan</a:t>
            </a:r>
            <a:r>
              <a:rPr lang="en-US" altLang="en-US" sz="2600" dirty="0">
                <a:solidFill>
                  <a:srgbClr val="FFFF00"/>
                </a:solidFill>
              </a:rPr>
              <a:t> and is safe from falling into disbelief and Shirk. His angels who record his deeds will testify for him on the Day of Judgement that he was from among those who believed in the Prophets of Allah (s.w.t.).</a:t>
            </a:r>
          </a:p>
          <a:p>
            <a:pPr algn="ctr">
              <a:spcBef>
                <a:spcPct val="0"/>
              </a:spcBef>
              <a:buNone/>
            </a:pPr>
            <a:r>
              <a:rPr lang="en-US" altLang="en-US" sz="2600" dirty="0">
                <a:solidFill>
                  <a:srgbClr val="FFFF00"/>
                </a:solidFill>
              </a:rPr>
              <a:t>	It is narrated from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t>
            </a:r>
            <a:r>
              <a:rPr lang="en-US" altLang="en-US" sz="2600" dirty="0">
                <a:solidFill>
                  <a:srgbClr val="FFFF00"/>
                </a:solidFill>
              </a:rPr>
              <a:t>A</a:t>
            </a:r>
            <a:r>
              <a:rPr lang="en-US" altLang="en-US" sz="2600" dirty="0" smtClean="0">
                <a:solidFill>
                  <a:srgbClr val="FFFF00"/>
                </a:solidFill>
              </a:rPr>
              <a:t>) </a:t>
            </a:r>
            <a:r>
              <a:rPr lang="en-US" altLang="en-US" sz="2600" dirty="0">
                <a:solidFill>
                  <a:srgbClr val="FFFF00"/>
                </a:solidFill>
              </a:rPr>
              <a:t>that reciting surah as-</a:t>
            </a:r>
            <a:r>
              <a:rPr lang="en-US" altLang="en-US" sz="2600" dirty="0" err="1">
                <a:solidFill>
                  <a:srgbClr val="FFFF00"/>
                </a:solidFill>
              </a:rPr>
              <a:t>Saffaat</a:t>
            </a:r>
            <a:r>
              <a:rPr lang="en-US" altLang="en-US" sz="2600" dirty="0">
                <a:solidFill>
                  <a:srgbClr val="FFFF00"/>
                </a:solidFill>
              </a:rPr>
              <a:t> on every Friday keeps one safe from all types of calamities. His sustenance will increase and his life, wealth and children will be protected from the evil designs of </a:t>
            </a:r>
            <a:r>
              <a:rPr lang="en-US" altLang="en-US" sz="2600" dirty="0" err="1">
                <a:solidFill>
                  <a:srgbClr val="FFFF00"/>
                </a:solidFill>
              </a:rPr>
              <a:t>Shaitan</a:t>
            </a:r>
            <a:r>
              <a:rPr lang="en-US" altLang="en-US" sz="2600" dirty="0">
                <a:solidFill>
                  <a:srgbClr val="FFFF00"/>
                </a:solidFill>
              </a:rPr>
              <a:t> and the tyrant rulers of the time. If one dies soon after reciting this surah, he will die the death of a martyr; he will be raised on the Day of Judgement together with the martyrs and will enter Jannah with </a:t>
            </a:r>
            <a:r>
              <a:rPr lang="en-US" altLang="en-US" sz="2600" dirty="0" smtClean="0">
                <a:solidFill>
                  <a:srgbClr val="FFFF00"/>
                </a:solidFill>
              </a:rPr>
              <a:t>them</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400" dirty="0">
                <a:solidFill>
                  <a:srgbClr val="FFFF00"/>
                </a:solidFill>
              </a:rPr>
              <a:t>	</a:t>
            </a:r>
            <a:r>
              <a:rPr lang="en-US" altLang="en-US" sz="2300" dirty="0">
                <a:solidFill>
                  <a:srgbClr val="FFFF00"/>
                </a:solidFill>
              </a:rPr>
              <a:t>	</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0030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لَكُمْ لَا تَنَاصَرُونَ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is it that you do not </a:t>
            </a:r>
            <a:r>
              <a:rPr lang="en-US" altLang="en-US" sz="3200" dirty="0" smtClean="0">
                <a:latin typeface="Calibri" panose="020F0502020204030204" pitchFamily="34" charset="0"/>
              </a:rPr>
              <a:t>support </a:t>
            </a:r>
            <a:r>
              <a:rPr lang="en-US" altLang="en-US" sz="3200" dirty="0">
                <a:latin typeface="Calibri" panose="020F0502020204030204" pitchFamily="34" charset="0"/>
              </a:rPr>
              <a:t>one another [today]?’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9928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هُمُ ٱلْيَوْمَ مُسْتَسْلِمُونَ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today they are [meek and] submissive!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294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وَأَقْبَلَ بَعْضُهُمْ عَلَىٰ بَعْضٍ يَتَسَآءَلُونَ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of them will turn to others, questioning each 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4813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إِنَّكُمْ كُنتُمْ تَأْتُونَنَا عَنِ ٱلْيَمِينِ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‘Indeed you used to accost us peremptorily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9075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بَل لَّمْ تَكُونُوا۟ مُؤْمِنِينَ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answer, ‘Rather you [yourselves] had no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5148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لَنَا عَلَيْكُم مِّن سُلْطَـٰنٍۭ ۖ بَلْ كُنتُمْ قَوْمًا طَـٰغِينَ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had no authority over you. Rather you [yourselves] were a rebellious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343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فَحَقَّ عَلَيْنَا قَوْلُ رَبِّنَآ ۖ إِنَّا لَذَآئِقُونَ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our Lord’s word became due against us that we shall indeed taste [the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8044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فَأَغْوَيْنَـٰكُمْ إِنَّا كُنَّا غَـٰوِينَ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perverted you, for we were perverse [ourselves].’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2138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فَإِنَّهُمْ يَوْمَئِذٍ فِى ٱلْعَذَابِ مُشْتَرِكُونَ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day they will share in the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9845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كَذَٰلِكَ نَفْعَلُ بِٱلْمُجْرِمِينَ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that is how We deal with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666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كَانُوٓا۟ إِذَا قِيلَ لَهُمْ لَآ إِلَـٰهَ إِلَّا ٱللَّـهُ يَسْتَكْبِرُونَ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was they who, when they were told, ‘There is no god except Allah,’ used to be disdainful,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3400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أَئِنَّا لَتَارِكُوٓا۟ ءَالِهَتِنَا لِشَاعِرٍ مَّجْنُونٍۭ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would] say, ‘Shall we abandon our gods for a crazy poet?’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5007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جَآءَ بِٱلْحَقِّ وَصَدَّقَ ٱلْمُرْسَلِينَ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he has brought [them] the truth, and confirmed the [earlier]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786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إِنَّكُمْ لَذَآئِقُوا۟ ٱلْعَذَابِ ٱلْأَلِيمِ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will taste the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5174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تُجْزَوْنَ إِلَّا مَا كُنتُمْ تَعْمَلُونَ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will be requited only for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1922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 ٱللَّـهِ ٱلْمُخْلَصِينَ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except Allah’s exclusive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3525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لَهُمْ رِزْقٌ مَّعْلُومٌ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such there is a </a:t>
            </a:r>
            <a:r>
              <a:rPr lang="en-US" altLang="en-US" sz="3200" dirty="0" smtClean="0">
                <a:latin typeface="Calibri" panose="020F0502020204030204" pitchFamily="34" charset="0"/>
              </a:rPr>
              <a:t>known </a:t>
            </a:r>
            <a:r>
              <a:rPr lang="en-US" altLang="en-US" sz="3200" dirty="0">
                <a:latin typeface="Calibri" panose="020F0502020204030204" pitchFamily="34" charset="0"/>
              </a:rPr>
              <a:t>provision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0730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فَوَٰكِهُ ۖ وَهُم مُّكْرَمُونَ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—fruits—and they will be held in </a:t>
            </a:r>
            <a:r>
              <a:rPr lang="en-US" altLang="en-US" sz="3200" dirty="0" err="1">
                <a:latin typeface="Calibri" panose="020F0502020204030204" pitchFamily="34" charset="0"/>
              </a:rPr>
              <a:t>honour</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648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جَنَّـٰتِ ٱلنَّعِيمِ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gardens of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8425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عَلَىٰ سُرُرٍ مُّتَقَـٰبِلِينَ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[reclining] on couches, facing one another,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833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يُطَافُ عَلَيْهِم بِكَأْسٍ مِّن مَّعِينٍۭ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served around with a cup from a clear fountain,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5695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بَيْضَآءَ لَذَّةٍ لِّلشَّـٰرِبِينَ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snow-white, delicious to the drinkers,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391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فِيهَا غَوْلٌ وَلَا هُمْ عَنْهَا يُنزَفُونَ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wherein there will be neither headache nor will it cause them stupefaction,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0400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وَعِندَهُمْ قَـٰصِرَٰتُ ٱلطَّرْفِ عِينٌ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with them will be maidens of restrained glances with big [beautiful] eyes,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2022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كَأَنَّهُنَّ بَيْضٌ مَّكْنُونٌ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if they were </a:t>
            </a:r>
            <a:r>
              <a:rPr lang="en-US" altLang="en-US" sz="3200" dirty="0" smtClean="0">
                <a:latin typeface="Calibri" panose="020F0502020204030204" pitchFamily="34" charset="0"/>
              </a:rPr>
              <a:t>hidden </a:t>
            </a:r>
            <a:r>
              <a:rPr lang="en-US" altLang="en-US" sz="3200" dirty="0">
                <a:latin typeface="Calibri" panose="020F0502020204030204" pitchFamily="34" charset="0"/>
              </a:rPr>
              <a:t>ostrich eggs.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562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فَأَقْبَلَ بَعْضُهُمْ عَلَىٰ بَعْضٍ يَتَسَآءَلُونَ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of them will turn to others, questioning each 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2228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قَآئِلٌ مِّنْهُمْ إِنِّى كَانَ لِى قَرِينٌ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of them will say, ‘Indeed I had a companion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4758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يَقُولُ أَءِنَّكَ لَمِنَ ٱلْمُصَدِّقِينَ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used to say, “Are you really among those who affirm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70772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أَءِذَا مِتْنَا وَكُنَّا تُرَابًا وَعِظَـٰمًا أَءِنَّا لَمَدِينُونَ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when we are dead and have become dust and bones, we shall indeed be brought to retribution?”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744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هَلْ أَنتُم مُّطَّلِعُونَ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will say, ‘Will you have a look?’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855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وَٱلصَّـٰٓفَّـٰتِ صَفًّا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[angels] ranged in ranks,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فَٱطَّلَعَ فَرَءَاهُ فِى سَوَآءِ ٱلْجَحِيمِ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will take a look and sight him in the middle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7307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تَٱللَّـهِ إِن كِدتَّ لَتُرْدِينِ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‘By Allah, you had almost ruined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9826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وَلَوْلَا نِعْمَةُ رَبِّى لَكُنتُ مِنَ ٱلْمُحْضَرِينَ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had it not been for my Lord’s blessing, I too would have been among the arraigned!’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56437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أَفَمَا نَحْنُ بِمَيِّتِينَ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[true] that we shall not die [anymore],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39011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مَوْتَتَنَا ٱلْأُولَىٰ وَمَا نَحْنُ بِمُعَذَّبِينَ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aside from our first death, and that we shall not be punished?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76635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لَهُوَ ٱلْفَوْزُ ٱلْعَظِيمُ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the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1532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لِمِثْلِ هَـٰذَا فَلْيَعْمَلِ ٱلْعَـٰمِلُونَ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all the workers work for the like of this!’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57615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أَذَٰلِكَ خَيْرٌ نُّزُلًا أَمْ شَجَرَةُ ٱلزَّقُّومِ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this a better hospitality, or the </a:t>
            </a:r>
            <a:r>
              <a:rPr lang="en-US" altLang="en-US" sz="3200" dirty="0" err="1">
                <a:latin typeface="Calibri" panose="020F0502020204030204" pitchFamily="34" charset="0"/>
              </a:rPr>
              <a:t>Zaqqūm</a:t>
            </a:r>
            <a:r>
              <a:rPr lang="en-US" altLang="en-US" sz="3200" dirty="0">
                <a:latin typeface="Calibri" panose="020F0502020204030204" pitchFamily="34" charset="0"/>
              </a:rPr>
              <a:t> tree?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1158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جَعَلْنَـٰهَا فِتْنَةً لِّلظَّـٰلِمِينَ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made it a punishment for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1177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إِنَّهَا شَجَرَةٌ تَخْرُجُ فِىٓ أَصْلِ ٱلْجَحِيمِ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a tree that emerges from the depths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885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فَٱلزَّٰجِرَٰتِ زَجْرًا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ones who drive vigorously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10345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طَلْعُهَا كَأَنَّهُۥ رُءُوسُ ٱلشَّيَـٰطِينِ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Its spathes are as if they were devils’ heads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5334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فَإِنَّهُمْ لَـَٔاكِلُونَ مِنْهَا فَمَالِـُٔونَ مِنْهَا ٱلْبُطُونَ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will eat from it and gorge with it their bellies.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2628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 لَهُمْ عَلَيْهَا لَشَوْبًا مِّنْ حَمِيمٍ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on top of that they will take a solution of scalding water.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2904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 مَرْجِعَهُمْ لَإِلَى ٱلْجَحِيمِ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 their retreat will be toward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46991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أَلْفَوْا۟ ءَابَآءَهُمْ ضَآلِّينَ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had found their fathers astray,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8775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فَهُمْ عَلَىٰٓ ءَاثَـٰرِهِمْ يُهْرَعُونَ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press on in their footsteps.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8629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ضَلَّ قَبْلَهُمْ أَكْثَرُ ٱلْأَوَّلِينَ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most of the ancients went astray before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76928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فِيهِم مُّنذِرِينَ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certainly We had sent </a:t>
            </a:r>
            <a:r>
              <a:rPr lang="en-US" altLang="en-US" sz="3200" dirty="0" err="1">
                <a:latin typeface="Calibri" panose="020F0502020204030204" pitchFamily="34" charset="0"/>
              </a:rPr>
              <a:t>warners</a:t>
            </a:r>
            <a:r>
              <a:rPr lang="en-US" altLang="en-US" sz="3200" dirty="0">
                <a:latin typeface="Calibri" panose="020F0502020204030204" pitchFamily="34" charset="0"/>
              </a:rPr>
              <a:t> among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21695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فَٱنظُرْ كَيْفَ كَانَ عَـٰقِبَةُ ٱلْمُنذَرِينَ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observe how was the fate of those who were warned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35513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 ٱللَّـهِ ٱلْمُخْلَصِينَ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except Allah’s exclusive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804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فَٱلتَّـٰلِيَـٰتِ ذِكْرًا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ones who recite the reminder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3169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نَادَىٰنَا نُوحٌ فَلَنِعْمَ ٱلْمُجِيبُونَ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Noah called out to Us, and how well We responded!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72627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وَنَجَّيْنَـٰهُ وَأَهْلَهُۥ مِنَ ٱلْكَرْبِ ٱلْعَظِيمِ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delivered him and his family from the great agony,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01659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وَجَعَلْنَا ذُرِّيَّتَهُۥ هُمُ ٱلْبَاقِينَ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his descendants the survivors,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947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وَتَرَكْنَا عَلَيْهِ فِى ٱلْـَٔاخِرِينَ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left for him a good name among posterity: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16849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سَلَـٰمٌ عَلَىٰ نُوحٍ فِى ٱلْعَـٰلَمِينَ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to Noah, throughout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73668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كَذَٰلِكَ نَجْزِى ٱلْمُحْسِنِينَ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indeed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58728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مِنْ عِبَادِنَا ٱلْمُؤْمِنِينَ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indeed one of Our faithful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7376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أَغْرَقْنَا ٱلْـَٔاخَرِينَ ﴿٨٢﴾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drowned the others.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4620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مِن شِيعَتِهِۦ لَإِبْرَٰهِيمَ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Abraham was among his followers,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55784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جَآءَ رَبَّهُۥ بِقَلْبٍ سَلِيمٍ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came to his Lord with a sound heart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2841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إِلَـٰهَكُمْ لَوَٰحِدٌ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God is certainly 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96652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لِأَبِيهِ وَقَوْمِهِۦ مَاذَا تَعْبُدُونَ ﴿٨٥﴾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said to his father and his people, ‘What is it that you are worshiping?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32798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أَئِفْكًا ءَالِهَةً دُونَ ٱللَّـهِ تُرِيدُونَ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a lie, gods other than Allah, that you desire?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82500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ظَنُّكُم بِرَبِّ ٱلْعَـٰلَمِينَ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what is your idea about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65104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فَنَظَرَ نَظْرَةً فِى ٱلنُّجُومِ ﴿٨٨﴾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made an observation of the </a:t>
            </a:r>
            <a:r>
              <a:rPr lang="en-US" altLang="en-US" sz="3200" dirty="0" smtClean="0">
                <a:latin typeface="Calibri" panose="020F0502020204030204" pitchFamily="34" charset="0"/>
              </a:rPr>
              <a:t>stars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4083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فَقَالَ إِنِّى سَقِيمٌ ﴿٨٩﴾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said, ‘Indeed I am sick!’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43974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فَتَوَلَّوْا۟ عَنْهُ مُدْبِرِينَ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went away leaving him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1453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فَرَاغَ إِلَىٰٓ ءَالِهَتِهِمْ فَقَالَ أَلَا تَأْكُلُونَ ﴿٩١﴾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stole away to their gods and said, ‘Will you not 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09995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لَكُمْ لَا تَنطِقُونَ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do you not speak?’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77393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فَرَاغَ عَلَيْهِمْ ضَرْبًۢا بِٱلْيَمِينِ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attacked them, striking forcefully.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37112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فَأَقْبَلُوٓا۟ إِلَيْهِ يَزِفُّونَ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came running towards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0075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10374</TotalTime>
  <Words>5291</Words>
  <Application>Microsoft Office PowerPoint</Application>
  <PresentationFormat>Widescreen</PresentationFormat>
  <Paragraphs>576</Paragraphs>
  <Slides>189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189</vt:i4>
      </vt:variant>
    </vt:vector>
  </HeadingPairs>
  <TitlesOfParts>
    <vt:vector size="196"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وَٱلصَّـٰٓفَّـٰتِ صَفًّا ﴿١﴾</vt:lpstr>
      <vt:lpstr> فَٱلزَّٰجِرَٰتِ زَجْرًا ﴿٢﴾</vt:lpstr>
      <vt:lpstr> فَٱلتَّـٰلِيَـٰتِ ذِكْرًا ﴿٣﴾</vt:lpstr>
      <vt:lpstr> إِنَّ إِلَـٰهَكُمْ لَوَٰحِدٌ ﴿٤﴾</vt:lpstr>
      <vt:lpstr> رَّبُّ ٱلسَّمَـٰوَٰتِ وَٱلْأَرْضِ وَمَا بَيْنَهُمَا وَرَبُّ ٱلْمَشَـٰرِقِ ﴿٥﴾ </vt:lpstr>
      <vt:lpstr>إِنَّا زَيَّنَّا ٱلسَّمَآءَ ٱلدُّنْيَا بِزِينَةٍ ٱلْكَوَاكِبِ ﴿٦﴾</vt:lpstr>
      <vt:lpstr> وَحِفْظًا مِّن كُلِّ شَيْطَـٰنٍ مَّارِدٍ ﴿٧﴾</vt:lpstr>
      <vt:lpstr> لَّا يَسَّمَّعُونَ إِلَى ٱلْمَلَإِ ٱلْأَعْلَىٰ وَيُقْذَفُونَ مِن كُلِّ جَانِبٍ ﴿٨﴾</vt:lpstr>
      <vt:lpstr> دُحُورًا ۖ وَلَهُمْ عَذَابٌ وَاصِبٌ ﴿٩﴾</vt:lpstr>
      <vt:lpstr> إِلَّا مَنْ خَطِفَ ٱلْخَطْفَةَ فَأَتْبَعَهُۥ شِهَابٌ ثَاقِبٌ ﴿١٠﴾</vt:lpstr>
      <vt:lpstr> فَٱسْتَفْتِهِمْ أَهُمْ أَشَدُّ خَلْقًا أَم مَّنْ خَلَقْنَآ ۚ إِنَّا خَلَقْنَـٰهُم مِّن طِينٍ لَّازِبٍۭ ﴿١١﴾</vt:lpstr>
      <vt:lpstr> بَلْ عَجِبْتَ وَيَسْخَرُونَ ﴿١٢﴾</vt:lpstr>
      <vt:lpstr> وَإِذَا ذُكِّرُوا۟ لَا يَذْكُرُونَ ﴿١٣﴾</vt:lpstr>
      <vt:lpstr> وَإِذَا رَأَوْا۟ ءَايَةً يَسْتَسْخِرُونَ ﴿١٤﴾</vt:lpstr>
      <vt:lpstr> وَقَالُوٓا۟ إِنْ هَـٰذَآ إِلَّا سِحْرٌ مُّبِينٌ ﴿١٥﴾</vt:lpstr>
      <vt:lpstr> أَءِذَا مِتْنَا وَكُنَّا تُرَابًا وَعِظَـٰمًا أَءِنَّا لَمَبْعُوثُونَ ﴿١٦﴾</vt:lpstr>
      <vt:lpstr> أَوَءَابَآؤُنَا ٱلْأَوَّلُونَ ﴿١٧﴾</vt:lpstr>
      <vt:lpstr> قُلْ نَعَمْ وَأَنتُمْ دَٰخِرُونَ ﴿١٨﴾</vt:lpstr>
      <vt:lpstr> فَإِنَّمَا هِىَ زَجْرَةٌ وَٰحِدَةٌ فَإِذَا هُمْ يَنظُرُونَ ﴿١٩﴾</vt:lpstr>
      <vt:lpstr> وَقَالُوا۟ يَـٰوَيْلَنَا هَـٰذَا يَوْمُ ٱلدِّينِ ﴿٢٠﴾</vt:lpstr>
      <vt:lpstr> هَـٰذَا يَوْمُ ٱلْفَصْلِ ٱلَّذِى كُنتُم بِهِۦ تُكَذِّبُونَ ﴿٢١﴾</vt:lpstr>
      <vt:lpstr> ٱحْشُرُوا۟ ٱلَّذِينَ ظَلَمُوا۟ وَأَزْوَٰجَهُمْ وَمَا كَانُوا۟ يَعْبُدُونَ ﴿٢٢﴾</vt:lpstr>
      <vt:lpstr> مِن دُونِ ٱللَّـهِ فَٱهْدُوهُمْ إِلَىٰ صِرَٰطِ ٱلْجَحِيمِ ﴿٢٣﴾</vt:lpstr>
      <vt:lpstr> وَقِفُوهُمْ ۖ إِنَّهُم مَّسْـُٔولُونَ ﴿٢٤﴾</vt:lpstr>
      <vt:lpstr>مَا لَكُمْ لَا تَنَاصَرُونَ ﴿٢٥﴾</vt:lpstr>
      <vt:lpstr> بَلْ هُمُ ٱلْيَوْمَ مُسْتَسْلِمُونَ ﴿٢٦﴾</vt:lpstr>
      <vt:lpstr> وَأَقْبَلَ بَعْضُهُمْ عَلَىٰ بَعْضٍ يَتَسَآءَلُونَ ﴿٢٧﴾</vt:lpstr>
      <vt:lpstr> قَالُوٓا۟ إِنَّكُمْ كُنتُمْ تَأْتُونَنَا عَنِ ٱلْيَمِينِ ﴿٢٨﴾</vt:lpstr>
      <vt:lpstr> قَالُوا۟ بَل لَّمْ تَكُونُوا۟ مُؤْمِنِينَ ﴿٢٩﴾</vt:lpstr>
      <vt:lpstr> وَمَا كَانَ لَنَا عَلَيْكُم مِّن سُلْطَـٰنٍۭ ۖ بَلْ كُنتُمْ قَوْمًا طَـٰغِينَ ﴿٣٠﴾</vt:lpstr>
      <vt:lpstr> فَحَقَّ عَلَيْنَا قَوْلُ رَبِّنَآ ۖ إِنَّا لَذَآئِقُونَ ﴿٣١﴾</vt:lpstr>
      <vt:lpstr> فَأَغْوَيْنَـٰكُمْ إِنَّا كُنَّا غَـٰوِينَ ﴿٣٢﴾ </vt:lpstr>
      <vt:lpstr>فَإِنَّهُمْ يَوْمَئِذٍ فِى ٱلْعَذَابِ مُشْتَرِكُونَ ﴿٣٣﴾</vt:lpstr>
      <vt:lpstr> إِنَّا كَذَٰلِكَ نَفْعَلُ بِٱلْمُجْرِمِينَ ﴿٣٤﴾</vt:lpstr>
      <vt:lpstr> إِنَّهُمْ كَانُوٓا۟ إِذَا قِيلَ لَهُمْ لَآ إِلَـٰهَ إِلَّا ٱللَّـهُ يَسْتَكْبِرُونَ ﴿٣٥﴾</vt:lpstr>
      <vt:lpstr> وَيَقُولُونَ أَئِنَّا لَتَارِكُوٓا۟ ءَالِهَتِنَا لِشَاعِرٍ مَّجْنُونٍۭ ﴿٣٦﴾</vt:lpstr>
      <vt:lpstr> بَلْ جَآءَ بِٱلْحَقِّ وَصَدَّقَ ٱلْمُرْسَلِينَ ﴿٣٧﴾</vt:lpstr>
      <vt:lpstr> إِنَّكُمْ لَذَآئِقُوا۟ ٱلْعَذَابِ ٱلْأَلِيمِ ﴿٣٨﴾</vt:lpstr>
      <vt:lpstr> وَمَا تُجْزَوْنَ إِلَّا مَا كُنتُمْ تَعْمَلُونَ ﴿٣٩﴾</vt:lpstr>
      <vt:lpstr> إِلَّا عِبَادَ ٱللَّـهِ ٱلْمُخْلَصِينَ ﴿٤٠﴾</vt:lpstr>
      <vt:lpstr> أُو۟لَـٰٓئِكَ لَهُمْ رِزْقٌ مَّعْلُومٌ ﴿٤١﴾</vt:lpstr>
      <vt:lpstr> فَوَٰكِهُ ۖ وَهُم مُّكْرَمُونَ ﴿٤٢﴾</vt:lpstr>
      <vt:lpstr> فِى جَنَّـٰتِ ٱلنَّعِيمِ ﴿٤٣﴾</vt:lpstr>
      <vt:lpstr> عَلَىٰ سُرُرٍ مُّتَقَـٰبِلِينَ ﴿٤٤﴾</vt:lpstr>
      <vt:lpstr> يُطَافُ عَلَيْهِم بِكَأْسٍ مِّن مَّعِينٍۭ ﴿٤٥﴾</vt:lpstr>
      <vt:lpstr> بَيْضَآءَ لَذَّةٍ لِّلشَّـٰرِبِينَ ﴿٤٦﴾</vt:lpstr>
      <vt:lpstr> لَا فِيهَا غَوْلٌ وَلَا هُمْ عَنْهَا يُنزَفُونَ ﴿٤٧﴾</vt:lpstr>
      <vt:lpstr> وَعِندَهُمْ قَـٰصِرَٰتُ ٱلطَّرْفِ عِينٌ ﴿٤٨﴾</vt:lpstr>
      <vt:lpstr> كَأَنَّهُنَّ بَيْضٌ مَّكْنُونٌ ﴿٤٩﴾</vt:lpstr>
      <vt:lpstr> فَأَقْبَلَ بَعْضُهُمْ عَلَىٰ بَعْضٍ يَتَسَآءَلُونَ ﴿٥٠﴾</vt:lpstr>
      <vt:lpstr> قَالَ قَآئِلٌ مِّنْهُمْ إِنِّى كَانَ لِى قَرِينٌ ﴿٥١﴾</vt:lpstr>
      <vt:lpstr>يَقُولُ أَءِنَّكَ لَمِنَ ٱلْمُصَدِّقِينَ ﴿٥٢﴾</vt:lpstr>
      <vt:lpstr> أَءِذَا مِتْنَا وَكُنَّا تُرَابًا وَعِظَـٰمًا أَءِنَّا لَمَدِينُونَ ﴿٥٣﴾</vt:lpstr>
      <vt:lpstr> قَالَ هَلْ أَنتُم مُّطَّلِعُونَ ﴿٥٤﴾</vt:lpstr>
      <vt:lpstr> فَٱطَّلَعَ فَرَءَاهُ فِى سَوَآءِ ٱلْجَحِيمِ ﴿٥٥﴾</vt:lpstr>
      <vt:lpstr> قَالَ تَٱللَّـهِ إِن كِدتَّ لَتُرْدِينِ ﴿٥٦﴾</vt:lpstr>
      <vt:lpstr> وَلَوْلَا نِعْمَةُ رَبِّى لَكُنتُ مِنَ ٱلْمُحْضَرِينَ ﴿٥٧﴾</vt:lpstr>
      <vt:lpstr> أَفَمَا نَحْنُ بِمَيِّتِينَ ﴿٥٨﴾</vt:lpstr>
      <vt:lpstr> إِلَّا مَوْتَتَنَا ٱلْأُولَىٰ وَمَا نَحْنُ بِمُعَذَّبِينَ ﴿٥٩﴾</vt:lpstr>
      <vt:lpstr> إِنَّ هَـٰذَا لَهُوَ ٱلْفَوْزُ ٱلْعَظِيمُ ﴿٦٠﴾</vt:lpstr>
      <vt:lpstr> لِمِثْلِ هَـٰذَا فَلْيَعْمَلِ ٱلْعَـٰمِلُونَ ﴿٦١﴾</vt:lpstr>
      <vt:lpstr> أَذَٰلِكَ خَيْرٌ نُّزُلًا أَمْ شَجَرَةُ ٱلزَّقُّومِ ﴿٦٢﴾</vt:lpstr>
      <vt:lpstr> إِنَّا جَعَلْنَـٰهَا فِتْنَةً لِّلظَّـٰلِمِينَ ﴿٦٣﴾</vt:lpstr>
      <vt:lpstr> إِنَّهَا شَجَرَةٌ تَخْرُجُ فِىٓ أَصْلِ ٱلْجَحِيمِ ﴿٦٤﴾</vt:lpstr>
      <vt:lpstr> طَلْعُهَا كَأَنَّهُۥ رُءُوسُ ٱلشَّيَـٰطِينِ ﴿٦٥﴾</vt:lpstr>
      <vt:lpstr> فَإِنَّهُمْ لَـَٔاكِلُونَ مِنْهَا فَمَالِـُٔونَ مِنْهَا ٱلْبُطُونَ ﴿٦٦﴾</vt:lpstr>
      <vt:lpstr> ثُمَّ إِنَّ لَهُمْ عَلَيْهَا لَشَوْبًا مِّنْ حَمِيمٍ ﴿٦٧﴾</vt:lpstr>
      <vt:lpstr> ثُمَّ إِنَّ مَرْجِعَهُمْ لَإِلَى ٱلْجَحِيمِ ﴿٦٨﴾</vt:lpstr>
      <vt:lpstr> إِنَّهُمْ أَلْفَوْا۟ ءَابَآءَهُمْ ضَآلِّينَ ﴿٦٩﴾</vt:lpstr>
      <vt:lpstr> فَهُمْ عَلَىٰٓ ءَاثَـٰرِهِمْ يُهْرَعُونَ ﴿٧٠﴾</vt:lpstr>
      <vt:lpstr> وَلَقَدْ ضَلَّ قَبْلَهُمْ أَكْثَرُ ٱلْأَوَّلِينَ ﴿٧١﴾</vt:lpstr>
      <vt:lpstr> وَلَقَدْ أَرْسَلْنَا فِيهِم مُّنذِرِينَ ﴿٧٢﴾</vt:lpstr>
      <vt:lpstr> فَٱنظُرْ كَيْفَ كَانَ عَـٰقِبَةُ ٱلْمُنذَرِينَ ﴿٧٣﴾</vt:lpstr>
      <vt:lpstr> إِلَّا عِبَادَ ٱللَّـهِ ٱلْمُخْلَصِينَ ﴿٧٤﴾</vt:lpstr>
      <vt:lpstr> وَلَقَدْ نَادَىٰنَا نُوحٌ فَلَنِعْمَ ٱلْمُجِيبُونَ ﴿٧٥﴾</vt:lpstr>
      <vt:lpstr> وَنَجَّيْنَـٰهُ وَأَهْلَهُۥ مِنَ ٱلْكَرْبِ ٱلْعَظِيمِ ﴿٧٦﴾</vt:lpstr>
      <vt:lpstr>وَجَعَلْنَا ذُرِّيَّتَهُۥ هُمُ ٱلْبَاقِينَ ﴿٧٧﴾</vt:lpstr>
      <vt:lpstr> وَتَرَكْنَا عَلَيْهِ فِى ٱلْـَٔاخِرِينَ ﴿٧٨﴾</vt:lpstr>
      <vt:lpstr> سَلَـٰمٌ عَلَىٰ نُوحٍ فِى ٱلْعَـٰلَمِينَ ﴿٧٩﴾</vt:lpstr>
      <vt:lpstr> إِنَّا كَذَٰلِكَ نَجْزِى ٱلْمُحْسِنِينَ ﴿٨٠﴾</vt:lpstr>
      <vt:lpstr> إِنَّهُۥ مِنْ عِبَادِنَا ٱلْمُؤْمِنِينَ ﴿٨١﴾</vt:lpstr>
      <vt:lpstr> ثُمَّ أَغْرَقْنَا ٱلْـَٔاخَرِينَ ﴿٨٢﴾ </vt:lpstr>
      <vt:lpstr> وَإِنَّ مِن شِيعَتِهِۦ لَإِبْرَٰهِيمَ ﴿٨٣﴾</vt:lpstr>
      <vt:lpstr> إِذْ جَآءَ رَبَّهُۥ بِقَلْبٍ سَلِيمٍ ﴿٨٤﴾</vt:lpstr>
      <vt:lpstr> إِذْ قَالَ لِأَبِيهِ وَقَوْمِهِۦ مَاذَا تَعْبُدُونَ ﴿٨٥﴾ </vt:lpstr>
      <vt:lpstr>أَئِفْكًا ءَالِهَةً دُونَ ٱللَّـهِ تُرِيدُونَ ﴿٨٦﴾</vt:lpstr>
      <vt:lpstr> فَمَا ظَنُّكُم بِرَبِّ ٱلْعَـٰلَمِينَ ﴿٨٧﴾</vt:lpstr>
      <vt:lpstr> فَنَظَرَ نَظْرَةً فِى ٱلنُّجُومِ ﴿٨٨﴾ </vt:lpstr>
      <vt:lpstr>فَقَالَ إِنِّى سَقِيمٌ ﴿٨٩﴾ </vt:lpstr>
      <vt:lpstr>فَتَوَلَّوْا۟ عَنْهُ مُدْبِرِينَ ﴿٩٠﴾</vt:lpstr>
      <vt:lpstr> فَرَاغَ إِلَىٰٓ ءَالِهَتِهِمْ فَقَالَ أَلَا تَأْكُلُونَ ﴿٩١﴾ </vt:lpstr>
      <vt:lpstr>مَا لَكُمْ لَا تَنطِقُونَ ﴿٩٢﴾</vt:lpstr>
      <vt:lpstr> فَرَاغَ عَلَيْهِمْ ضَرْبًۢا بِٱلْيَمِينِ ﴿٩٣﴾</vt:lpstr>
      <vt:lpstr> فَأَقْبَلُوٓا۟ إِلَيْهِ يَزِفُّونَ ﴿٩٤﴾</vt:lpstr>
      <vt:lpstr> قَالَ أَتَعْبُدُونَ مَا تَنْحِتُونَ ﴿٩٥﴾</vt:lpstr>
      <vt:lpstr> وَٱللَّـهُ خَلَقَكُمْ وَمَا تَعْمَلُونَ ﴿٩٦﴾</vt:lpstr>
      <vt:lpstr> قَالُوا۟ ٱبْنُوا۟ لَهُۥ بُنْيَـٰنًا فَأَلْقُوهُ فِى ٱلْجَحِيمِ ﴿٩٧﴾</vt:lpstr>
      <vt:lpstr> فَأَرَادُوا۟ بِهِۦ كَيْدًا فَجَعَلْنَـٰهُمُ ٱلْأَسْفَلِينَ ﴿٩٨﴾</vt:lpstr>
      <vt:lpstr> وَقَالَ إِنِّى ذَاهِبٌ إِلَىٰ رَبِّى سَيَهْدِينِ ﴿٩٩﴾</vt:lpstr>
      <vt:lpstr> رَبِّ هَبْ لِى مِنَ ٱلصَّـٰلِحِينَ ﴿١٠٠﴾</vt:lpstr>
      <vt:lpstr> فَبَشَّرْنَـٰهُ بِغُلَـٰمٍ حَلِيمٍ ﴿١٠١﴾</vt:lpstr>
      <vt:lpstr> فَلَمَّا بَلَغَ مَعَهُ ٱلسَّعْىَ قَالَ يَـٰبُنَىَّ إِنِّىٓ أَرَىٰ فِى ٱلْمَنَامِ أَنِّىٓ أَذْبَحُكَ فَٱنظُرْ مَاذَا تَرَىٰ ۚ قَالَ يَـٰٓأَبَتِ ٱفْعَلْ مَا تُؤْمَرُ ۖ سَتَجِدُنِىٓ إِن شَآءَ ٱللَّـهُ مِنَ ٱلصَّـٰبِرِينَ ﴿١٠٢﴾</vt:lpstr>
      <vt:lpstr>فَلَمَّآ أَسْلَمَا وَتَلَّهُۥ لِلْجَبِينِ ﴿١٠٣﴾</vt:lpstr>
      <vt:lpstr> وَنَـٰدَيْنَـٰهُ أَن يَـٰٓإِبْرَٰهِيمُ ﴿١٠٤﴾</vt:lpstr>
      <vt:lpstr> قَدْ صَدَّقْتَ ٱلرُّءْيَآ ۚ إِنَّا كَذَٰلِكَ نَجْزِى ٱلْمُحْسِنِينَ ﴿١٠٥﴾</vt:lpstr>
      <vt:lpstr> إِنَّ هَـٰذَا لَهُوَ ٱلْبَلَـٰٓؤُا۟ ٱلْمُبِينُ ﴿١٠٦﴾</vt:lpstr>
      <vt:lpstr> وَفَدَيْنَـٰهُ بِذِبْحٍ عَظِيمٍ ﴿١٠٧﴾</vt:lpstr>
      <vt:lpstr> وَتَرَكْنَا عَلَيْهِ فِى ٱلْـَٔاخِرِينَ ﴿١٠٨﴾ </vt:lpstr>
      <vt:lpstr>سَلَـٰمٌ عَلَىٰٓ إِبْرَٰهِيمَ ﴿١٠٩﴾ </vt:lpstr>
      <vt:lpstr>كَذَٰلِكَ نَجْزِى ٱلْمُحْسِنِينَ ﴿١١٠﴾</vt:lpstr>
      <vt:lpstr> إِنَّهُۥ مِنْ عِبَادِنَا ٱلْمُؤْمِنِينَ ﴿١١١﴾</vt:lpstr>
      <vt:lpstr> وَبَشَّرْنَـٰهُ بِإِسْحَـٰقَ نَبِيًّا مِّنَ ٱلصَّـٰلِحِينَ ﴿١١٢﴾</vt:lpstr>
      <vt:lpstr> وَبَـٰرَكْنَا عَلَيْهِ وَعَلَىٰٓ إِسْحَـٰقَ ۚ وَمِن ذُرِّيَّتِهِمَا مُحْسِنٌ وَظَالِمٌ لِّنَفْسِهِۦ مُبِينٌ ﴿١١٣﴾</vt:lpstr>
      <vt:lpstr> وَلَقَدْ مَنَنَّا عَلَىٰ مُوسَىٰ وَهَـٰرُونَ ﴿١١٤﴾</vt:lpstr>
      <vt:lpstr> وَنَجَّيْنَـٰهُمَا وَقَوْمَهُمَا مِنَ ٱلْكَرْبِ ٱلْعَظِيمِ ﴿١١٥﴾</vt:lpstr>
      <vt:lpstr> وَنَصَرْنَـٰهُمْ فَكَانُوا۟ هُمُ ٱلْغَـٰلِبِينَ ﴿١١٦﴾</vt:lpstr>
      <vt:lpstr> وَءَاتَيْنَـٰهُمَا ٱلْكِتَـٰبَ ٱلْمُسْتَبِينَ ﴿١١٧﴾</vt:lpstr>
      <vt:lpstr> وَهَدَيْنَـٰهُمَا ٱلصِّرَٰطَ ٱلْمُسْتَقِيمَ ﴿١١٨﴾</vt:lpstr>
      <vt:lpstr> وَتَرَكْنَا عَلَيْهِمَا فِى ٱلْـَٔاخِرِينَ ﴿١١٩﴾</vt:lpstr>
      <vt:lpstr> سَلَـٰمٌ عَلَىٰ مُوسَىٰ وَهَـٰرُونَ ﴿١٢٠﴾ </vt:lpstr>
      <vt:lpstr>إِنَّا كَذَٰلِكَ نَجْزِى ٱلْمُحْسِنِينَ ﴿١٢١﴾</vt:lpstr>
      <vt:lpstr> إِنَّهُمَا مِنْ عِبَادِنَا ٱلْمُؤْمِنِينَ ﴿١٢٢﴾ </vt:lpstr>
      <vt:lpstr>وَإِنَّ إِلْيَاسَ لَمِنَ ٱلْمُرْسَلِينَ ﴿١٢٣﴾</vt:lpstr>
      <vt:lpstr> إِذْ قَالَ لِقَوْمِهِۦٓ أَلَا تَتَّقُونَ ﴿١٢٤﴾</vt:lpstr>
      <vt:lpstr> أَتَدْعُونَ بَعْلًا وَتَذَرُونَ أَحْسَنَ ٱلْخَـٰلِقِينَ ﴿١٢٥﴾</vt:lpstr>
      <vt:lpstr> ٱللَّـهَ رَبَّكُمْ وَرَبَّ ءَابَآئِكُمُ ٱلْأَوَّلِينَ ﴿١٢٦﴾</vt:lpstr>
      <vt:lpstr>فَكَذَّبُوهُ فَإِنَّهُمْ لَمُحْضَرُونَ ﴿١٢٧﴾</vt:lpstr>
      <vt:lpstr> إِلَّا عِبَادَ ٱللَّـهِ ٱلْمُخْلَصِينَ ﴿١٢٨﴾ </vt:lpstr>
      <vt:lpstr>وَتَرَكْنَا عَلَيْهِ فِى ٱلْـَٔاخِرِينَ ﴿١٢٩﴾</vt:lpstr>
      <vt:lpstr> سَلَـٰمٌ عَلَىٰٓ إِلْ يَاسِينَ ﴿١٣٠﴾</vt:lpstr>
      <vt:lpstr> إِنَّا كَذَٰلِكَ نَجْزِى ٱلْمُحْسِنِينَ ﴿١٣١﴾</vt:lpstr>
      <vt:lpstr> إِنَّهُۥ مِنْ عِبَادِنَا ٱلْمُؤْمِنِينَ ﴿١٣٢﴾</vt:lpstr>
      <vt:lpstr> وَإِنَّ لُوطًا لَّمِنَ ٱلْمُرْسَلِينَ ﴿١٣٣﴾</vt:lpstr>
      <vt:lpstr> إِذْ نَجَّيْنَـٰهُ وَأَهْلَهُۥٓ أَجْمَعِينَ ﴿١٣٤﴾</vt:lpstr>
      <vt:lpstr> إِلَّا عَجُوزًا فِى ٱلْغَـٰبِرِينَ ﴿١٣٥﴾</vt:lpstr>
      <vt:lpstr> ثُمَّ دَمَّرْنَا ٱلْـَٔاخَرِينَ ﴿١٣٦﴾ </vt:lpstr>
      <vt:lpstr>وَإِنَّكُمْ لَتَمُرُّونَ عَلَيْهِم مُّصْبِحِينَ ﴿١٣٧﴾</vt:lpstr>
      <vt:lpstr> وَبِٱلَّيْلِ ۗ أَفَلَا تَعْقِلُونَ ﴿١٣٨﴾</vt:lpstr>
      <vt:lpstr> وَإِنَّ يُونُسَ لَمِنَ ٱلْمُرْسَلِينَ ﴿١٣٩﴾ </vt:lpstr>
      <vt:lpstr>إِذْ أَبَقَ إِلَى ٱلْفُلْكِ ٱلْمَشْحُونِ ﴿١٤٠﴾ </vt:lpstr>
      <vt:lpstr>فَسَاهَمَ فَكَانَ مِنَ ٱلْمُدْحَضِينَ ﴿١٤١﴾</vt:lpstr>
      <vt:lpstr> فَٱلْتَقَمَهُ ٱلْحُوتُ وَهُوَ مُلِيمٌ ﴿١٤٢﴾</vt:lpstr>
      <vt:lpstr> فَلَوْلَآ أَنَّهُۥ كَانَ مِنَ ٱلْمُسَبِّحِينَ ﴿١٤٣﴾</vt:lpstr>
      <vt:lpstr> لَلَبِثَ فِى بَطْنِهِۦٓ إِلَىٰ يَوْمِ يُبْعَثُونَ ﴿١٤٤﴾</vt:lpstr>
      <vt:lpstr> فَنَبَذْنَـٰهُ بِٱلْعَرَآءِ وَهُوَ سَقِيمٌ ﴿١٤٥﴾</vt:lpstr>
      <vt:lpstr> وَأَنۢبَتْنَا عَلَيْهِ شَجَرَةً مِّن يَقْطِينٍ ﴿١٤٦﴾</vt:lpstr>
      <vt:lpstr> وَأَرْسَلْنَـٰهُ إِلَىٰ مِا۟ئَةِ أَلْفٍ أَوْ يَزِيدُونَ ﴿١٤٧﴾</vt:lpstr>
      <vt:lpstr> فَـَٔامَنُوا۟ فَمَتَّعْنَـٰهُمْ إِلَىٰ حِينٍ ﴿١٤٨﴾</vt:lpstr>
      <vt:lpstr> فَٱسْتَفْتِهِمْ أَلِرَبِّكَ ٱلْبَنَاتُ وَلَهُمُ ٱلْبَنُونَ ﴿١٤٩﴾</vt:lpstr>
      <vt:lpstr> أَمْ خَلَقْنَا ٱلْمَلَـٰٓئِكَةَ إِنَـٰثًا وَهُمْ شَـٰهِدُونَ ﴿١٥٠﴾</vt:lpstr>
      <vt:lpstr> أَلَآ إِنَّهُم مِّنْ إِفْكِهِمْ لَيَقُولُونَ ﴿١٥١﴾</vt:lpstr>
      <vt:lpstr> وَلَدَ ٱللَّـهُ وَإِنَّهُمْ لَكَـٰذِبُونَ ﴿١٥٢﴾</vt:lpstr>
      <vt:lpstr> أَصْطَفَى ٱلْبَنَاتِ عَلَى ٱلْبَنِينَ ﴿١٥٣﴾</vt:lpstr>
      <vt:lpstr>مَا لَكُمْ كَيْفَ تَحْكُمُونَ ﴿١٥٤﴾</vt:lpstr>
      <vt:lpstr> أَفَلَا تَذَكَّرُونَ ﴿١٥٥﴾</vt:lpstr>
      <vt:lpstr> أَمْ لَكُمْ سُلْطَـٰنٌ مُّبِينٌ ﴿١٥٦﴾</vt:lpstr>
      <vt:lpstr> فَأْتُوا۟ بِكِتَـٰبِكُمْ إِن كُنتُمْ صَـٰدِقِينَ ﴿١٥٧﴾</vt:lpstr>
      <vt:lpstr> وَجَعَلُوا۟ بَيْنَهُۥ وَبَيْنَ ٱلْجِنَّةِ نَسَبًا ۚ وَلَقَدْ عَلِمَتِ ٱلْجِنَّةُ إِنَّهُمْ لَمُحْضَرُونَ ﴿١٥٨﴾</vt:lpstr>
      <vt:lpstr> سُبْحَـٰنَ ٱللَّـهِ عَمَّا يَصِفُونَ ﴿١٥٩﴾</vt:lpstr>
      <vt:lpstr> إِلَّا عِبَادَ ٱللَّـهِ ٱلْمُخْلَصِينَ ﴿١٦٠﴾ </vt:lpstr>
      <vt:lpstr>فَإِنَّكُمْ وَمَا تَعْبُدُونَ ﴿١٦١﴾</vt:lpstr>
      <vt:lpstr> مَآ أَنتُمْ عَلَيْهِ بِفَـٰتِنِينَ ﴿١٦٢﴾</vt:lpstr>
      <vt:lpstr> إِلَّا مَنْ هُوَ صَالِ ٱلْجَحِيمِ ﴿١٦٣﴾ </vt:lpstr>
      <vt:lpstr>وَمَا مِنَّآ إِلَّا لَهُۥ مَقَامٌ مَّعْلُومٌ ﴿١٦٤﴾</vt:lpstr>
      <vt:lpstr> وَإِنَّا لَنَحْنُ ٱلصَّآفُّونَ ﴿١٦٥﴾</vt:lpstr>
      <vt:lpstr> وَإِنَّا لَنَحْنُ ٱلْمُسَبِّحُونَ ﴿١٦٦﴾</vt:lpstr>
      <vt:lpstr> وَإِن كَانُوا۟ لَيَقُولُونَ ﴿١٦٧﴾</vt:lpstr>
      <vt:lpstr> لَوْ أَنَّ عِندَنَا ذِكْرًا مِّنَ ٱلْأَوَّلِينَ ﴿١٦٨﴾</vt:lpstr>
      <vt:lpstr> لَكُنَّا عِبَادَ ٱللَّـهِ ٱلْمُخْلَصِينَ ﴿١٦٩﴾</vt:lpstr>
      <vt:lpstr> فَكَفَرُوا۟ بِهِۦ ۖ فَسَوْفَ يَعْلَمُونَ ﴿١٧٠﴾</vt:lpstr>
      <vt:lpstr> وَلَقَدْ سَبَقَتْ كَلِمَتُنَا لِعِبَادِنَا ٱلْمُرْسَلِينَ ﴿١٧١﴾</vt:lpstr>
      <vt:lpstr> إِنَّهُمْ لَهُمُ ٱلْمَنصُورُونَ ﴿١٧٢﴾</vt:lpstr>
      <vt:lpstr> وَإِنَّ جُندَنَا لَهُمُ ٱلْغَـٰلِبُونَ ﴿١٧٣﴾</vt:lpstr>
      <vt:lpstr> فَتَوَلَّ عَنْهُمْ حَتَّىٰ حِينٍ ﴿١٧٤﴾</vt:lpstr>
      <vt:lpstr> وَأَبْصِرْهُمْ فَسَوْفَ يُبْصِرُونَ ﴿١٧٥﴾</vt:lpstr>
      <vt:lpstr> أَفَبِعَذَابِنَا يَسْتَعْجِلُونَ ﴿١٧٦﴾ </vt:lpstr>
      <vt:lpstr>فَإِذَا نَزَلَ بِسَاحَتِهِمْ فَسَآءَ صَبَاحُ ٱلْمُنذَرِينَ ﴿١٧٧﴾</vt:lpstr>
      <vt:lpstr> وَتَوَلَّ عَنْهُمْ حَتَّىٰ حِينٍ ﴿١٧٨﴾</vt:lpstr>
      <vt:lpstr> وَأَبْصِرْ فَسَوْفَ يُبْصِرُونَ ﴿١٧٩﴾</vt:lpstr>
      <vt:lpstr> سُبْحَـٰنَ رَبِّكَ رَبِّ ٱلْعِزَّةِ عَمَّا يَصِفُونَ ﴿١٨٠﴾</vt:lpstr>
      <vt:lpstr> وَسَلَـٰمٌ عَلَى ٱلْمُرْسَلِينَ ﴿١٨١﴾</vt:lpstr>
      <vt:lpstr> وَٱلْحَمْدُ لِلَّـهِ رَبِّ ٱلْعَـٰلَمِينَ ﴿١٨٢﴾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713</cp:revision>
  <dcterms:created xsi:type="dcterms:W3CDTF">2005-07-27T05:58:58Z</dcterms:created>
  <dcterms:modified xsi:type="dcterms:W3CDTF">2020-05-15T23:19:05Z</dcterms:modified>
</cp:coreProperties>
</file>