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5"/>
  </p:notesMasterIdLst>
  <p:sldIdLst>
    <p:sldId id="354" r:id="rId2"/>
    <p:sldId id="355" r:id="rId3"/>
    <p:sldId id="893" r:id="rId4"/>
    <p:sldId id="766" r:id="rId5"/>
    <p:sldId id="1068" r:id="rId6"/>
    <p:sldId id="1069" r:id="rId7"/>
    <p:sldId id="1070" r:id="rId8"/>
    <p:sldId id="1071" r:id="rId9"/>
    <p:sldId id="1072" r:id="rId10"/>
    <p:sldId id="1073" r:id="rId11"/>
    <p:sldId id="1074" r:id="rId12"/>
    <p:sldId id="1011" r:id="rId13"/>
    <p:sldId id="1012" r:id="rId14"/>
    <p:sldId id="1013" r:id="rId15"/>
    <p:sldId id="1014" r:id="rId16"/>
    <p:sldId id="1015" r:id="rId17"/>
    <p:sldId id="1075" r:id="rId18"/>
    <p:sldId id="1016" r:id="rId19"/>
    <p:sldId id="1017" r:id="rId20"/>
    <p:sldId id="1018" r:id="rId21"/>
    <p:sldId id="1019" r:id="rId22"/>
    <p:sldId id="1020" r:id="rId23"/>
    <p:sldId id="1021" r:id="rId24"/>
    <p:sldId id="1022" r:id="rId25"/>
    <p:sldId id="1023" r:id="rId26"/>
    <p:sldId id="1024" r:id="rId27"/>
    <p:sldId id="1025" r:id="rId28"/>
    <p:sldId id="1026" r:id="rId29"/>
    <p:sldId id="1027" r:id="rId30"/>
    <p:sldId id="1028" r:id="rId31"/>
    <p:sldId id="1029" r:id="rId32"/>
    <p:sldId id="1030" r:id="rId33"/>
    <p:sldId id="1031" r:id="rId34"/>
    <p:sldId id="1032" r:id="rId35"/>
    <p:sldId id="1033" r:id="rId36"/>
    <p:sldId id="1034" r:id="rId37"/>
    <p:sldId id="1076" r:id="rId38"/>
    <p:sldId id="1035" r:id="rId39"/>
    <p:sldId id="1036" r:id="rId40"/>
    <p:sldId id="1077" r:id="rId41"/>
    <p:sldId id="1037" r:id="rId42"/>
    <p:sldId id="1038" r:id="rId43"/>
    <p:sldId id="1039" r:id="rId44"/>
    <p:sldId id="1040" r:id="rId45"/>
    <p:sldId id="1041" r:id="rId46"/>
    <p:sldId id="1042" r:id="rId47"/>
    <p:sldId id="1043" r:id="rId48"/>
    <p:sldId id="1044" r:id="rId49"/>
    <p:sldId id="1045" r:id="rId50"/>
    <p:sldId id="1046" r:id="rId51"/>
    <p:sldId id="1047" r:id="rId52"/>
    <p:sldId id="1048" r:id="rId53"/>
    <p:sldId id="1049" r:id="rId54"/>
    <p:sldId id="1050" r:id="rId55"/>
    <p:sldId id="1051" r:id="rId56"/>
    <p:sldId id="1052" r:id="rId57"/>
    <p:sldId id="1053" r:id="rId58"/>
    <p:sldId id="1054" r:id="rId59"/>
    <p:sldId id="1055" r:id="rId60"/>
    <p:sldId id="1056" r:id="rId61"/>
    <p:sldId id="1057" r:id="rId62"/>
    <p:sldId id="352" r:id="rId63"/>
    <p:sldId id="353" r:id="rId6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379"/>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14/05/2020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سبإ</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Sabaʾ</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Sheba)</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34</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54</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وَيَرَى ٱلَّذِينَ أُوتُوا۟ ٱلْعِلْمَ ٱلَّذِىٓ أُنزِلَ إِلَيْكَ مِن رَّبِّكَ هُوَ ٱلْحَقَّ وَيَهْدِىٓ إِلَىٰ صِرَٰطِ ٱلْعَزِيزِ ٱلْحَمِيدِ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have been given knowledge see that what has been sent down to you from your Lord is the truth and [that] it guides to the path of the All-mighty, the All-laudable.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49165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ٱلَّذِينَ كَفَرُوا۟ هَلْ نَدُلُّكُمْ عَلَىٰ رَجُلٍ يُنَبِّئُكُمْ إِذَا مُزِّقْتُمْ كُلَّ مُمَزَّقٍ إِنَّكُمْ لَفِى خَلْقٍ جَدِيدٍ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faithless say, ‘Shall we show you a man who will inform you [that] when you have been totally rent to pieces you will indeed have a new creation?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47510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أَفْتَرَىٰ عَلَى ٱللَّـهِ كَذِبًا أَم بِهِۦ جِنَّةٌۢ ۗ بَلِ ٱلَّذِينَ لَا يُؤْمِنُونَ بِٱلْـَٔاخِرَةِ فِى ٱلْعَذَابِ وَٱلضَّلَـٰلِ ٱلْبَعِيدِ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Has he fabricated a lie against Allah, or is there a madness in him?’ Rather those who do not believe in the Hereafter languish in punishment and extreme error.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0970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أَفَلَمْ يَرَوْا۟ إِلَىٰ مَا بَيْنَ أَيْدِيهِمْ وَمَا خَلْفَهُم مِّنَ ٱلسَّمَآءِ وَٱلْأَرْضِ ۚ إِن نَّشَأْ نَخْسِفْ بِهِمُ ٱلْأَرْضَ أَوْ نُسْقِطْ عَلَيْهِمْ كِسَفًا مِّنَ ٱلسَّمَآءِ ۚ إِنَّ فِى ذَٰلِكَ لَـَٔايَةً لِّكُلِّ عَبْدٍ مُّنِيبٍ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regarded that which is before them and that which is behind them of the sky and the earth? If We like, We can make the earth swallow them, or let fall on them a fragment from the sky. There is indeed a sign in that for every penitent servant.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39458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ءَاتَيْنَا دَاوُۥدَ مِنَّا فَضْلًا ۖ يَـٰجِبَالُ أَوِّبِى مَعَهُۥ وَٱلطَّيْرَ ۖ وَأَلَنَّا لَهُ ٱلْحَدِيدَ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gave David a grace from Us: ‘O mountains and birds, chime in with him</a:t>
            </a:r>
            <a:r>
              <a:rPr lang="en-US" altLang="en-US" sz="3200" dirty="0" smtClean="0">
                <a:latin typeface="Calibri" panose="020F0502020204030204" pitchFamily="34" charset="0"/>
              </a:rPr>
              <a:t>!’ </a:t>
            </a:r>
            <a:r>
              <a:rPr lang="en-US" altLang="en-US" sz="3200" dirty="0">
                <a:latin typeface="Calibri" panose="020F0502020204030204" pitchFamily="34" charset="0"/>
              </a:rPr>
              <a:t>And We made iron soft for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6113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أَنِ ٱعْمَلْ سَـٰبِغَـٰتٍ وَقَدِّرْ فِى ٱلسَّرْدِ ۖ وَٱعْمَلُوا۟ صَـٰلِحًا ۖ إِنِّى بِمَا تَعْمَلُونَ بَصِيرٌ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saying, ‘Make easy coats of mail, and keep the measure in arranging [the links], and act righteously. Indeed I see best what you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05816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وَلِسُلَيْمَـٰنَ ٱلرِّيحَ غُدُوُّهَا شَهْرٌ وَرَوَاحُهَا شَهْرٌ ۖ وَأَسَلْنَا لَهُۥ عَيْنَ ٱلْقِطْرِ ۖ وَمِنَ ٱلْجِنِّ مَن يَعْمَلُ بَيْنَ يَدَيْهِ بِإِذْنِ رَبِّهِۦ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for Solomon [We subjected] the wind: its morning course was a month’s journey and its evening course was a month’s journey. We made a fount of [molten] copper flow for him, and [We placed at his service] some of the jinn who would work for him by the permission of his Lord,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88679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وَمَن </a:t>
            </a:r>
            <a:r>
              <a:rPr lang="ar-SA" altLang="en-US" sz="7200" dirty="0">
                <a:latin typeface="Arabic Typesetting" panose="03020402040406030203" pitchFamily="66" charset="-78"/>
                <a:cs typeface="Arabic Typesetting" panose="03020402040406030203" pitchFamily="66" charset="-78"/>
              </a:rPr>
              <a:t>يَزِغْ مِنْهُمْ عَنْ أَمْرِنَا نُذِقْهُ مِنْ عَذَابِ ٱلسَّعِيرِ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if any of them swerved from Our command, We would make him taste the punishment of the Blaze.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62477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يَعْمَلُونَ لَهُۥ مَا يَشَآءُ مِن مَّحَـٰرِيبَ وَتَمَـٰثِيلَ وَجِفَانٍ كَٱلْجَوَابِ وَقُدُورٍ رَّاسِيَـٰتٍ ۚ ٱعْمَلُوٓا۟ ءَالَ دَاوُۥدَ شُكْرًا ۚ وَقَلِيلٌ مِّنْ عِبَادِىَ ٱلشَّكُورُ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built for him as many temples as he wished, and figures, basins like cisterns, and caldrons fixed [in the ground]. ‘O House of David, observe thanksgiving, and few of My servants are grateful.’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2239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قَضَيْنَا عَلَيْهِ ٱلْمَوْتَ مَا دَلَّهُمْ عَلَىٰ مَوْتِهِۦٓ إِلَّا دَآبَّةُ ٱلْأَرْضِ تَأْكُلُ مِنسَأَتَهُۥ ۖ فَلَمَّا خَرَّ تَبَيَّنَتِ ٱلْجِنُّ أَن لَّوْ كَانُوا۟ يَعْلَمُونَ ٱلْغَيْبَ مَا لَبِثُوا۟ فِى ٱلْعَذَابِ ٱلْمُهِينِ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We decreed death for him, nothing apprised them of his death except a worm which gnawed away at his staff. And when he fell down the jinn realized that had they known the Unseen, they would not have remained in a humiliating torment.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56576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45896"/>
            <a:ext cx="12192000" cy="6432530"/>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34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err="1" smtClean="0">
                <a:solidFill>
                  <a:srgbClr val="FFFF00"/>
                </a:solidFill>
              </a:rPr>
              <a:t>Sabaʾ</a:t>
            </a:r>
            <a:endParaRPr lang="en-US" altLang="en-US" sz="2800" dirty="0" smtClean="0">
              <a:solidFill>
                <a:srgbClr val="FFFF00"/>
              </a:solidFill>
            </a:endParaRPr>
          </a:p>
          <a:p>
            <a:pPr algn="ctr">
              <a:spcBef>
                <a:spcPct val="0"/>
              </a:spcBef>
              <a:buFontTx/>
              <a:buNone/>
            </a:pPr>
            <a:endParaRPr lang="en-US" altLang="en-US" sz="2800" dirty="0" smtClean="0">
              <a:solidFill>
                <a:srgbClr val="FFFF00"/>
              </a:solidFill>
            </a:endParaRPr>
          </a:p>
          <a:p>
            <a:pPr algn="ctr">
              <a:spcBef>
                <a:spcPct val="0"/>
              </a:spcBef>
              <a:buFontTx/>
              <a:buNone/>
            </a:pPr>
            <a:r>
              <a:rPr lang="en-US" altLang="en-US" sz="2100" dirty="0" smtClean="0">
                <a:solidFill>
                  <a:srgbClr val="FFFF00"/>
                </a:solidFill>
              </a:rPr>
              <a:t>The </a:t>
            </a:r>
            <a:r>
              <a:rPr lang="en-US" altLang="en-US" sz="2100" dirty="0">
                <a:solidFill>
                  <a:srgbClr val="FFFF00"/>
                </a:solidFill>
              </a:rPr>
              <a:t>surah that mentions the gracious dwelling place of the blessed people of Sheba in Yemen, whom God whelmed away for their rejection of God’s blessings and then punished them for their ingratitude. It is named after the account of Sheba (Saba) in  ff. The Prophet is first encouraged through references to David and Solomon and how God </a:t>
            </a:r>
            <a:r>
              <a:rPr lang="en-US" altLang="en-US" sz="2100" dirty="0" err="1">
                <a:solidFill>
                  <a:srgbClr val="FFFF00"/>
                </a:solidFill>
              </a:rPr>
              <a:t>favoured</a:t>
            </a:r>
            <a:r>
              <a:rPr lang="en-US" altLang="en-US" sz="2100" dirty="0">
                <a:solidFill>
                  <a:srgbClr val="FFFF00"/>
                </a:solidFill>
              </a:rPr>
              <a:t> them. The disbelievers of Mecca are warned through a description of the punishment that awaits them on the Day of Resurrection. Two references are made to their accusing the Prophet of madness ( and ) and this charge is thoroughly refuted</a:t>
            </a:r>
            <a:r>
              <a:rPr lang="en-US" altLang="en-US" sz="2100" dirty="0" smtClean="0">
                <a:solidFill>
                  <a:srgbClr val="FFFF00"/>
                </a:solidFill>
              </a:rPr>
              <a:t>.</a:t>
            </a:r>
          </a:p>
          <a:p>
            <a:pPr algn="ctr">
              <a:spcBef>
                <a:spcPct val="0"/>
              </a:spcBef>
              <a:buFontTx/>
              <a:buNone/>
            </a:pPr>
            <a:r>
              <a:rPr lang="en-US" altLang="en-US" sz="2100" dirty="0">
                <a:solidFill>
                  <a:srgbClr val="FFFF00"/>
                </a:solidFill>
              </a:rPr>
              <a:t>The surah is also known as: The City of Saba.</a:t>
            </a:r>
          </a:p>
          <a:p>
            <a:pPr algn="ctr">
              <a:spcBef>
                <a:spcPct val="0"/>
              </a:spcBef>
              <a:buFontTx/>
              <a:buNone/>
            </a:pPr>
            <a:r>
              <a:rPr lang="en-US" altLang="en-US" sz="2100" dirty="0">
                <a:solidFill>
                  <a:srgbClr val="FFFF00"/>
                </a:solidFill>
              </a:rPr>
              <a:t>This is a ‘</a:t>
            </a:r>
            <a:r>
              <a:rPr lang="en-US" altLang="en-US" sz="2100" dirty="0" err="1">
                <a:solidFill>
                  <a:srgbClr val="FFFF00"/>
                </a:solidFill>
              </a:rPr>
              <a:t>makki</a:t>
            </a:r>
            <a:r>
              <a:rPr lang="en-US" altLang="en-US" sz="2100" dirty="0">
                <a:solidFill>
                  <a:srgbClr val="FFFF00"/>
                </a:solidFill>
              </a:rPr>
              <a:t>’ </a:t>
            </a:r>
            <a:r>
              <a:rPr lang="en-US" altLang="en-US" sz="2100" dirty="0" smtClean="0">
                <a:solidFill>
                  <a:srgbClr val="FFFF00"/>
                </a:solidFill>
              </a:rPr>
              <a:t>surah. </a:t>
            </a:r>
            <a:r>
              <a:rPr lang="en-US" altLang="en-US" sz="2100" dirty="0">
                <a:solidFill>
                  <a:srgbClr val="FFFF00"/>
                </a:solidFill>
              </a:rPr>
              <a:t>It is narrated that the Holy Prophet </a:t>
            </a:r>
            <a:r>
              <a:rPr lang="en-US" altLang="en-US" sz="2100" dirty="0" smtClean="0">
                <a:solidFill>
                  <a:srgbClr val="FFFF00"/>
                </a:solidFill>
              </a:rPr>
              <a:t>(S) </a:t>
            </a:r>
            <a:r>
              <a:rPr lang="en-US" altLang="en-US" sz="2100" dirty="0">
                <a:solidFill>
                  <a:srgbClr val="FFFF00"/>
                </a:solidFill>
              </a:rPr>
              <a:t>said that whoever recites this surah, on the Day of Judgement, all the Prophets and Messengers will come to meet him.</a:t>
            </a:r>
          </a:p>
          <a:p>
            <a:pPr algn="ctr">
              <a:spcBef>
                <a:spcPct val="0"/>
              </a:spcBef>
              <a:buFontTx/>
              <a:buNone/>
            </a:pPr>
            <a:r>
              <a:rPr lang="en-US" altLang="en-US" sz="2100" dirty="0">
                <a:solidFill>
                  <a:srgbClr val="FFFF00"/>
                </a:solidFill>
              </a:rPr>
              <a:t>	In a saying from Imam </a:t>
            </a:r>
            <a:r>
              <a:rPr lang="en-US" altLang="en-US" sz="2100" dirty="0" err="1">
                <a:solidFill>
                  <a:srgbClr val="FFFF00"/>
                </a:solidFill>
              </a:rPr>
              <a:t>Ja’far</a:t>
            </a:r>
            <a:r>
              <a:rPr lang="en-US" altLang="en-US" sz="2100" dirty="0">
                <a:solidFill>
                  <a:srgbClr val="FFFF00"/>
                </a:solidFill>
              </a:rPr>
              <a:t> as-</a:t>
            </a:r>
            <a:r>
              <a:rPr lang="en-US" altLang="en-US" sz="2100" dirty="0" err="1">
                <a:solidFill>
                  <a:srgbClr val="FFFF00"/>
                </a:solidFill>
              </a:rPr>
              <a:t>Sadiq</a:t>
            </a:r>
            <a:r>
              <a:rPr lang="en-US" altLang="en-US" sz="2100" dirty="0">
                <a:solidFill>
                  <a:srgbClr val="FFFF00"/>
                </a:solidFill>
              </a:rPr>
              <a:t> </a:t>
            </a:r>
            <a:r>
              <a:rPr lang="en-US" altLang="en-US" sz="2100" dirty="0" smtClean="0">
                <a:solidFill>
                  <a:srgbClr val="FFFF00"/>
                </a:solidFill>
              </a:rPr>
              <a:t>(A) </a:t>
            </a:r>
            <a:r>
              <a:rPr lang="en-US" altLang="en-US" sz="2100" dirty="0">
                <a:solidFill>
                  <a:srgbClr val="FFFF00"/>
                </a:solidFill>
              </a:rPr>
              <a:t>it is mentioned that whoever recites surah Saba and surah </a:t>
            </a:r>
            <a:r>
              <a:rPr lang="en-US" altLang="en-US" sz="2100" dirty="0" err="1">
                <a:solidFill>
                  <a:srgbClr val="FFFF00"/>
                </a:solidFill>
              </a:rPr>
              <a:t>Fatir</a:t>
            </a:r>
            <a:r>
              <a:rPr lang="en-US" altLang="en-US" sz="2100" dirty="0">
                <a:solidFill>
                  <a:srgbClr val="FFFF00"/>
                </a:solidFill>
              </a:rPr>
              <a:t> at night, he will remain under the protection of Allah (s.w.t.) for the whole night. The reward for reciting this surah is so great that when it is seen in the book of deeds, the reciter’s heart will be filled with joy.</a:t>
            </a:r>
          </a:p>
          <a:p>
            <a:pPr algn="ctr">
              <a:spcBef>
                <a:spcPct val="0"/>
              </a:spcBef>
              <a:buFontTx/>
              <a:buNone/>
            </a:pPr>
            <a:r>
              <a:rPr lang="en-US" altLang="en-US" sz="2100" dirty="0">
                <a:solidFill>
                  <a:srgbClr val="FFFF00"/>
                </a:solidFill>
              </a:rPr>
              <a:t>	Wearing this surah as a talisman or drinking its water removes fear from one’s heart and keeps one safe from enemies and wild animals</a:t>
            </a:r>
            <a:r>
              <a:rPr lang="en-US" altLang="en-US" sz="2100" dirty="0" smtClean="0">
                <a:solidFill>
                  <a:srgbClr val="FFFF00"/>
                </a:solidFill>
              </a:rPr>
              <a:t>.</a:t>
            </a:r>
            <a:endParaRPr lang="en-US" altLang="en-US" sz="2100" dirty="0">
              <a:solidFill>
                <a:srgbClr val="FFFF00"/>
              </a:solidFill>
            </a:endParaRPr>
          </a:p>
          <a:p>
            <a:pPr algn="ctr">
              <a:spcBef>
                <a:spcPct val="0"/>
              </a:spcBef>
              <a:buFontTx/>
              <a:buNone/>
            </a:pPr>
            <a:endParaRPr lang="en-US" altLang="en-US" sz="20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لَقَدْ كَانَ لِسَبَإٍ فِى مَسْكَنِهِمْ ءَايَةٌ ۖ جَنَّتَانِ عَن يَمِينٍ وَشِمَالٍ ۖ كُلُوا۟ مِن رِّزْقِ رَبِّكُمْ وَٱشْكُرُوا۟ لَهُۥ ۚ بَلْدَةٌ طَيِّبَةٌ وَرَبٌّ غَفُورٌ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was certainly a sign for Sheba in their habitation: two gardens, to the right and to the left. ‘Eat of the provision of your Lord and give Him thanks: a good land and an all-forgiving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0324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فَأَعْرَضُوا۟ فَأَرْسَلْنَا عَلَيْهِمْ سَيْلَ ٱلْعَرِمِ وَبَدَّلْنَـٰهُم بِجَنَّتَيْهِمْ جَنَّتَيْنِ ذَوَاتَىْ أُكُلٍ خَمْطٍ وَأَثْلٍ وَشَىْءٍ مِّن سِدْرٍ قَلِيلٍ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they disregarded [the path of Allah], so We unleashed upon them a violent flood and replaced their two gardens with two gardens bearing bitter fruit, tamarisk, and sparse </a:t>
            </a:r>
            <a:r>
              <a:rPr lang="en-US" altLang="en-US" sz="3200" dirty="0" err="1">
                <a:latin typeface="Calibri" panose="020F0502020204030204" pitchFamily="34" charset="0"/>
              </a:rPr>
              <a:t>lote</a:t>
            </a:r>
            <a:r>
              <a:rPr lang="en-US" altLang="en-US" sz="3200" dirty="0">
                <a:latin typeface="Calibri" panose="020F0502020204030204" pitchFamily="34" charset="0"/>
              </a:rPr>
              <a:t> trees.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45252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جَزَيْنَـٰهُم بِمَا كَفَرُوا۟ ۖ وَهَلْ نُجَـٰزِىٓ إِلَّا ٱلْكَفُورَ ﴿١٧﴾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requited them with that for their ingratitude. Do We requite [so] anyone except ingrates?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39262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وَجَعَلْنَا بَيْنَهُمْ وَبَيْنَ ٱلْقُرَى ٱلَّتِى بَـٰرَكْنَا فِيهَا قُرًى ظَـٰهِرَةً وَقَدَّرْنَا فِيهَا ٱلسَّيْرَ ۖ سِيرُوا۟ فِيهَا لَيَالِىَ وَأَيَّامًا ءَامِنِينَ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had placed between them and the towns which We had blessed hamlets prominent [from the main route], and We had ordained the course through them: ‘Travel through them in safety, night and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43183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فَقَالُوا۟ رَبَّنَا بَـٰعِدْ بَيْنَ أَسْفَارِنَا وَظَلَمُوٓا۟ أَنفُسَهُمْ فَجَعَلْنَـٰهُمْ أَحَادِيثَ وَمَزَّقْنَـٰهُمْ كُلَّ مُمَزَّقٍ ۚ إِنَّ فِى ذَٰلِكَ لَـَٔايَـٰتٍ لِّكُلِّ صَبَّارٍ شَكُورٍ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they said, ‘Our Lord! Make the stages between our journeys far apart,’ and they wronged themselves. So We turned them into folktales and caused them to disintegrate totally. There are indeed signs in that for every patient and grateful [servant].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297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صَدَّقَ عَلَيْهِمْ إِبْلِيسُ ظَنَّهُۥ فَٱتَّبَعُوهُ إِلَّا فَرِيقًا مِّنَ ٱلْمُؤْمِنِينَ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Iblis had his conjecture come true about them. So they followed him —all except a part of the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0895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كَانَ لَهُۥ عَلَيْهِم مِّن سُلْطَـٰنٍ إِلَّا لِنَعْلَمَ مَن يُؤْمِنُ بِٱلْـَٔاخِرَةِ مِمَّنْ هُوَ مِنْهَا فِى شَكٍّۢ ۗ وَرَبُّكَ عَلَىٰ كُلِّ شَىْءٍ حَفِيظٌ ﴿٢١﴾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had no authority over them, but that We may ascertain those who believe in the Hereafter from those who are in doubt about it, and your Lord is watchful over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14102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ٱدْعُوا۟ ٱلَّذِينَ زَعَمْتُم مِّن دُونِ ٱللَّـهِ ۖ لَا يَمْلِكُونَ مِثْقَالَ ذَرَّةٍ فِى ٱلسَّمَـٰوَٰتِ وَلَا فِى ٱلْأَرْضِ وَمَا لَهُمْ فِيهِمَا مِن شِرْكٍ وَمَا لَهُۥ مِنْهُم مِّن ظَهِيرٍ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‘Invoke them whom you claim [to be gods] besides Allah! They do not control [even] an atom’s weight in the heavens or the earth, nor have they any share in [either of] them, nor is any of </a:t>
            </a:r>
            <a:r>
              <a:rPr lang="en-US" altLang="en-US" sz="3200" dirty="0" smtClean="0">
                <a:latin typeface="Calibri" panose="020F0502020204030204" pitchFamily="34" charset="0"/>
              </a:rPr>
              <a:t>them </a:t>
            </a:r>
            <a:r>
              <a:rPr lang="en-US" altLang="en-US" sz="3200" dirty="0">
                <a:latin typeface="Calibri" panose="020F0502020204030204" pitchFamily="34" charset="0"/>
              </a:rPr>
              <a:t>His supporter.’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9691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وَلَا تَنفَعُ ٱلشَّفَـٰعَةُ عِندَهُۥٓ إِلَّا لِمَنْ أَذِنَ لَهُۥ ۚ حَتَّىٰٓ إِذَا فُزِّعَ عَن قُلُوبِهِمْ قَالُوا۟ مَاذَا قَالَ رَبُّكُمْ ۖ قَالُوا۟ ٱلْحَقَّ ۖ وَهُوَ ٱلْعَلِىُّ ٱلْكَبِيرُ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Intercession is of no avail with Him except for those whom He permits</a:t>
            </a:r>
            <a:r>
              <a:rPr lang="en-US" altLang="en-US" sz="3200" dirty="0" smtClean="0">
                <a:latin typeface="Calibri" panose="020F0502020204030204" pitchFamily="34" charset="0"/>
              </a:rPr>
              <a:t>. </a:t>
            </a:r>
            <a:r>
              <a:rPr lang="en-US" altLang="en-US" sz="3200" dirty="0">
                <a:latin typeface="Calibri" panose="020F0502020204030204" pitchFamily="34" charset="0"/>
              </a:rPr>
              <a:t>When fear is lifted from their hearts, they say, ‘What did your Lord say?’ They say, ‘The truth, and He is the All-exalted, the All-great.’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15474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مَن يَرْزُقُكُم مِّنَ ٱلسَّمَـٰوَٰتِ وَٱلْأَرْضِ ۖ قُلِ ٱللَّـهُ ۖ وَإِنَّآ أَوْ إِيَّاكُمْ لَعَلَىٰ هُدًى أَوْ فِى ضَلَـٰلٍ مُّبِينٍ ﴿٢٤﴾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‘Who provides for you from the heavens and the earth?’ Say, ‘Allah! Indeed either we or you are rightly guided or in manifest error.’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79573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لَّا تُسْـَٔلُونَ عَمَّآ أَجْرَمْنَا وَلَا نُسْـَٔلُ عَمَّا تَعْمَلُونَ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‘You will not be questioned about our guilt, nor shall we be questioned about what you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6218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يَجْمَعُ بَيْنَنَا رَبُّنَا ثُمَّ يَفْتَحُ بَيْنَنَا بِٱلْحَقِّ وَهُوَ ٱلْفَتَّاحُ ٱلْعَلِيمُ ﴿٢٦﴾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‘Our Lord will bring us together, then He will judge between us with justice, and He is the All-knowing Judge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88171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أَرُونِىَ ٱلَّذِينَ أَلْحَقْتُم بِهِۦ شُرَكَآءَ ۖ كَلَّا ۚ بَلْ هُوَ ٱللَّـهُ ٱلْعَزِيزُ ٱلْحَكِيمُ ﴿٢٧﴾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‘Show me those whom you associate with Him as partners.’ No indeed! [They can never show any such partner]. Rather He is Allah, the All-mighty, the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5564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وَمَآ أَرْسَلْنَـٰكَ إِلَّا كَآفَّةً لِّلنَّاسِ بَشِيرًا وَنَذِيرًا وَلَـٰكِنَّ أَكْثَرَ ٱلنَّاسِ لَا يَعْلَمُونَ ﴿٢٨﴾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send you except as a bearer of good news and warner to all mankind, but most people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75527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وَيَقُولُونَ مَتَىٰ هَـٰذَا ٱلْوَعْدُ إِن كُنتُمْ صَـٰدِقِينَ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say, ‘When will this promise be fulfilled, should you be truthful?’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9037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لَّكُم مِّيعَادُ يَوْمٍ لَّا تَسْتَـْٔخِرُونَ عَنْهُ سَاعَةً وَلَا تَسْتَقْدِمُونَ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‘Your promised hour is a day that you shall neither defer nor advance by an hour.’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56997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ٱلَّذِينَ كَفَرُوا۟ لَن نُّؤْمِنَ بِهَـٰذَا ٱلْقُرْءَانِ وَلَا بِٱلَّذِى بَيْنَ يَدَيْهِ ۗ وَلَوْ تَرَىٰٓ إِذِ ٱلظَّـٰلِمُونَ مَوْقُوفُونَ عِندَ رَبِّهِمْ يَرْجِعُ بَعْضُهُمْ إِلَىٰ </a:t>
            </a:r>
            <a:r>
              <a:rPr lang="ar-SA" altLang="en-US" sz="7200" dirty="0" smtClean="0">
                <a:latin typeface="Arabic Typesetting" panose="03020402040406030203" pitchFamily="66" charset="-78"/>
                <a:cs typeface="Arabic Typesetting" panose="03020402040406030203" pitchFamily="66" charset="-78"/>
              </a:rPr>
              <a:t>بَعْضٍ</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faithless say, ‘We will never believe in this </a:t>
            </a:r>
            <a:r>
              <a:rPr lang="en-US" altLang="en-US" sz="3200" dirty="0" err="1">
                <a:latin typeface="Calibri" panose="020F0502020204030204" pitchFamily="34" charset="0"/>
              </a:rPr>
              <a:t>Qurʾān</a:t>
            </a:r>
            <a:r>
              <a:rPr lang="en-US" altLang="en-US" sz="3200" dirty="0">
                <a:latin typeface="Calibri" panose="020F0502020204030204" pitchFamily="34" charset="0"/>
              </a:rPr>
              <a:t>, nor in what was [revealed] before it.’ But if you were to see when the wrongdoers are made to stop before their Lord casting the blame on one another.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1176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ٱلْقَوْلَ </a:t>
            </a:r>
            <a:r>
              <a:rPr lang="ar-SA" altLang="en-US" sz="7200" dirty="0">
                <a:latin typeface="Arabic Typesetting" panose="03020402040406030203" pitchFamily="66" charset="-78"/>
                <a:cs typeface="Arabic Typesetting" panose="03020402040406030203" pitchFamily="66" charset="-78"/>
              </a:rPr>
              <a:t>يَقُولُ ٱلَّذِينَ ٱسْتُضْعِفُوا۟ لِلَّذِينَ ٱسْتَكْبَرُوا۟ لَوْلَآ أَنتُمْ لَكُنَّا مُؤْمِنِينَ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Those </a:t>
            </a:r>
            <a:r>
              <a:rPr lang="en-US" altLang="en-US" sz="3200" dirty="0">
                <a:latin typeface="Calibri" panose="020F0502020204030204" pitchFamily="34" charset="0"/>
              </a:rPr>
              <a:t>who were abased will say to those who were arrogant, ‘Had it not been for you, we would surely have been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56521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ٱلَّذِينَ ٱسْتَكْبَرُوا۟ لِلَّذِينَ ٱسْتُضْعِفُوٓا۟ أَنَحْنُ صَدَدْنَـٰكُمْ عَنِ ٱلْهُدَىٰ بَعْدَ إِذْ جَآءَكُم ۖ بَلْ كُنتُم مُّجْرِمِينَ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were arrogant will say to those who were abased, ‘Did we keep you from guidance after it had come to you? No, you were guilty [yourselves].’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17018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ٱلَّذِينَ ٱسْتُضْعِفُوا۟ لِلَّذِينَ ٱسْتَكْبَرُوا۟ بَلْ مَكْرُ ٱلَّيْلِ وَٱلنَّهَارِ إِذْ تَأْمُرُونَنَآ أَن نَّكْفُرَ بِٱللَّـهِ وَنَجْعَلَ لَهُۥٓ أَندَادًا ۚ وَأَسَرُّوا۟ ٱلنَّدَامَةَ لَمَّا رَأَوُا۟ ٱلْعَذَابَ وَجَعَلْنَا ٱلْأَغْلَـٰلَ فِىٓ أَعْنَاقِ ٱلَّذِينَ كَفَرُوا۟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were abased will say to those who were arrogant, ‘Rather [it was your] night and day plotting, when you prompted us to forswear Allah and to set up equals to Him.’ They will hide their remorse when they sight the punishment, and We will put iron collars around the necks of the faithless.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90911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هَلْ </a:t>
            </a:r>
            <a:r>
              <a:rPr lang="ar-SA" altLang="en-US" sz="7200" dirty="0">
                <a:latin typeface="Arabic Typesetting" panose="03020402040406030203" pitchFamily="66" charset="-78"/>
                <a:cs typeface="Arabic Typesetting" panose="03020402040406030203" pitchFamily="66" charset="-78"/>
              </a:rPr>
              <a:t>يُجْزَوْنَ إِلَّا مَا كَانُوا۟ يَعْمَلُونَ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Shall </a:t>
            </a:r>
            <a:r>
              <a:rPr lang="en-US" altLang="en-US" sz="3200" dirty="0">
                <a:latin typeface="Calibri" panose="020F0502020204030204" pitchFamily="34" charset="0"/>
              </a:rPr>
              <a:t>they be requited except for what they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441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أَرْسَلْنَا فِى قَرْيَةٍ مِّن نَّذِيرٍ إِلَّا قَالَ مُتْرَفُوهَآ إِنَّا بِمَآ أُرْسِلْتُم بِهِۦ كَـٰفِرُونَ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send a warner to any town without its affluent ones saying, ‘We indeed disbelieve in what you have been sent with.’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848470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نَحْنُ أَكْثَرُ أَمْوَٰلًا وَأَوْلَـٰدًا وَمَا نَحْنُ بِمُعَذَّبِينَ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say, ‘We have greater wealth and more children, and we will not be punished!’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953294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إِنَّ رَبِّى يَبْسُطُ ٱلرِّزْقَ لِمَن يَشَآءُ وَيَقْدِرُ وَلَـٰكِنَّ أَكْثَرَ ٱلنَّاسِ لَا يَعْلَمُونَ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‘Indeed my Lord expands the provision for whomever He wishes and He tightens it, but most people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71640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أَمْوَٰلُكُمْ وَلَآ أَوْلَـٰدُكُم بِٱلَّتِى تُقَرِّبُكُمْ عِندَنَا زُلْفَىٰٓ إِلَّا مَنْ ءَامَنَ وَعَمِلَ صَـٰلِحًا فَأُو۟لَـٰٓئِكَ لَهُمْ جَزَآءُ ٱلضِّعْفِ بِمَا عَمِلُوا۟ وَهُمْ فِى ٱلْغُرُفَـٰتِ ءَامِنُونَ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not your wealth, nor your children, that will bring you close to Us in nearness, except those who have faith and act righteously. It is they for whom there will be a twofold reward for what they did, and they will be secure in lofty abodes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151463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يَسْعَوْنَ فِىٓ ءَايَـٰتِنَا مُعَـٰجِزِينَ أُو۟لَـٰٓئِكَ فِى ٱلْعَذَابِ مُحْضَرُونَ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contend with Our signs seeking to thwart [their purpose], they will be brought to the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3023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إِنَّ رَبِّى يَبْسُطُ ٱلرِّزْقَ لِمَن يَشَآءُ مِنْ عِبَادِهِۦ وَيَقْدِرُ لَهُۥ ۚ وَمَآ أَنفَقْتُم مِّن شَىْءٍ فَهُوَ يُخْلِفُهُۥ ۖ وَهُوَ خَيْرُ ٱلرَّٰزِقِينَ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‘Indeed my Lord expands the provision for whomever of His servants that He wishes and tightens it, and He will repay whatever you may spend, and He is the best of providers.’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241977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وَيَوْمَ يَحْشُرُهُمْ جَمِيعًا ثُمَّ يَقُولُ لِلْمَلَـٰٓئِكَةِ أَهَـٰٓؤُلَآءِ إِيَّاكُمْ كَانُوا۟ يَعْبُدُونَ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the day He will muster them all together, then He will say to the angels, ‘Was it you that these used to worship?’</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78551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سُبْحَـٰنَكَ أَنتَ وَلِيُّنَا مِن دُونِهِم ۖ بَلْ كَانُوا۟ يَعْبُدُونَ ٱلْجِنَّ ۖ أَكْثَرُهُم بِهِم مُّؤْمِنُونَ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‘Immaculate are You! You are our intimate, not they! Rather they used to worship the jinn; most of them had faith in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097990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فَٱلْيَوْمَ لَا يَمْلِكُ بَعْضُكُمْ لِبَعْضٍ نَّفْعًا وَلَا ضَرًّا وَنَقُولُ لِلَّذِينَ ظَلَمُوا۟ ذُوقُوا۟ عَذَابَ ٱلنَّارِ ٱلَّتِى كُنتُم بِهَا تُكَذِّبُونَ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‘Today you have no power to benefit or harm one another,’ and We shall say to those who did wrong, ‘Taste the punishment of the Fire which you used to deny.’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2230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ٱلْحَمْدُ لِلَّـهِ ٱلَّذِى لَهُۥ مَا فِى ٱلسَّمَـٰوَٰتِ وَمَا فِى ٱلْأَرْضِ وَلَهُ ٱلْحَمْدُ فِى ٱلْـَٔاخِرَةِ ۚ وَهُوَ ٱلْحَكِيمُ ٱلْخَبِيرُ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 praise belongs to Allah to whom belongs whatever is in the heavens and whatever is in the earth. To Him belongs all praise in the Hereafter, and He is the All-wise, the All-aware.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078214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تُتْلَىٰ عَلَيْهِمْ ءَايَـٰتُنَا بَيِّنَـٰتٍ قَالُوا۟ مَا هَـٰذَآ إِلَّا رَجُلٌ يُرِيدُ أَن يَصُدَّكُمْ عَمَّا كَانَ يَعْبُدُ ءَابَآؤُكُمْ وَقَالُوا۟ مَا هَـٰذَآ إِلَّآ إِفْكٌ مُّفْتَرًى ۚ وَقَالَ ٱلَّذِينَ كَفَرُوا۟ لِلْحَقِّ لَمَّا جَآءَهُمْ إِنْ هَـٰذَآ إِلَّا سِحْرٌ مُّبِينٌ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Our manifest signs are recited to them, they say, ‘This is just a man who desires to keep you from what your fathers used to worship.’ And they say, ‘This is nothing but a fabricated lie.’ The faithless say of the truth when it comes to them: ‘This is nothing but plain magic.’</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90174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ءَاتَيْنَـٰهُم مِّن كُتُبٍ يَدْرُسُونَهَا ۖ وَمَآ أَرْسَلْنَآ إِلَيْهِمْ قَبْلَكَ مِن نَّذِيرٍ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give </a:t>
            </a:r>
            <a:r>
              <a:rPr lang="en-US" altLang="en-US" sz="3200" dirty="0" smtClean="0">
                <a:latin typeface="Calibri" panose="020F0502020204030204" pitchFamily="34" charset="0"/>
              </a:rPr>
              <a:t>them </a:t>
            </a:r>
            <a:r>
              <a:rPr lang="en-US" altLang="en-US" sz="3200" dirty="0">
                <a:latin typeface="Calibri" panose="020F0502020204030204" pitchFamily="34" charset="0"/>
              </a:rPr>
              <a:t>any scriptures that they might have studied, nor did We send them any warner before you</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68410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وَكَذَّبَ ٱلَّذِينَ مِن قَبْلِهِمْ وَمَا بَلَغُوا۟ مِعْشَارَ مَآ ءَاتَيْنَـٰهُمْ فَكَذَّبُوا۟ رُسُلِى ۖ فَكَيْفَ كَانَ نَكِيرِ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were before them denied [the apostles], and these have not received </a:t>
            </a:r>
            <a:r>
              <a:rPr lang="en-US" altLang="en-US" sz="3200" dirty="0" smtClean="0">
                <a:latin typeface="Calibri" panose="020F0502020204030204" pitchFamily="34" charset="0"/>
              </a:rPr>
              <a:t>one-tenth </a:t>
            </a:r>
            <a:r>
              <a:rPr lang="en-US" altLang="en-US" sz="3200" dirty="0">
                <a:latin typeface="Calibri" panose="020F0502020204030204" pitchFamily="34" charset="0"/>
              </a:rPr>
              <a:t>of what We had given them. But they denied My apostles, so how was My rebuttal</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976299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إِنَّمَآ أَعِظُكُم بِوَٰحِدَةٍ ۖ أَن تَقُومُوا۟ لِلَّـهِ مَثْنَىٰ وَفُرَٰدَىٰ ثُمَّ تَتَفَكَّرُوا۟ ۚ مَا بِصَاحِبِكُم مِّن جِنَّةٍ ۚ إِنْ هُوَ إِلَّا نَذِيرٌ لَّكُم بَيْنَ يَدَىْ عَذَابٍ شَدِيدٍ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 give you just a single advice: that you rise up for Allah’s sake, in twos, or individually, and then reflect: there is no madness in your companion: he is just a warner to you before [the befalling of] a severe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27313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مَا سَأَلْتُكُم مِّنْ أَجْرٍ فَهُوَ لَكُمْ ۖ إِنْ أَجْرِىَ إِلَّا عَلَى ٱللَّـهِ ۖ وَهُوَ عَلَىٰ كُلِّ شَىْءٍ شَهِيدٌ ﴿٤٧﴾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‘Whatever reward I may have asked you is for your own good. My [true] reward lies only with Allah, and He is witness to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608618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إِنَّ رَبِّى يَقْذِفُ بِٱلْحَقِّ عَلَّـٰمُ ٱلْغُيُوبِ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‘Indeed my Lord </a:t>
            </a:r>
            <a:r>
              <a:rPr lang="en-US" altLang="en-US" sz="3200" dirty="0" smtClean="0">
                <a:latin typeface="Calibri" panose="020F0502020204030204" pitchFamily="34" charset="0"/>
              </a:rPr>
              <a:t>hurls </a:t>
            </a:r>
            <a:r>
              <a:rPr lang="en-US" altLang="en-US" sz="3200" dirty="0">
                <a:latin typeface="Calibri" panose="020F0502020204030204" pitchFamily="34" charset="0"/>
              </a:rPr>
              <a:t>the truth. [He is] the knower of all that is Unseen.’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095432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جَآءَ ٱلْحَقُّ وَمَا يُبْدِئُ ٱلْبَـٰطِلُ وَمَا يُعِيدُ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‘The truth has come, and falsehood neither originates [anything] not does it restore [anything].’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547395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إِن ضَلَلْتُ فَإِنَّمَآ أَضِلُّ عَلَىٰ نَفْسِى ۖ وَإِنِ ٱهْتَدَيْتُ فَبِمَا يُوحِىٓ إِلَىَّ رَبِّىٓ ۚ إِنَّهُۥ سَمِيعٌ قَرِيبٌ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‘If I go astray, my going astray is only to my own harm, and if I am rightly guided that is because of what my Lord has revealed to me. Indeed He is all-hearing, </a:t>
            </a:r>
            <a:r>
              <a:rPr lang="en-US" altLang="en-US" sz="3200" dirty="0" err="1">
                <a:latin typeface="Calibri" panose="020F0502020204030204" pitchFamily="34" charset="0"/>
              </a:rPr>
              <a:t>nearmost</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8501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تَرَىٰٓ إِذْ فَزِعُوا۟ فَلَا فَوْتَ وَأُخِذُوا۟ مِن مَّكَانٍ قَرِيبٍ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Were you to see when they are stricken with terror, [and left] without an escape, and are seized from a close quarter.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705645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ءَامَنَّا بِهِۦ وَأَنَّىٰ لَهُمُ ٱلتَّنَاوُشُ مِن مَّكَانٍۭ بَعِيدٍ ﴿٥٢﴾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‘We believe in it [now].’ But how can they reach it from a far-off place,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6014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يَعْلَمُ مَا يَلِجُ فِى ٱلْأَرْضِ وَمَا يَخْرُجُ مِنْهَا وَمَا يَنزِلُ مِنَ ٱلسَّمَآءِ وَمَا يَعْرُجُ فِيهَا ۚ وَهُوَ ٱلرَّحِيمُ ٱلْغَفُورُ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knows whatever enters into the earth and whatever emerges from it, and whatever descends from the sky and whatever ascends into it, and He is the All-merciful, the All-forgiving.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200621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وَقَدْ كَفَرُوا۟ بِهِۦ مِن قَبْلُ ۖ وَيَقْذِفُونَ بِٱلْغَيْبِ مِن مَّكَانٍۭ بَعِيدٍ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have already disbelieved it earlier? They shoot at the invisible from a far-off place!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893984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وَحِيلَ بَيْنَهُمْ وَبَيْنَ مَا يَشْتَهُونَ كَمَا فُعِلَ بِأَشْيَاعِهِم مِّن قَبْلُ ۚ إِنَّهُمْ كَانُوا۟ فِى شَكٍّۢ مُّرِيبٍۭ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barrier will be set up between them and what they long for, just as was done formerly with their counterparts. Indeed they used to be in grave doubt.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475017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ٱلَّذِينَ كَفَرُوا۟ لَا تَأْتِينَا ٱلسَّاعَةُ ۖ قُلْ بَلَىٰ وَرَبِّى لَتَأْتِيَنَّكُمْ عَـٰلِمِ ٱلْغَيْبِ ۖ لَا يَعْزُبُ عَنْهُ مِثْقَالُ ذَرَّةٍ فِى ٱلسَّمَـٰوَٰتِ وَلَا فِى ٱلْأَرْضِ وَلَآ أَصْغَرُ مِن ذَٰلِكَ وَلَآ أَكْبَرُ إِلَّا فِى كِتَـٰبٍ مُّبِينٍ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faithless say, ‘The Hour will not overtake us.’ Say, ‘Yes indeed, by my Lord, it will surely come to you.’ —The Knower of the Unseen, not [even] an atom’s weight escapes Him in the heavens or in the earth, nor [is there] anything smaller than that nor bigger, but it is in a manifest Book,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08075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لِّيَجْزِىَ ٱلَّذِينَ ءَامَنُوا۟ وَعَمِلُوا۟ ٱلصَّـٰلِحَـٰتِ ۚ أُو۟لَـٰٓئِكَ لَهُم مَّغْفِرَةٌ وَرِزْقٌ كَرِيمٌ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He may reward those who have faith and do righteous deeds. For such there will be forgiveness and a noble provision.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7438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سَعَوْ فِىٓ ءَايَـٰتِنَا مُعَـٰجِزِينَ أُو۟لَـٰٓئِكَ لَهُمْ عَذَابٌ مِّن رِّجْزٍ أَلِيمٌ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those who contend with Our signs seeking to thwart [their purpose], for such is a painful punishment due to defilement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Sabaʾ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08387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9527</TotalTime>
  <Words>3822</Words>
  <Application>Microsoft Office PowerPoint</Application>
  <PresentationFormat>Widescreen</PresentationFormat>
  <Paragraphs>196</Paragraphs>
  <Slides>63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ٱلْحَمْدُ لِلَّـهِ ٱلَّذِى لَهُۥ مَا فِى ٱلسَّمَـٰوَٰتِ وَمَا فِى ٱلْأَرْضِ وَلَهُ ٱلْحَمْدُ فِى ٱلْـَٔاخِرَةِ ۚ وَهُوَ ٱلْحَكِيمُ ٱلْخَبِيرُ ﴿١﴾</vt:lpstr>
      <vt:lpstr> يَعْلَمُ مَا يَلِجُ فِى ٱلْأَرْضِ وَمَا يَخْرُجُ مِنْهَا وَمَا يَنزِلُ مِنَ ٱلسَّمَآءِ وَمَا يَعْرُجُ فِيهَا ۚ وَهُوَ ٱلرَّحِيمُ ٱلْغَفُورُ ﴿٢﴾</vt:lpstr>
      <vt:lpstr> وَقَالَ ٱلَّذِينَ كَفَرُوا۟ لَا تَأْتِينَا ٱلسَّاعَةُ ۖ قُلْ بَلَىٰ وَرَبِّى لَتَأْتِيَنَّكُمْ عَـٰلِمِ ٱلْغَيْبِ ۖ لَا يَعْزُبُ عَنْهُ مِثْقَالُ ذَرَّةٍ فِى ٱلسَّمَـٰوَٰتِ وَلَا فِى ٱلْأَرْضِ وَلَآ أَصْغَرُ مِن ذَٰلِكَ وَلَآ أَكْبَرُ إِلَّا فِى كِتَـٰبٍ مُّبِينٍ ﴿٣﴾</vt:lpstr>
      <vt:lpstr> لِّيَجْزِىَ ٱلَّذِينَ ءَامَنُوا۟ وَعَمِلُوا۟ ٱلصَّـٰلِحَـٰتِ ۚ أُو۟لَـٰٓئِكَ لَهُم مَّغْفِرَةٌ وَرِزْقٌ كَرِيمٌ ﴿٤﴾</vt:lpstr>
      <vt:lpstr> وَٱلَّذِينَ سَعَوْ فِىٓ ءَايَـٰتِنَا مُعَـٰجِزِينَ أُو۟لَـٰٓئِكَ لَهُمْ عَذَابٌ مِّن رِّجْزٍ أَلِيمٌ ﴿٥﴾</vt:lpstr>
      <vt:lpstr> وَيَرَى ٱلَّذِينَ أُوتُوا۟ ٱلْعِلْمَ ٱلَّذِىٓ أُنزِلَ إِلَيْكَ مِن رَّبِّكَ هُوَ ٱلْحَقَّ وَيَهْدِىٓ إِلَىٰ صِرَٰطِ ٱلْعَزِيزِ ٱلْحَمِيدِ ﴿٦﴾</vt:lpstr>
      <vt:lpstr> وَقَالَ ٱلَّذِينَ كَفَرُوا۟ هَلْ نَدُلُّكُمْ عَلَىٰ رَجُلٍ يُنَبِّئُكُمْ إِذَا مُزِّقْتُمْ كُلَّ مُمَزَّقٍ إِنَّكُمْ لَفِى خَلْقٍ جَدِيدٍ ﴿٧﴾</vt:lpstr>
      <vt:lpstr>أَفْتَرَىٰ عَلَى ٱللَّـهِ كَذِبًا أَم بِهِۦ جِنَّةٌۢ ۗ بَلِ ٱلَّذِينَ لَا يُؤْمِنُونَ بِٱلْـَٔاخِرَةِ فِى ٱلْعَذَابِ وَٱلضَّلَـٰلِ ٱلْبَعِيدِ ﴿٨﴾</vt:lpstr>
      <vt:lpstr> أَفَلَمْ يَرَوْا۟ إِلَىٰ مَا بَيْنَ أَيْدِيهِمْ وَمَا خَلْفَهُم مِّنَ ٱلسَّمَآءِ وَٱلْأَرْضِ ۚ إِن نَّشَأْ نَخْسِفْ بِهِمُ ٱلْأَرْضَ أَوْ نُسْقِطْ عَلَيْهِمْ كِسَفًا مِّنَ ٱلسَّمَآءِ ۚ إِنَّ فِى ذَٰلِكَ لَـَٔايَةً لِّكُلِّ عَبْدٍ مُّنِيبٍ ﴿٩﴾</vt:lpstr>
      <vt:lpstr> وَلَقَدْ ءَاتَيْنَا دَاوُۥدَ مِنَّا فَضْلًا ۖ يَـٰجِبَالُ أَوِّبِى مَعَهُۥ وَٱلطَّيْرَ ۖ وَأَلَنَّا لَهُ ٱلْحَدِيدَ ﴿١٠﴾</vt:lpstr>
      <vt:lpstr> أَنِ ٱعْمَلْ سَـٰبِغَـٰتٍ وَقَدِّرْ فِى ٱلسَّرْدِ ۖ وَٱعْمَلُوا۟ صَـٰلِحًا ۖ إِنِّى بِمَا تَعْمَلُونَ بَصِيرٌ ﴿١١﴾</vt:lpstr>
      <vt:lpstr> وَلِسُلَيْمَـٰنَ ٱلرِّيحَ غُدُوُّهَا شَهْرٌ وَرَوَاحُهَا شَهْرٌ ۖ وَأَسَلْنَا لَهُۥ عَيْنَ ٱلْقِطْرِ ۖ وَمِنَ ٱلْجِنِّ مَن يَعْمَلُ بَيْنَ يَدَيْهِ بِإِذْنِ رَبِّهِۦ ۖ</vt:lpstr>
      <vt:lpstr>وَمَن يَزِغْ مِنْهُمْ عَنْ أَمْرِنَا نُذِقْهُ مِنْ عَذَابِ ٱلسَّعِيرِ ﴿١٢﴾</vt:lpstr>
      <vt:lpstr> يَعْمَلُونَ لَهُۥ مَا يَشَآءُ مِن مَّحَـٰرِيبَ وَتَمَـٰثِيلَ وَجِفَانٍ كَٱلْجَوَابِ وَقُدُورٍ رَّاسِيَـٰتٍ ۚ ٱعْمَلُوٓا۟ ءَالَ دَاوُۥدَ شُكْرًا ۚ وَقَلِيلٌ مِّنْ عِبَادِىَ ٱلشَّكُورُ ﴿١٣﴾</vt:lpstr>
      <vt:lpstr> فَلَمَّا قَضَيْنَا عَلَيْهِ ٱلْمَوْتَ مَا دَلَّهُمْ عَلَىٰ مَوْتِهِۦٓ إِلَّا دَآبَّةُ ٱلْأَرْضِ تَأْكُلُ مِنسَأَتَهُۥ ۖ فَلَمَّا خَرَّ تَبَيَّنَتِ ٱلْجِنُّ أَن لَّوْ كَانُوا۟ يَعْلَمُونَ ٱلْغَيْبَ مَا لَبِثُوا۟ فِى ٱلْعَذَابِ ٱلْمُهِينِ ﴿١٤﴾</vt:lpstr>
      <vt:lpstr>لَقَدْ كَانَ لِسَبَإٍ فِى مَسْكَنِهِمْ ءَايَةٌ ۖ جَنَّتَانِ عَن يَمِينٍ وَشِمَالٍ ۖ كُلُوا۟ مِن رِّزْقِ رَبِّكُمْ وَٱشْكُرُوا۟ لَهُۥ ۚ بَلْدَةٌ طَيِّبَةٌ وَرَبٌّ غَفُورٌ ﴿١٥﴾</vt:lpstr>
      <vt:lpstr> فَأَعْرَضُوا۟ فَأَرْسَلْنَا عَلَيْهِمْ سَيْلَ ٱلْعَرِمِ وَبَدَّلْنَـٰهُم بِجَنَّتَيْهِمْ جَنَّتَيْنِ ذَوَاتَىْ أُكُلٍ خَمْطٍ وَأَثْلٍ وَشَىْءٍ مِّن سِدْرٍ قَلِيلٍ ﴿١٦﴾</vt:lpstr>
      <vt:lpstr> ذَٰلِكَ جَزَيْنَـٰهُم بِمَا كَفَرُوا۟ ۖ وَهَلْ نُجَـٰزِىٓ إِلَّا ٱلْكَفُورَ ﴿١٧﴾ </vt:lpstr>
      <vt:lpstr>وَجَعَلْنَا بَيْنَهُمْ وَبَيْنَ ٱلْقُرَى ٱلَّتِى بَـٰرَكْنَا فِيهَا قُرًى ظَـٰهِرَةً وَقَدَّرْنَا فِيهَا ٱلسَّيْرَ ۖ سِيرُوا۟ فِيهَا لَيَالِىَ وَأَيَّامًا ءَامِنِينَ ﴿١٨﴾</vt:lpstr>
      <vt:lpstr> فَقَالُوا۟ رَبَّنَا بَـٰعِدْ بَيْنَ أَسْفَارِنَا وَظَلَمُوٓا۟ أَنفُسَهُمْ فَجَعَلْنَـٰهُمْ أَحَادِيثَ وَمَزَّقْنَـٰهُمْ كُلَّ مُمَزَّقٍ ۚ إِنَّ فِى ذَٰلِكَ لَـَٔايَـٰتٍ لِّكُلِّ صَبَّارٍ شَكُورٍ ﴿١٩﴾</vt:lpstr>
      <vt:lpstr> وَلَقَدْ صَدَّقَ عَلَيْهِمْ إِبْلِيسُ ظَنَّهُۥ فَٱتَّبَعُوهُ إِلَّا فَرِيقًا مِّنَ ٱلْمُؤْمِنِينَ ﴿٢٠﴾</vt:lpstr>
      <vt:lpstr> وَمَا كَانَ لَهُۥ عَلَيْهِم مِّن سُلْطَـٰنٍ إِلَّا لِنَعْلَمَ مَن يُؤْمِنُ بِٱلْـَٔاخِرَةِ مِمَّنْ هُوَ مِنْهَا فِى شَكٍّۢ ۗ وَرَبُّكَ عَلَىٰ كُلِّ شَىْءٍ حَفِيظٌ ﴿٢١﴾ </vt:lpstr>
      <vt:lpstr>قُلِ ٱدْعُوا۟ ٱلَّذِينَ زَعَمْتُم مِّن دُونِ ٱللَّـهِ ۖ لَا يَمْلِكُونَ مِثْقَالَ ذَرَّةٍ فِى ٱلسَّمَـٰوَٰتِ وَلَا فِى ٱلْأَرْضِ وَمَا لَهُمْ فِيهِمَا مِن شِرْكٍ وَمَا لَهُۥ مِنْهُم مِّن ظَهِيرٍ ﴿٢٢﴾</vt:lpstr>
      <vt:lpstr>وَلَا تَنفَعُ ٱلشَّفَـٰعَةُ عِندَهُۥٓ إِلَّا لِمَنْ أَذِنَ لَهُۥ ۚ حَتَّىٰٓ إِذَا فُزِّعَ عَن قُلُوبِهِمْ قَالُوا۟ مَاذَا قَالَ رَبُّكُمْ ۖ قَالُوا۟ ٱلْحَقَّ ۖ وَهُوَ ٱلْعَلِىُّ ٱلْكَبِيرُ ﴿٢٣﴾</vt:lpstr>
      <vt:lpstr> قُلْ مَن يَرْزُقُكُم مِّنَ ٱلسَّمَـٰوَٰتِ وَٱلْأَرْضِ ۖ قُلِ ٱللَّـهُ ۖ وَإِنَّآ أَوْ إِيَّاكُمْ لَعَلَىٰ هُدًى أَوْ فِى ضَلَـٰلٍ مُّبِينٍ ﴿٢٤﴾ </vt:lpstr>
      <vt:lpstr>قُل لَّا تُسْـَٔلُونَ عَمَّآ أَجْرَمْنَا وَلَا نُسْـَٔلُ عَمَّا تَعْمَلُونَ ﴿٢٥﴾</vt:lpstr>
      <vt:lpstr> قُلْ يَجْمَعُ بَيْنَنَا رَبُّنَا ثُمَّ يَفْتَحُ بَيْنَنَا بِٱلْحَقِّ وَهُوَ ٱلْفَتَّاحُ ٱلْعَلِيمُ ﴿٢٦﴾ </vt:lpstr>
      <vt:lpstr>قُلْ أَرُونِىَ ٱلَّذِينَ أَلْحَقْتُم بِهِۦ شُرَكَآءَ ۖ كَلَّا ۚ بَلْ هُوَ ٱللَّـهُ ٱلْعَزِيزُ ٱلْحَكِيمُ ﴿٢٧﴾ </vt:lpstr>
      <vt:lpstr>وَمَآ أَرْسَلْنَـٰكَ إِلَّا كَآفَّةً لِّلنَّاسِ بَشِيرًا وَنَذِيرًا وَلَـٰكِنَّ أَكْثَرَ ٱلنَّاسِ لَا يَعْلَمُونَ ﴿٢٨﴾ </vt:lpstr>
      <vt:lpstr>وَيَقُولُونَ مَتَىٰ هَـٰذَا ٱلْوَعْدُ إِن كُنتُمْ صَـٰدِقِينَ ﴿٢٩﴾</vt:lpstr>
      <vt:lpstr> قُل لَّكُم مِّيعَادُ يَوْمٍ لَّا تَسْتَـْٔخِرُونَ عَنْهُ سَاعَةً وَلَا تَسْتَقْدِمُونَ ﴿٣٠﴾</vt:lpstr>
      <vt:lpstr> وَقَالَ ٱلَّذِينَ كَفَرُوا۟ لَن نُّؤْمِنَ بِهَـٰذَا ٱلْقُرْءَانِ وَلَا بِٱلَّذِى بَيْنَ يَدَيْهِ ۗ وَلَوْ تَرَىٰٓ إِذِ ٱلظَّـٰلِمُونَ مَوْقُوفُونَ عِندَ رَبِّهِمْ يَرْجِعُ بَعْضُهُمْ إِلَىٰ بَعْضٍ</vt:lpstr>
      <vt:lpstr>ٱلْقَوْلَ يَقُولُ ٱلَّذِينَ ٱسْتُضْعِفُوا۟ لِلَّذِينَ ٱسْتَكْبَرُوا۟ لَوْلَآ أَنتُمْ لَكُنَّا مُؤْمِنِينَ ﴿٣١﴾</vt:lpstr>
      <vt:lpstr>قَالَ ٱلَّذِينَ ٱسْتَكْبَرُوا۟ لِلَّذِينَ ٱسْتُضْعِفُوٓا۟ أَنَحْنُ صَدَدْنَـٰكُمْ عَنِ ٱلْهُدَىٰ بَعْدَ إِذْ جَآءَكُم ۖ بَلْ كُنتُم مُّجْرِمِينَ ﴿٣٢﴾</vt:lpstr>
      <vt:lpstr> وَقَالَ ٱلَّذِينَ ٱسْتُضْعِفُوا۟ لِلَّذِينَ ٱسْتَكْبَرُوا۟ بَلْ مَكْرُ ٱلَّيْلِ وَٱلنَّهَارِ إِذْ تَأْمُرُونَنَآ أَن نَّكْفُرَ بِٱللَّـهِ وَنَجْعَلَ لَهُۥٓ أَندَادًا ۚ وَأَسَرُّوا۟ ٱلنَّدَامَةَ لَمَّا رَأَوُا۟ ٱلْعَذَابَ وَجَعَلْنَا ٱلْأَغْلَـٰلَ فِىٓ أَعْنَاقِ ٱلَّذِينَ كَفَرُوا۟ ۚ</vt:lpstr>
      <vt:lpstr>هَلْ يُجْزَوْنَ إِلَّا مَا كَانُوا۟ يَعْمَلُونَ ﴿٣٣﴾</vt:lpstr>
      <vt:lpstr> وَمَآ أَرْسَلْنَا فِى قَرْيَةٍ مِّن نَّذِيرٍ إِلَّا قَالَ مُتْرَفُوهَآ إِنَّا بِمَآ أُرْسِلْتُم بِهِۦ كَـٰفِرُونَ ﴿٣٤﴾</vt:lpstr>
      <vt:lpstr> وَقَالُوا۟ نَحْنُ أَكْثَرُ أَمْوَٰلًا وَأَوْلَـٰدًا وَمَا نَحْنُ بِمُعَذَّبِينَ ﴿٣٥﴾</vt:lpstr>
      <vt:lpstr> قُلْ إِنَّ رَبِّى يَبْسُطُ ٱلرِّزْقَ لِمَن يَشَآءُ وَيَقْدِرُ وَلَـٰكِنَّ أَكْثَرَ ٱلنَّاسِ لَا يَعْلَمُونَ ﴿٣٦﴾</vt:lpstr>
      <vt:lpstr> وَمَآ أَمْوَٰلُكُمْ وَلَآ أَوْلَـٰدُكُم بِٱلَّتِى تُقَرِّبُكُمْ عِندَنَا زُلْفَىٰٓ إِلَّا مَنْ ءَامَنَ وَعَمِلَ صَـٰلِحًا فَأُو۟لَـٰٓئِكَ لَهُمْ جَزَآءُ ٱلضِّعْفِ بِمَا عَمِلُوا۟ وَهُمْ فِى ٱلْغُرُفَـٰتِ ءَامِنُونَ ﴿٣٧﴾</vt:lpstr>
      <vt:lpstr> وَٱلَّذِينَ يَسْعَوْنَ فِىٓ ءَايَـٰتِنَا مُعَـٰجِزِينَ أُو۟لَـٰٓئِكَ فِى ٱلْعَذَابِ مُحْضَرُونَ ﴿٣٨﴾</vt:lpstr>
      <vt:lpstr> قُلْ إِنَّ رَبِّى يَبْسُطُ ٱلرِّزْقَ لِمَن يَشَآءُ مِنْ عِبَادِهِۦ وَيَقْدِرُ لَهُۥ ۚ وَمَآ أَنفَقْتُم مِّن شَىْءٍ فَهُوَ يُخْلِفُهُۥ ۖ وَهُوَ خَيْرُ ٱلرَّٰزِقِينَ ﴿٣٩﴾</vt:lpstr>
      <vt:lpstr>وَيَوْمَ يَحْشُرُهُمْ جَمِيعًا ثُمَّ يَقُولُ لِلْمَلَـٰٓئِكَةِ أَهَـٰٓؤُلَآءِ إِيَّاكُمْ كَانُوا۟ يَعْبُدُونَ ﴿٤٠﴾</vt:lpstr>
      <vt:lpstr> قَالُوا۟ سُبْحَـٰنَكَ أَنتَ وَلِيُّنَا مِن دُونِهِم ۖ بَلْ كَانُوا۟ يَعْبُدُونَ ٱلْجِنَّ ۖ أَكْثَرُهُم بِهِم مُّؤْمِنُونَ ﴿٤١﴾</vt:lpstr>
      <vt:lpstr> فَٱلْيَوْمَ لَا يَمْلِكُ بَعْضُكُمْ لِبَعْضٍ نَّفْعًا وَلَا ضَرًّا وَنَقُولُ لِلَّذِينَ ظَلَمُوا۟ ذُوقُوا۟ عَذَابَ ٱلنَّارِ ٱلَّتِى كُنتُم بِهَا تُكَذِّبُونَ ﴿٤٢﴾</vt:lpstr>
      <vt:lpstr> وَإِذَا تُتْلَىٰ عَلَيْهِمْ ءَايَـٰتُنَا بَيِّنَـٰتٍ قَالُوا۟ مَا هَـٰذَآ إِلَّا رَجُلٌ يُرِيدُ أَن يَصُدَّكُمْ عَمَّا كَانَ يَعْبُدُ ءَابَآؤُكُمْ وَقَالُوا۟ مَا هَـٰذَآ إِلَّآ إِفْكٌ مُّفْتَرًى ۚ وَقَالَ ٱلَّذِينَ كَفَرُوا۟ لِلْحَقِّ لَمَّا جَآءَهُمْ إِنْ هَـٰذَآ إِلَّا سِحْرٌ مُّبِينٌ ﴿٤٣﴾</vt:lpstr>
      <vt:lpstr> وَمَآ ءَاتَيْنَـٰهُم مِّن كُتُبٍ يَدْرُسُونَهَا ۖ وَمَآ أَرْسَلْنَآ إِلَيْهِمْ قَبْلَكَ مِن نَّذِيرٍ ﴿٤٤﴾</vt:lpstr>
      <vt:lpstr> وَكَذَّبَ ٱلَّذِينَ مِن قَبْلِهِمْ وَمَا بَلَغُوا۟ مِعْشَارَ مَآ ءَاتَيْنَـٰهُمْ فَكَذَّبُوا۟ رُسُلِى ۖ فَكَيْفَ كَانَ نَكِيرِ ﴿٤٥﴾</vt:lpstr>
      <vt:lpstr> قُلْ إِنَّمَآ أَعِظُكُم بِوَٰحِدَةٍ ۖ أَن تَقُومُوا۟ لِلَّـهِ مَثْنَىٰ وَفُرَٰدَىٰ ثُمَّ تَتَفَكَّرُوا۟ ۚ مَا بِصَاحِبِكُم مِّن جِنَّةٍ ۚ إِنْ هُوَ إِلَّا نَذِيرٌ لَّكُم بَيْنَ يَدَىْ عَذَابٍ شَدِيدٍ ﴿٤٦﴾</vt:lpstr>
      <vt:lpstr> قُلْ مَا سَأَلْتُكُم مِّنْ أَجْرٍ فَهُوَ لَكُمْ ۖ إِنْ أَجْرِىَ إِلَّا عَلَى ٱللَّـهِ ۖ وَهُوَ عَلَىٰ كُلِّ شَىْءٍ شَهِيدٌ ﴿٤٧﴾ </vt:lpstr>
      <vt:lpstr>قُلْ إِنَّ رَبِّى يَقْذِفُ بِٱلْحَقِّ عَلَّـٰمُ ٱلْغُيُوبِ ﴿٤٨﴾</vt:lpstr>
      <vt:lpstr>قُلْ جَآءَ ٱلْحَقُّ وَمَا يُبْدِئُ ٱلْبَـٰطِلُ وَمَا يُعِيدُ ﴿٤٩﴾</vt:lpstr>
      <vt:lpstr> قُلْ إِن ضَلَلْتُ فَإِنَّمَآ أَضِلُّ عَلَىٰ نَفْسِى ۖ وَإِنِ ٱهْتَدَيْتُ فَبِمَا يُوحِىٓ إِلَىَّ رَبِّىٓ ۚ إِنَّهُۥ سَمِيعٌ قَرِيبٌ ﴿٥٠﴾</vt:lpstr>
      <vt:lpstr> وَلَوْ تَرَىٰٓ إِذْ فَزِعُوا۟ فَلَا فَوْتَ وَأُخِذُوا۟ مِن مَّكَانٍ قَرِيبٍ ﴿٥١﴾</vt:lpstr>
      <vt:lpstr> وَقَالُوٓا۟ ءَامَنَّا بِهِۦ وَأَنَّىٰ لَهُمُ ٱلتَّنَاوُشُ مِن مَّكَانٍۭ بَعِيدٍ ﴿٥٢﴾ </vt:lpstr>
      <vt:lpstr>وَقَدْ كَفَرُوا۟ بِهِۦ مِن قَبْلُ ۖ وَيَقْذِفُونَ بِٱلْغَيْبِ مِن مَّكَانٍۭ بَعِيدٍ ﴿٥٣﴾</vt:lpstr>
      <vt:lpstr> وَحِيلَ بَيْنَهُمْ وَبَيْنَ مَا يَشْتَهُونَ كَمَا فُعِلَ بِأَشْيَاعِهِم مِّن قَبْلُ ۚ إِنَّهُمْ كَانُوا۟ فِى شَكٍّۢ مُّرِيبٍۭ ﴿٥٤﴾</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680</cp:revision>
  <dcterms:created xsi:type="dcterms:W3CDTF">2005-07-27T05:58:58Z</dcterms:created>
  <dcterms:modified xsi:type="dcterms:W3CDTF">2020-05-13T22:53:45Z</dcterms:modified>
</cp:coreProperties>
</file>