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354" r:id="rId2"/>
    <p:sldId id="355" r:id="rId3"/>
    <p:sldId id="893" r:id="rId4"/>
    <p:sldId id="766" r:id="rId5"/>
    <p:sldId id="1010" r:id="rId6"/>
    <p:sldId id="1011" r:id="rId7"/>
    <p:sldId id="1012" r:id="rId8"/>
    <p:sldId id="1013" r:id="rId9"/>
    <p:sldId id="1014" r:id="rId10"/>
    <p:sldId id="1015" r:id="rId11"/>
    <p:sldId id="1016" r:id="rId12"/>
    <p:sldId id="1017" r:id="rId13"/>
    <p:sldId id="1018" r:id="rId14"/>
    <p:sldId id="1019" r:id="rId15"/>
    <p:sldId id="1020" r:id="rId16"/>
    <p:sldId id="1021" r:id="rId17"/>
    <p:sldId id="1022" r:id="rId18"/>
    <p:sldId id="1023" r:id="rId19"/>
    <p:sldId id="1024" r:id="rId20"/>
    <p:sldId id="1025" r:id="rId21"/>
    <p:sldId id="1026" r:id="rId22"/>
    <p:sldId id="1027" r:id="rId23"/>
    <p:sldId id="1028" r:id="rId24"/>
    <p:sldId id="1029" r:id="rId25"/>
    <p:sldId id="1030" r:id="rId26"/>
    <p:sldId id="1031" r:id="rId27"/>
    <p:sldId id="1032" r:id="rId28"/>
    <p:sldId id="1033" r:id="rId29"/>
    <p:sldId id="1034" r:id="rId30"/>
    <p:sldId id="1035" r:id="rId31"/>
    <p:sldId id="1036" r:id="rId32"/>
    <p:sldId id="1037" r:id="rId33"/>
    <p:sldId id="1038" r:id="rId34"/>
    <p:sldId id="1039" r:id="rId35"/>
    <p:sldId id="352" r:id="rId36"/>
    <p:sldId id="353"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099"/>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السجدة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al-Sajdah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prostration)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30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عَـٰلِمُ ٱلْغَيْبِ وَٱلشَّهَـٰدَةِ ٱلْعَزِيزُ ٱلرَّحِيمُ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Knower of the sensible and the Unseen, the All-mighty,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718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أَحْسَنَ كُلَّ شَىْءٍ خَلَقَهُۥ ۖ وَبَدَأَ خَلْقَ ٱلْإِنسَـٰنِ مِن طِينٍ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perfected everything that He created, and commenced man’s creation from clay.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825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جَعَلَ نَسْلَهُۥ مِن سُلَـٰلَةٍ مِّن مَّآءٍ مَّهِينٍ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made his progeny from an extract of a base fluid.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0948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سَوَّىٰهُ وَنَفَخَ فِيهِ مِن رُّوحِهِۦ ۖ وَجَعَلَ لَكُمُ ٱلسَّمْعَ وَٱلْأَبْصَـٰرَ وَٱلْأَفْـِٔدَةَ ۚ قَلِيلًا مَّا تَشْكُرُونَ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proportioned him and breathed into him of His Spirit, and made for you the hearing, the sight, and the hearts. Little do you thank.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610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أَءِذَا ضَلَلْنَا فِى ٱلْأَرْضِ أَءِنَّا لَفِى خَلْقٍ جَدِيدٍۭ ۚ بَلْ هُم بِلِقَآءِ رَبِّهِمْ كَـٰفِرُونَ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‘When we have been lost in the dust</a:t>
            </a:r>
            <a:r>
              <a:rPr lang="en-US" altLang="en-US" sz="3200" dirty="0" smtClean="0">
                <a:latin typeface="Calibri" panose="020F0502020204030204" pitchFamily="34" charset="0"/>
              </a:rPr>
              <a:t>, </a:t>
            </a:r>
            <a:r>
              <a:rPr lang="en-US" altLang="en-US" sz="3200" dirty="0">
                <a:latin typeface="Calibri" panose="020F0502020204030204" pitchFamily="34" charset="0"/>
              </a:rPr>
              <a:t>shall we be indeed created anew?’ Rather they disbelieve in the encounter with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452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يَتَوَفَّىٰكُم مَّلَكُ ٱلْمَوْتِ ٱلَّذِى وُكِّلَ بِكُمْ ثُمَّ إِلَىٰ رَبِّكُمْ تُرْجَعُونَ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‘You will be taken away by the angel of death, who has been charged with you. Then you will be brought back to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3137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تَرَىٰٓ إِذِ ٱلْمُجْرِمُونَ نَاكِسُوا۟ رُءُوسِهِمْ عِندَ رَبِّهِمْ رَبَّنَآ أَبْصَرْنَا وَسَمِعْنَا فَٱرْجِعْنَا نَعْمَلْ صَـٰلِحًا إِنَّا مُوقِنُونَ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you to see when the guilty hang their heads before their Lord [confessing], ‘Our Lord! We have seen and heard. Send us back so that we may act righteously. Indeed we are [now] convinced.’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3397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شِئْنَا لَـَٔاتَيْنَا كُلَّ نَفْسٍ هُدَىٰهَا وَلَـٰكِنْ حَقَّ ٱلْقَوْلُ مِنِّى لَأَمْلَأَنَّ جَهَنَّمَ مِنَ ٱلْجِنَّةِ وَٱلنَّاسِ أَجْمَعِينَ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wished We would have given every soul its guidance, but My word became due [against the defiant]: ‘Surely I will fill hell with all the [guilty] jinn and humans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512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فَذُوقُوا۟ بِمَا نَسِيتُمْ لِقَآءَ يَوْمِكُمْ هَـٰذَآ إِنَّا نَسِينَـٰكُمْ ۖ وَذُوقُوا۟ عَذَابَ ٱلْخُلْدِ بِمَا كُنتُمْ تَعْمَلُونَ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taste [the punishment] for your having forgotten the encounter of this day of yours. We [too] have forgotten you. Taste the everlasting punishment because of what you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001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يُؤْمِنُ بِـَٔايَـٰتِنَا ٱلَّذِينَ إِذَا ذُكِّرُوا۟ بِهَا خَرُّوا۟ سُجَّدًا وَسَبَّحُوا۟ بِحَمْدِ رَبِّهِمْ وَهُمْ لَا يَسْتَكْبِرُونَ ۩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those believe in Our signs who, when they are reminded of them, fall down in prostration and celebrate the praise of their Lord, and they are not arrogant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3791744" y="5395565"/>
            <a:ext cx="4536504"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dirty="0" smtClean="0">
                <a:solidFill>
                  <a:srgbClr val="FFFF99"/>
                </a:solidFill>
                <a:latin typeface="Trebuchet MS" panose="020B0603020202020204" pitchFamily="34" charset="0"/>
              </a:rPr>
              <a:t>** </a:t>
            </a:r>
            <a:r>
              <a:rPr lang="en-US" altLang="en-US" sz="2400" b="1" dirty="0" err="1" smtClean="0">
                <a:solidFill>
                  <a:srgbClr val="FFFF99"/>
                </a:solidFill>
                <a:latin typeface="Trebuchet MS" panose="020B0603020202020204" pitchFamily="34" charset="0"/>
              </a:rPr>
              <a:t>Wajib</a:t>
            </a:r>
            <a:r>
              <a:rPr lang="en-US" altLang="en-US" sz="2400" b="1" dirty="0" smtClean="0">
                <a:solidFill>
                  <a:srgbClr val="FFFF99"/>
                </a:solidFill>
                <a:latin typeface="Trebuchet MS" panose="020B0603020202020204" pitchFamily="34" charset="0"/>
              </a:rPr>
              <a:t> </a:t>
            </a:r>
            <a:r>
              <a:rPr lang="en-US" altLang="en-US" sz="2400" b="1" dirty="0">
                <a:solidFill>
                  <a:srgbClr val="FFFF99"/>
                </a:solidFill>
                <a:latin typeface="Trebuchet MS" panose="020B0603020202020204" pitchFamily="34" charset="0"/>
              </a:rPr>
              <a:t>(obligatory) </a:t>
            </a:r>
            <a:r>
              <a:rPr lang="en-US" altLang="en-US" sz="2400" b="1" dirty="0" smtClean="0">
                <a:solidFill>
                  <a:srgbClr val="FFFF99"/>
                </a:solidFill>
                <a:latin typeface="Trebuchet MS" panose="020B0603020202020204" pitchFamily="34" charset="0"/>
              </a:rPr>
              <a:t>Sajdah **</a:t>
            </a:r>
            <a:endParaRPr lang="en-US" altLang="en-US" sz="2400"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638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al-Sajdah</a:t>
            </a:r>
            <a:endParaRPr lang="en-US" altLang="en-US" sz="28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only surah beginning with the discrete Arabic letters </a:t>
            </a:r>
            <a:r>
              <a:rPr lang="en-US" altLang="en-US" sz="2200" dirty="0" err="1">
                <a:solidFill>
                  <a:srgbClr val="FFFF00"/>
                </a:solidFill>
              </a:rPr>
              <a:t>Alif</a:t>
            </a:r>
            <a:r>
              <a:rPr lang="en-US" altLang="en-US" sz="2200" dirty="0">
                <a:solidFill>
                  <a:srgbClr val="FFFF00"/>
                </a:solidFill>
              </a:rPr>
              <a:t> </a:t>
            </a:r>
            <a:r>
              <a:rPr lang="en-US" altLang="en-US" sz="2200" dirty="0" err="1">
                <a:solidFill>
                  <a:srgbClr val="FFFF00"/>
                </a:solidFill>
              </a:rPr>
              <a:t>Lām</a:t>
            </a:r>
            <a:r>
              <a:rPr lang="en-US" altLang="en-US" sz="2200" dirty="0">
                <a:solidFill>
                  <a:srgbClr val="FFFF00"/>
                </a:solidFill>
              </a:rPr>
              <a:t> </a:t>
            </a:r>
            <a:r>
              <a:rPr lang="en-US" altLang="en-US" sz="2200" dirty="0" err="1">
                <a:solidFill>
                  <a:srgbClr val="FFFF00"/>
                </a:solidFill>
              </a:rPr>
              <a:t>Mīm</a:t>
            </a:r>
            <a:r>
              <a:rPr lang="en-US" altLang="en-US" sz="2200" dirty="0">
                <a:solidFill>
                  <a:srgbClr val="FFFF00"/>
                </a:solidFill>
              </a:rPr>
              <a:t> that also contains a ayah which requires one who recites it to perform a Prostration of bowing down to the ground before God in worship at the mention of God’s revealed signs. It takes its name from  which mentions “prostration” (sajdah). The surah emphasized the truth of the Quran at the beginning, and the Prophet is urged at the end of the surah to pay no attention to the disbelievers who cannot see the significance of God’s </a:t>
            </a:r>
            <a:r>
              <a:rPr lang="en-US" altLang="en-US" sz="2200" dirty="0" smtClean="0">
                <a:solidFill>
                  <a:srgbClr val="FFFF00"/>
                </a:solidFill>
              </a:rPr>
              <a:t>signs</a:t>
            </a:r>
            <a:r>
              <a:rPr lang="en-US" altLang="en-US" sz="2200" dirty="0" smtClean="0">
                <a:solidFill>
                  <a:srgbClr val="FFFF00"/>
                </a:solidFill>
              </a:rPr>
              <a:t>.</a:t>
            </a:r>
          </a:p>
          <a:p>
            <a:pPr algn="ctr">
              <a:spcBef>
                <a:spcPct val="0"/>
              </a:spcBef>
              <a:buFontTx/>
              <a:buNone/>
            </a:pPr>
            <a:r>
              <a:rPr lang="en-US" altLang="en-US" sz="2200" dirty="0">
                <a:solidFill>
                  <a:srgbClr val="FFFF00"/>
                </a:solidFill>
              </a:rPr>
              <a:t>The surah is also known as: Bowing Down, Bowing down in Worship, The Adoration, Worship</a:t>
            </a:r>
            <a:r>
              <a:rPr lang="en-US" altLang="en-US" sz="2200" dirty="0" smtClean="0">
                <a:solidFill>
                  <a:srgbClr val="FFFF00"/>
                </a:solidFill>
              </a:rPr>
              <a:t>.</a:t>
            </a:r>
            <a:endParaRPr lang="en-US" altLang="en-US" sz="2200" dirty="0" smtClean="0">
              <a:solidFill>
                <a:srgbClr val="FFFF00"/>
              </a:solidFill>
            </a:endParaRPr>
          </a:p>
          <a:p>
            <a:pPr algn="ctr">
              <a:spcBef>
                <a:spcPct val="0"/>
              </a:spcBef>
              <a:buFontTx/>
              <a:buNone/>
            </a:pPr>
            <a:r>
              <a:rPr lang="en-US" altLang="en-US" sz="2200" dirty="0" smtClean="0">
                <a:solidFill>
                  <a:srgbClr val="FFFF00"/>
                </a:solidFill>
              </a:rPr>
              <a:t>This surah was revealed </a:t>
            </a:r>
            <a:r>
              <a:rPr lang="en-US" altLang="en-US" sz="2200" dirty="0">
                <a:solidFill>
                  <a:srgbClr val="FFFF00"/>
                </a:solidFill>
              </a:rPr>
              <a:t>in Makkah. Some scholars say that the 19th, 20th and 21st </a:t>
            </a:r>
            <a:r>
              <a:rPr lang="en-US" altLang="en-US" sz="2200" dirty="0" err="1">
                <a:solidFill>
                  <a:srgbClr val="FFFF00"/>
                </a:solidFill>
              </a:rPr>
              <a:t>ayaat</a:t>
            </a:r>
            <a:r>
              <a:rPr lang="en-US" altLang="en-US" sz="2200" dirty="0">
                <a:solidFill>
                  <a:srgbClr val="FFFF00"/>
                </a:solidFill>
              </a:rPr>
              <a:t> of this surah are ‘</a:t>
            </a:r>
            <a:r>
              <a:rPr lang="en-US" altLang="en-US" sz="2200" dirty="0" err="1">
                <a:solidFill>
                  <a:srgbClr val="FFFF00"/>
                </a:solidFill>
              </a:rPr>
              <a:t>madani</a:t>
            </a:r>
            <a:r>
              <a:rPr lang="en-US" altLang="en-US" sz="2200" dirty="0">
                <a:solidFill>
                  <a:srgbClr val="FFFF00"/>
                </a:solidFill>
              </a:rPr>
              <a:t>’. In the commentary of Burhan it is narrated from the Holy Prophet </a:t>
            </a:r>
            <a:r>
              <a:rPr lang="en-US" altLang="en-US" sz="2200" dirty="0" smtClean="0">
                <a:solidFill>
                  <a:srgbClr val="FFFF00"/>
                </a:solidFill>
              </a:rPr>
              <a:t>(S) </a:t>
            </a:r>
            <a:r>
              <a:rPr lang="en-US" altLang="en-US" sz="2200" dirty="0">
                <a:solidFill>
                  <a:srgbClr val="FFFF00"/>
                </a:solidFill>
              </a:rPr>
              <a:t>that the reward for reciting surah as-Sajdah and surah al-</a:t>
            </a:r>
            <a:r>
              <a:rPr lang="en-US" altLang="en-US" sz="2200" dirty="0" err="1">
                <a:solidFill>
                  <a:srgbClr val="FFFF00"/>
                </a:solidFill>
              </a:rPr>
              <a:t>Mulk</a:t>
            </a:r>
            <a:r>
              <a:rPr lang="en-US" altLang="en-US" sz="2200" dirty="0">
                <a:solidFill>
                  <a:srgbClr val="FFFF00"/>
                </a:solidFill>
              </a:rPr>
              <a:t> is the same as what reward is gotten if one spends the entire night of </a:t>
            </a:r>
            <a:r>
              <a:rPr lang="en-US" altLang="en-US" sz="2200" dirty="0" err="1">
                <a:solidFill>
                  <a:srgbClr val="FFFF00"/>
                </a:solidFill>
              </a:rPr>
              <a:t>Qadr</a:t>
            </a:r>
            <a:r>
              <a:rPr lang="en-US" altLang="en-US" sz="2200" dirty="0">
                <a:solidFill>
                  <a:srgbClr val="FFFF00"/>
                </a:solidFill>
              </a:rPr>
              <a:t> in worship. It is said that the Holy  Prophet </a:t>
            </a:r>
            <a:r>
              <a:rPr lang="en-US" altLang="en-US" sz="2200" dirty="0" smtClean="0">
                <a:solidFill>
                  <a:srgbClr val="FFFF00"/>
                </a:solidFill>
              </a:rPr>
              <a:t>(S) </a:t>
            </a:r>
            <a:r>
              <a:rPr lang="en-US" altLang="en-US" sz="2200" dirty="0">
                <a:solidFill>
                  <a:srgbClr val="FFFF00"/>
                </a:solidFill>
              </a:rPr>
              <a:t>used to recite these </a:t>
            </a:r>
            <a:r>
              <a:rPr lang="en-US" altLang="en-US" sz="2200" dirty="0" err="1">
                <a:solidFill>
                  <a:srgbClr val="FFFF00"/>
                </a:solidFill>
              </a:rPr>
              <a:t>surahs</a:t>
            </a:r>
            <a:r>
              <a:rPr lang="en-US" altLang="en-US" sz="2200" dirty="0">
                <a:solidFill>
                  <a:srgbClr val="FFFF00"/>
                </a:solidFill>
              </a:rPr>
              <a:t> before </a:t>
            </a:r>
            <a:r>
              <a:rPr lang="en-US" altLang="en-US" sz="2200" dirty="0" smtClean="0">
                <a:solidFill>
                  <a:srgbClr val="FFFF00"/>
                </a:solidFill>
              </a:rPr>
              <a:t>sleeping. The </a:t>
            </a:r>
            <a:r>
              <a:rPr lang="en-US" altLang="en-US" sz="2200" dirty="0">
                <a:solidFill>
                  <a:srgbClr val="FFFF00"/>
                </a:solidFill>
              </a:rPr>
              <a:t>person who recites this surah will be given 60 rewards, forgiven 60 sins and raised 60 levels nearer to Allah (s.w.t.).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one who recites this surah will be given his book of deeds in his right hand on the Day of Judgement and will be counted from among the friends of the Holy Prophet </a:t>
            </a:r>
            <a:r>
              <a:rPr lang="en-US" altLang="en-US" sz="2200" dirty="0" smtClean="0">
                <a:solidFill>
                  <a:srgbClr val="FFFF00"/>
                </a:solidFill>
              </a:rPr>
              <a:t>(S) </a:t>
            </a:r>
            <a:r>
              <a:rPr lang="en-US" altLang="en-US" sz="2200" dirty="0">
                <a:solidFill>
                  <a:srgbClr val="FFFF00"/>
                </a:solidFill>
              </a:rPr>
              <a:t>and his family. Keeping this surah in writing works as a cure from aches and pains</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تَتَجَافَىٰ جُنُوبُهُمْ عَنِ ٱلْمَضَاجِعِ يَدْعُونَ رَبَّهُمْ خَوْفًا وَطَمَعًا وَمِمَّا رَزَقْنَـٰهُمْ يُنفِقُونَ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sides vacate their </a:t>
            </a:r>
            <a:r>
              <a:rPr lang="en-US" altLang="en-US" sz="3200" dirty="0" smtClean="0">
                <a:latin typeface="Calibri" panose="020F0502020204030204" pitchFamily="34" charset="0"/>
              </a:rPr>
              <a:t>beds </a:t>
            </a:r>
            <a:r>
              <a:rPr lang="en-US" altLang="en-US" sz="3200" dirty="0">
                <a:latin typeface="Calibri" panose="020F0502020204030204" pitchFamily="34" charset="0"/>
              </a:rPr>
              <a:t>to supplicate their Lord in fear and hope, and they spend out of what We have provided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920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تَعْلَمُ نَفْسٌ مَّآ أُخْفِىَ لَهُم مِّن قُرَّةِ أَعْيُنٍ جَزَآءًۢ بِمَا كَانُوا۟ يَعْمَلُونَ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one knows what has been kept hidden for them of comfort as a reward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527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كَانَ مُؤْمِنًا كَمَن كَانَ فَاسِقًا ۚ لَّا يَسْتَوُۥنَ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someone who is faithful like someone who is a transgressor? They are not equal.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7590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أَمَّا ٱلَّذِينَ ءَامَنُوا۟ وَعَمِلُوا۟ ٱلصَّـٰلِحَـٰتِ فَلَهُمْ جَنَّـٰتُ ٱلْمَأْوَىٰ نُزُلًۢا بِمَا كَانُوا۟ يَعْمَلُونَ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for them are gardens of the Abode —a hospitality for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7668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ٱلَّذِينَ فَسَقُوا۟ فَمَأْوَىٰهُمُ ٱلنَّارُ ۖ كُلَّمَآ أَرَادُوٓا۟ أَن يَخْرُجُوا۟ مِنْهَآ أُعِيدُوا۟ فِيهَا وَقِيلَ لَهُمْ ذُوقُوا۟ عَذَابَ ٱلنَّارِ ٱلَّذِى كُنتُم بِهِۦ تُكَذِّبُونَ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transgressed, their refuge is the Fire. Whenever they seek to leave it, they will be turned back into it, and they will be told: ‘Taste the punishment of the Fire which you used to deny.’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6907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وَلَنُذِيقَنَّهُم مِّنَ ٱلْعَذَابِ ٱلْأَدْنَىٰ دُونَ ٱلْعَذَابِ ٱلْأَكْبَرِ لَعَلَّهُمْ يَرْجِعُونَ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surely make them taste the nearer punishment before the greater punishment</a:t>
            </a:r>
            <a:r>
              <a:rPr lang="en-US" altLang="en-US" sz="3200" dirty="0" smtClean="0">
                <a:latin typeface="Calibri" panose="020F0502020204030204" pitchFamily="34" charset="0"/>
              </a:rPr>
              <a:t>, </a:t>
            </a:r>
            <a:r>
              <a:rPr lang="en-US" altLang="en-US" sz="3200" dirty="0">
                <a:latin typeface="Calibri" panose="020F0502020204030204" pitchFamily="34" charset="0"/>
              </a:rPr>
              <a:t>so that they may come back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7342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ذُكِّرَ بِـَٔايَـٰتِ رَبِّهِۦ ثُمَّ أَعْرَضَ عَنْهَآ ۚ إِنَّا مِنَ ٱلْمُجْرِمِينَ مُنتَقِمُونَ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a greater wrongdoer than him who is reminded of his Lord’s signs, whereat he disregards them? Indeed We shall take vengeance upon the guilty.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5103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ٱلْكِتَـٰبَ فَلَا تَكُن فِى مِرْيَةٍ مِّن لِّقَآئِهِۦ ۖ وَجَعَلْنَـٰهُ هُدًى لِّبَنِىٓ إِسْرَٰٓءِيلَ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[declaring], ‘Do not be in doubt about the encounter with Him,’ and We made it a [source of] guidance for the Children of Israel.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68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مِنْهُمْ أَئِمَّةً يَهْدُونَ بِأَمْرِنَا لَمَّا صَبَرُوا۟ ۖ وَكَانُوا۟ بِـَٔايَـٰتِنَا يُوقِنُونَ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amongst them We appointed imams to guide [the people] by Our command, when they had been patient and had conviction in Our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5956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 هُوَ يَفْصِلُ بَيْنَهُمْ يَوْمَ ٱلْقِيَـٰمَةِ فِيمَا كَانُوا۟ فِيهِ يَخْتَلِفُونَ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will judge between them on the Day of Resurrection concerning that about which they used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408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يَهْدِ لَهُمْ كَمْ أَهْلَكْنَا مِن قَبْلِهِم مِّنَ ٱلْقُرُونِ يَمْشُونَ فِى مَسَـٰكِنِهِمْ ۚ إِنَّ فِى ذَٰلِكَ لَـَٔايَـٰتٍ ۖ أَفَلَا يَسْمَعُونَ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it not dawn upon them how many generations We have destroyed before them, amid [the ruins of] whose dwellings they walk? There are indeed signs in that. Will they not then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560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أَنَّا نَسُوقُ ٱلْمَآءَ إِلَى ٱلْأَرْضِ ٱلْجُرُزِ فَنُخْرِجُ بِهِۦ زَرْعًا تَأْكُلُ مِنْهُ أَنْعَـٰمُهُمْ وَأَنفُسُهُمْ ۖ أَفَلَا يُبْصِرُونَ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We carry water to the parched earth and with it We bring forth crops of which they eat, themselves and their cattle? Will they not then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8020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مَتَىٰ هَـٰذَا ٱلْفَتْحُ إِن كُنتُمْ صَـٰدِقِينَ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‘When will this judgement be,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1255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يَوْمَ ٱلْفَتْحِ لَا يَنفَعُ ٱلَّذِينَ كَفَرُوٓا۟ إِيمَـٰنُهُمْ وَلَا هُمْ يُنظَرُونَ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‘On the day of judgement their [newly found] faith shall not avail the faithless, nor will they be granted any respite.’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507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فَأَعْرِضْ عَنْهُمْ وَٱنتَظِرْ إِنَّهُم مُّنتَظِرُونَ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turn away from them, and wait. They too are waiting.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6864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smtClean="0">
                <a:latin typeface="Calibri" panose="020F0502020204030204" pitchFamily="34" charset="0"/>
              </a:rPr>
              <a:t>.</a:t>
            </a: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8574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ٱلْكِتَـٰبِ لَا رَيْبَ فِيهِ مِن رَّبِّ ٱلْعَـٰلَمِينَ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[gradual] sending down of the Book, there is no doubt in it, is from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097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ٱفْتَرَىٰهُ ۚ بَلْ هُوَ ٱلْحَقُّ مِن رَّبِّكَ لِتُنذِرَ قَوْمًا مَّآ أَتَىٰهُم مِّن نَّذِيرٍ مِّن قَبْلِكَ لَعَلَّهُمْ يَهْتَدُونَ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fabricated it’? Rather it is the truth from your Lord, that you may warn a people to whom there did not come any warner before you, so that they may be guided [to the right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051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 ٱلسَّمَـٰوَٰتِ وَٱلْأَرْضَ وَمَا بَيْنَهُمَا فِى سِتَّةِ أَيَّامٍ ثُمَّ ٱسْتَوَىٰ عَلَى ٱلْعَرْشِ ۖ مَا لَكُم مِّن دُونِهِۦ مِن وَلِىٍّۢ وَلَا شَفِيعٍ ۚ أَفَلَا تَتَذَكَّرُونَ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the heavens and the earth and whatever is between them in six days</a:t>
            </a:r>
            <a:r>
              <a:rPr lang="en-US" altLang="en-US" sz="3200" dirty="0" smtClean="0">
                <a:latin typeface="Calibri" panose="020F0502020204030204" pitchFamily="34" charset="0"/>
              </a:rPr>
              <a:t>, </a:t>
            </a:r>
            <a:r>
              <a:rPr lang="en-US" altLang="en-US" sz="3200" dirty="0">
                <a:latin typeface="Calibri" panose="020F0502020204030204" pitchFamily="34" charset="0"/>
              </a:rPr>
              <a:t>then He settled on the Throne. You do not have besides Him any guardian or intercessor. Will you not then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490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يُدَبِّرُ ٱلْأَمْرَ مِنَ ٱلسَّمَآءِ إِلَى ٱلْأَرْضِ ثُمَّ يَعْرُجُ إِلَيْهِ فِى يَوْمٍ كَانَ مِقْدَارُهُۥٓ أَلْفَ سَنَةٍ مِّمَّا تَعُدُّونَ ﴿٥﴾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directs the </a:t>
            </a:r>
            <a:r>
              <a:rPr lang="en-US" altLang="en-US" sz="3200" dirty="0" smtClean="0">
                <a:latin typeface="Calibri" panose="020F0502020204030204" pitchFamily="34" charset="0"/>
              </a:rPr>
              <a:t>command </a:t>
            </a:r>
            <a:r>
              <a:rPr lang="en-US" altLang="en-US" sz="3200" dirty="0">
                <a:latin typeface="Calibri" panose="020F0502020204030204" pitchFamily="34" charset="0"/>
              </a:rPr>
              <a:t>from the heaven to the earth; then it ascends toward Him in a </a:t>
            </a:r>
            <a:r>
              <a:rPr lang="en-US" altLang="en-US" sz="3200" dirty="0" smtClean="0">
                <a:latin typeface="Calibri" panose="020F0502020204030204" pitchFamily="34" charset="0"/>
              </a:rPr>
              <a:t>day </a:t>
            </a:r>
            <a:r>
              <a:rPr lang="en-US" altLang="en-US" sz="3200" dirty="0">
                <a:latin typeface="Calibri" panose="020F0502020204030204" pitchFamily="34" charset="0"/>
              </a:rPr>
              <a:t>whose span is a thousand years by your reckoning.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al-Sajdah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1174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9289</TotalTime>
  <Words>1941</Words>
  <Application>Microsoft Office PowerPoint</Application>
  <PresentationFormat>Widescreen</PresentationFormat>
  <Paragraphs>113</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الٓمٓ ﴿١﴾</vt:lpstr>
      <vt:lpstr> تَنزِيلُ ٱلْكِتَـٰبِ لَا رَيْبَ فِيهِ مِن رَّبِّ ٱلْعَـٰلَمِينَ ﴿٢﴾</vt:lpstr>
      <vt:lpstr> أَمْ يَقُولُونَ ٱفْتَرَىٰهُ ۚ بَلْ هُوَ ٱلْحَقُّ مِن رَّبِّكَ لِتُنذِرَ قَوْمًا مَّآ أَتَىٰهُم مِّن نَّذِيرٍ مِّن قَبْلِكَ لَعَلَّهُمْ يَهْتَدُونَ ﴿٣﴾</vt:lpstr>
      <vt:lpstr> ٱللَّـهُ ٱلَّذِى خَلَقَ ٱلسَّمَـٰوَٰتِ وَٱلْأَرْضَ وَمَا بَيْنَهُمَا فِى سِتَّةِ أَيَّامٍ ثُمَّ ٱسْتَوَىٰ عَلَى ٱلْعَرْشِ ۖ مَا لَكُم مِّن دُونِهِۦ مِن وَلِىٍّۢ وَلَا شَفِيعٍ ۚ أَفَلَا تَتَذَكَّرُونَ ﴿٤﴾</vt:lpstr>
      <vt:lpstr> يُدَبِّرُ ٱلْأَمْرَ مِنَ ٱلسَّمَآءِ إِلَى ٱلْأَرْضِ ثُمَّ يَعْرُجُ إِلَيْهِ فِى يَوْمٍ كَانَ مِقْدَارُهُۥٓ أَلْفَ سَنَةٍ مِّمَّا تَعُدُّونَ ﴿٥﴾ </vt:lpstr>
      <vt:lpstr>ذَٰلِكَ عَـٰلِمُ ٱلْغَيْبِ وَٱلشَّهَـٰدَةِ ٱلْعَزِيزُ ٱلرَّحِيمُ ﴿٦﴾</vt:lpstr>
      <vt:lpstr> ٱلَّذِىٓ أَحْسَنَ كُلَّ شَىْءٍ خَلَقَهُۥ ۖ وَبَدَأَ خَلْقَ ٱلْإِنسَـٰنِ مِن طِينٍ ﴿٧﴾</vt:lpstr>
      <vt:lpstr> ثُمَّ جَعَلَ نَسْلَهُۥ مِن سُلَـٰلَةٍ مِّن مَّآءٍ مَّهِينٍ ﴿٨﴾</vt:lpstr>
      <vt:lpstr> ثُمَّ سَوَّىٰهُ وَنَفَخَ فِيهِ مِن رُّوحِهِۦ ۖ وَجَعَلَ لَكُمُ ٱلسَّمْعَ وَٱلْأَبْصَـٰرَ وَٱلْأَفْـِٔدَةَ ۚ قَلِيلًا مَّا تَشْكُرُونَ ﴿٩﴾</vt:lpstr>
      <vt:lpstr> وَقَالُوٓا۟ أَءِذَا ضَلَلْنَا فِى ٱلْأَرْضِ أَءِنَّا لَفِى خَلْقٍ جَدِيدٍۭ ۚ بَلْ هُم بِلِقَآءِ رَبِّهِمْ كَـٰفِرُونَ ﴿١٠﴾</vt:lpstr>
      <vt:lpstr> قُلْ يَتَوَفَّىٰكُم مَّلَكُ ٱلْمَوْتِ ٱلَّذِى وُكِّلَ بِكُمْ ثُمَّ إِلَىٰ رَبِّكُمْ تُرْجَعُونَ ﴿١١﴾</vt:lpstr>
      <vt:lpstr>وَلَوْ تَرَىٰٓ إِذِ ٱلْمُجْرِمُونَ نَاكِسُوا۟ رُءُوسِهِمْ عِندَ رَبِّهِمْ رَبَّنَآ أَبْصَرْنَا وَسَمِعْنَا فَٱرْجِعْنَا نَعْمَلْ صَـٰلِحًا إِنَّا مُوقِنُونَ ﴿١٢﴾</vt:lpstr>
      <vt:lpstr> وَلَوْ شِئْنَا لَـَٔاتَيْنَا كُلَّ نَفْسٍ هُدَىٰهَا وَلَـٰكِنْ حَقَّ ٱلْقَوْلُ مِنِّى لَأَمْلَأَنَّ جَهَنَّمَ مِنَ ٱلْجِنَّةِ وَٱلنَّاسِ أَجْمَعِينَ ﴿١٣﴾</vt:lpstr>
      <vt:lpstr> فَذُوقُوا۟ بِمَا نَسِيتُمْ لِقَآءَ يَوْمِكُمْ هَـٰذَآ إِنَّا نَسِينَـٰكُمْ ۖ وَذُوقُوا۟ عَذَابَ ٱلْخُلْدِ بِمَا كُنتُمْ تَعْمَلُونَ ﴿١٤﴾</vt:lpstr>
      <vt:lpstr> إِنَّمَا يُؤْمِنُ بِـَٔايَـٰتِنَا ٱلَّذِينَ إِذَا ذُكِّرُوا۟ بِهَا خَرُّوا۟ سُجَّدًا وَسَبَّحُوا۟ بِحَمْدِ رَبِّهِمْ وَهُمْ لَا يَسْتَكْبِرُونَ ۩ ﴿١٥﴾ </vt:lpstr>
      <vt:lpstr>تَتَجَافَىٰ جُنُوبُهُمْ عَنِ ٱلْمَضَاجِعِ يَدْعُونَ رَبَّهُمْ خَوْفًا وَطَمَعًا وَمِمَّا رَزَقْنَـٰهُمْ يُنفِقُونَ ﴿١٦﴾</vt:lpstr>
      <vt:lpstr> فَلَا تَعْلَمُ نَفْسٌ مَّآ أُخْفِىَ لَهُم مِّن قُرَّةِ أَعْيُنٍ جَزَآءًۢ بِمَا كَانُوا۟ يَعْمَلُونَ ﴿١٧﴾</vt:lpstr>
      <vt:lpstr> أَفَمَن كَانَ مُؤْمِنًا كَمَن كَانَ فَاسِقًا ۚ لَّا يَسْتَوُۥنَ ﴿١٨﴾</vt:lpstr>
      <vt:lpstr> أَمَّا ٱلَّذِينَ ءَامَنُوا۟ وَعَمِلُوا۟ ٱلصَّـٰلِحَـٰتِ فَلَهُمْ جَنَّـٰتُ ٱلْمَأْوَىٰ نُزُلًۢا بِمَا كَانُوا۟ يَعْمَلُونَ ﴿١٩﴾</vt:lpstr>
      <vt:lpstr> وَأَمَّا ٱلَّذِينَ فَسَقُوا۟ فَمَأْوَىٰهُمُ ٱلنَّارُ ۖ كُلَّمَآ أَرَادُوٓا۟ أَن يَخْرُجُوا۟ مِنْهَآ أُعِيدُوا۟ فِيهَا وَقِيلَ لَهُمْ ذُوقُوا۟ عَذَابَ ٱلنَّارِ ٱلَّذِى كُنتُم بِهِۦ تُكَذِّبُونَ ﴿٢٠﴾</vt:lpstr>
      <vt:lpstr>وَلَنُذِيقَنَّهُم مِّنَ ٱلْعَذَابِ ٱلْأَدْنَىٰ دُونَ ٱلْعَذَابِ ٱلْأَكْبَرِ لَعَلَّهُمْ يَرْجِعُونَ ﴿٢١﴾</vt:lpstr>
      <vt:lpstr> وَمَنْ أَظْلَمُ مِمَّن ذُكِّرَ بِـَٔايَـٰتِ رَبِّهِۦ ثُمَّ أَعْرَضَ عَنْهَآ ۚ إِنَّا مِنَ ٱلْمُجْرِمِينَ مُنتَقِمُونَ ﴿٢٢﴾</vt:lpstr>
      <vt:lpstr> وَلَقَدْ ءَاتَيْنَا مُوسَى ٱلْكِتَـٰبَ فَلَا تَكُن فِى مِرْيَةٍ مِّن لِّقَآئِهِۦ ۖ وَجَعَلْنَـٰهُ هُدًى لِّبَنِىٓ إِسْرَٰٓءِيلَ ﴿٢٣﴾</vt:lpstr>
      <vt:lpstr> وَجَعَلْنَا مِنْهُمْ أَئِمَّةً يَهْدُونَ بِأَمْرِنَا لَمَّا صَبَرُوا۟ ۖ وَكَانُوا۟ بِـَٔايَـٰتِنَا يُوقِنُونَ ﴿٢٤﴾</vt:lpstr>
      <vt:lpstr> إِنَّ رَبَّكَ هُوَ يَفْصِلُ بَيْنَهُمْ يَوْمَ ٱلْقِيَـٰمَةِ فِيمَا كَانُوا۟ فِيهِ يَخْتَلِفُونَ ﴿٢٥﴾</vt:lpstr>
      <vt:lpstr> أَوَلَمْ يَهْدِ لَهُمْ كَمْ أَهْلَكْنَا مِن قَبْلِهِم مِّنَ ٱلْقُرُونِ يَمْشُونَ فِى مَسَـٰكِنِهِمْ ۚ إِنَّ فِى ذَٰلِكَ لَـَٔايَـٰتٍ ۖ أَفَلَا يَسْمَعُونَ ﴿٢٦﴾</vt:lpstr>
      <vt:lpstr> أَوَلَمْ يَرَوْا۟ أَنَّا نَسُوقُ ٱلْمَآءَ إِلَى ٱلْأَرْضِ ٱلْجُرُزِ فَنُخْرِجُ بِهِۦ زَرْعًا تَأْكُلُ مِنْهُ أَنْعَـٰمُهُمْ وَأَنفُسُهُمْ ۖ أَفَلَا يُبْصِرُونَ ﴿٢٧﴾</vt:lpstr>
      <vt:lpstr> وَيَقُولُونَ مَتَىٰ هَـٰذَا ٱلْفَتْحُ إِن كُنتُمْ صَـٰدِقِينَ ﴿٢٨﴾</vt:lpstr>
      <vt:lpstr> قُلْ يَوْمَ ٱلْفَتْحِ لَا يَنفَعُ ٱلَّذِينَ كَفَرُوٓا۟ إِيمَـٰنُهُمْ وَلَا هُمْ يُنظَرُونَ ﴿٢٩﴾</vt:lpstr>
      <vt:lpstr> فَأَعْرِضْ عَنْهُمْ وَٱنتَظِرْ إِنَّهُم مُّنتَظِرُونَ ﴿٣٠﴾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659</cp:revision>
  <dcterms:created xsi:type="dcterms:W3CDTF">2005-07-27T05:58:58Z</dcterms:created>
  <dcterms:modified xsi:type="dcterms:W3CDTF">2020-05-13T18:17:24Z</dcterms:modified>
</cp:coreProperties>
</file>