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2"/>
  </p:notesMasterIdLst>
  <p:sldIdLst>
    <p:sldId id="354" r:id="rId2"/>
    <p:sldId id="355" r:id="rId3"/>
    <p:sldId id="893" r:id="rId4"/>
    <p:sldId id="766" r:id="rId5"/>
    <p:sldId id="1009" r:id="rId6"/>
    <p:sldId id="1010" r:id="rId7"/>
    <p:sldId id="1011" r:id="rId8"/>
    <p:sldId id="1012" r:id="rId9"/>
    <p:sldId id="1013" r:id="rId10"/>
    <p:sldId id="1014" r:id="rId11"/>
    <p:sldId id="1015" r:id="rId12"/>
    <p:sldId id="1016" r:id="rId13"/>
    <p:sldId id="1017" r:id="rId14"/>
    <p:sldId id="1018" r:id="rId15"/>
    <p:sldId id="1019" r:id="rId16"/>
    <p:sldId id="1020" r:id="rId17"/>
    <p:sldId id="1021" r:id="rId18"/>
    <p:sldId id="1022" r:id="rId19"/>
    <p:sldId id="1023" r:id="rId20"/>
    <p:sldId id="1024" r:id="rId21"/>
    <p:sldId id="1025" r:id="rId22"/>
    <p:sldId id="1026" r:id="rId23"/>
    <p:sldId id="1027" r:id="rId24"/>
    <p:sldId id="1028" r:id="rId25"/>
    <p:sldId id="1029" r:id="rId26"/>
    <p:sldId id="1030" r:id="rId27"/>
    <p:sldId id="1031" r:id="rId28"/>
    <p:sldId id="1032" r:id="rId29"/>
    <p:sldId id="1033" r:id="rId30"/>
    <p:sldId id="1034" r:id="rId31"/>
    <p:sldId id="1035" r:id="rId32"/>
    <p:sldId id="1036" r:id="rId33"/>
    <p:sldId id="1037" r:id="rId34"/>
    <p:sldId id="1038" r:id="rId35"/>
    <p:sldId id="1039" r:id="rId36"/>
    <p:sldId id="1040" r:id="rId37"/>
    <p:sldId id="1041" r:id="rId38"/>
    <p:sldId id="1042" r:id="rId39"/>
    <p:sldId id="352" r:id="rId40"/>
    <p:sldId id="353" r:id="rId41"/>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3" d="100"/>
          <a:sy n="83" d="100"/>
        </p:scale>
        <p:origin x="658" y="72"/>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1046"/>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12/05/2020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a:solidFill>
                  <a:srgbClr val="FFFF00"/>
                </a:solidFill>
                <a:latin typeface="Arabic Typesetting" panose="03020402040406030203" pitchFamily="66" charset="-78"/>
                <a:cs typeface="Arabic Typesetting" panose="03020402040406030203" pitchFamily="66" charset="-78"/>
              </a:rPr>
              <a:t>لقمان</a:t>
            </a:r>
            <a:endParaRPr lang="ar-SA" altLang="en-US" sz="9600" b="0" dirty="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err="1" smtClean="0">
                <a:solidFill>
                  <a:srgbClr val="FFFF00"/>
                </a:solidFill>
                <a:latin typeface="Trebuchet MS" panose="020B0603020202020204" pitchFamily="34" charset="0"/>
                <a:cs typeface="Traditional Arabic" panose="02020603050405020304" pitchFamily="18" charset="-78"/>
              </a:rPr>
              <a:t>Luqmān</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err="1" smtClean="0">
                <a:solidFill>
                  <a:srgbClr val="FFFF00"/>
                </a:solidFill>
                <a:latin typeface="Trebuchet MS" panose="020B0603020202020204" pitchFamily="34" charset="0"/>
                <a:cs typeface="Traditional Arabic" panose="02020603050405020304" pitchFamily="18" charset="-78"/>
              </a:rPr>
              <a:t>Luqman</a:t>
            </a:r>
            <a:r>
              <a:rPr lang="en-US" altLang="en-US" sz="6000" dirty="0" smtClean="0">
                <a:solidFill>
                  <a:srgbClr val="FFFF00"/>
                </a:solidFill>
                <a:latin typeface="Trebuchet MS" panose="020B0603020202020204" pitchFamily="34" charset="0"/>
                <a:cs typeface="Traditional Arabic" panose="02020603050405020304" pitchFamily="18" charset="-78"/>
              </a:rPr>
              <a:t>)</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31</a:t>
            </a:r>
            <a:endParaRPr lang="en-GB" altLang="en-US" sz="40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a:t>
            </a:r>
            <a:r>
              <a:rPr lang="en-GB" altLang="en-US" sz="4000" dirty="0" smtClean="0">
                <a:solidFill>
                  <a:srgbClr val="FFFF00"/>
                </a:solidFill>
                <a:latin typeface="Trebuchet MS" panose="020B0603020202020204" pitchFamily="34" charset="0"/>
                <a:cs typeface="Traditional Arabic" panose="02020603050405020304" pitchFamily="18" charset="-78"/>
              </a:rPr>
              <a:t>34</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وَمِنَ ٱلنَّاسِ مَن يَشْتَرِى لَهْوَ ٱلْحَدِيثِ لِيُضِلَّ عَن سَبِيلِ ٱللَّـهِ بِغَيْرِ عِلْمٍ وَيَتَّخِذَهَا هُزُوًا ۚ أُو۟لَـٰٓئِكَ لَهُمْ عَذَابٌ مُّهِينٌ ﴿٦﴾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Among the people is he who buys diversionary talk that he may lead [people] astray from Allah’s way without any knowledge, and he takes it in derision. For such there is a humiliating punishment.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Luqmān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910042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وَإِذَا تُتْلَىٰ عَلَيْهِ ءَايَـٰتُنَا وَلَّىٰ مُسْتَكْبِرًا كَأَن لَّمْ يَسْمَعْهَا كَأَنَّ فِىٓ أُذُنَيْهِ وَقْرًا ۖ فَبَشِّرْهُ بِعَذَابٍ أَلِيمٍ ﴿٧﴾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when Our signs are recited to him he turns away disdainfully as if he had not heard them [at all], as if there were a deafness in his ears. So inform him of a painful punishment.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Luqmān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707106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ٱلَّذِينَ ءَامَنُوا۟ وَعَمِلُوا۟ ٱلصَّـٰلِحَـٰتِ لَهُمْ جَنَّـٰتُ ٱلنَّعِيمِ ﴿٨﴾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for those who have faith and do righteous deeds, for them will be gardens of bliss,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Luqmān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924608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خَـٰلِدِينَ فِيهَا ۖ وَعْدَ ٱللَّـهِ حَقًّا ۚ وَهُوَ ٱلْعَزِيزُ ٱلْحَكِيمُ ﴿٩﴾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to remain in them [forever] —a true promise of Allah, and He is the All-mighty, the All-wise.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Luqmān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019462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خَلَقَ ٱلسَّمَـٰوَٰتِ بِغَيْرِ عَمَدٍ تَرَوْنَهَا ۖ وَأَلْقَىٰ فِى ٱلْأَرْضِ رَوَٰسِىَ أَن تَمِيدَ بِكُمْ وَبَثَّ فِيهَا مِن كُلِّ دَآبَّةٍ ۚ وَأَنزَلْنَا مِنَ ٱلسَّمَآءِ مَآءً فَأَنۢبَتْنَا فِيهَا مِن كُلِّ زَوْجٍ كَرِيمٍ ﴿١٠﴾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created the heavens without any pillars that you may see, and cast firm mountains in the earth lest it should shake with you, and He has scattered in it every kind of animal. And We sent down water from the sky and caused every splendid kind [of plant] to grow in it.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Luqmān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372589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هَـٰذَا خَلْقُ ٱللَّـهِ فَأَرُونِى مَاذَا خَلَقَ ٱلَّذِينَ مِن دُونِهِۦ ۚ بَلِ ٱلظَّـٰلِمُونَ فِى ضَلَـٰلٍ مُّبِينٍ ﴿١١﴾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This is the creation of Allah. Now show Me what others besides Him have created. Rather the wrongdoers are in manifest error!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Luqmān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469536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وَلَقَدْ ءَاتَيْنَا لُقْمَـٰنَ ٱلْحِكْمَةَ أَنِ ٱشْكُرْ لِلَّـهِ ۚ وَمَن يَشْكُرْ فَإِنَّمَا يَشْكُرُ لِنَفْسِهِۦ ۖ وَمَن كَفَرَ فَإِنَّ ٱللَّـهَ غَنِىٌّ حَمِيدٌ ﴿١٢﴾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gave </a:t>
            </a:r>
            <a:r>
              <a:rPr lang="en-US" altLang="en-US" sz="3200" dirty="0" err="1">
                <a:latin typeface="Calibri" panose="020F0502020204030204" pitchFamily="34" charset="0"/>
              </a:rPr>
              <a:t>Luqman</a:t>
            </a:r>
            <a:r>
              <a:rPr lang="en-US" altLang="en-US" sz="3200" dirty="0">
                <a:latin typeface="Calibri" panose="020F0502020204030204" pitchFamily="34" charset="0"/>
              </a:rPr>
              <a:t> wisdom, saying, ‘Give thanks to Allah; and whoever gives thanks, gives thanks only for his own sake. And whoever is ungrateful, [let him know that] Allah is indeed all-sufficient, all-laudable.’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Luqmān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30156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وَإِذْ قَالَ لُقْمَـٰنُ لِٱبْنِهِۦ وَهُوَ يَعِظُهُۥ يَـٰبُنَىَّ لَا تُشْرِكْ بِٱللَّـهِ ۖ إِنَّ ٱلشِّرْكَ لَظُلْمٌ عَظِيمٌ ﴿١٣﴾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a:t>
            </a:r>
            <a:r>
              <a:rPr lang="en-US" altLang="en-US" sz="3200" dirty="0" err="1">
                <a:latin typeface="Calibri" panose="020F0502020204030204" pitchFamily="34" charset="0"/>
              </a:rPr>
              <a:t>Luqman</a:t>
            </a:r>
            <a:r>
              <a:rPr lang="en-US" altLang="en-US" sz="3200" dirty="0">
                <a:latin typeface="Calibri" panose="020F0502020204030204" pitchFamily="34" charset="0"/>
              </a:rPr>
              <a:t> said to his son, as he advised him: ‘O my son! Do not ascribe any partners to Allah. Polytheism is indeed a great injustice.’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Luqmān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500698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وَوَصَّيْنَا ٱلْإِنسَـٰنَ بِوَٰلِدَيْهِ حَمَلَتْهُ أُمُّهُۥ وَهْنًا عَلَىٰ وَهْنٍ وَفِصَـٰلُهُۥ فِى عَامَيْنِ أَنِ ٱشْكُرْ لِى وَلِوَٰلِدَيْكَ إِلَىَّ ٱلْمَصِيرُ ﴿١٤﴾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have enjoined man concerning his parents: His mother carried him through weakness upon weakness, and his weaning takes two years. Give thanks to Me and to your parents. To Me is the return.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Luqmān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272083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 جَـٰهَدَاكَ عَلَىٰٓ أَن تُشْرِكَ بِى مَا لَيْسَ لَكَ بِهِۦ عِلْمٌ فَلَا تُطِعْهُمَا ۖ وَصَاحِبْهُمَا فِى ٱلدُّنْيَا مَعْرُوفًا ۖ وَٱتَّبِعْ سَبِيلَ مَنْ أَنَابَ إِلَىَّ ۚ ثُمَّ إِلَىَّ مَرْجِعُكُمْ فَأُنَبِّئُكُم بِمَا كُنتُمْ تَعْمَلُونَ ﴿١٥﴾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if they urge you to ascribe to Me as partner that of which you have no knowledge, then do not obey them. Keep their company </a:t>
            </a:r>
            <a:r>
              <a:rPr lang="en-US" altLang="en-US" sz="3200" dirty="0" err="1">
                <a:latin typeface="Calibri" panose="020F0502020204030204" pitchFamily="34" charset="0"/>
              </a:rPr>
              <a:t>honourably</a:t>
            </a:r>
            <a:r>
              <a:rPr lang="en-US" altLang="en-US" sz="3200" dirty="0">
                <a:latin typeface="Calibri" panose="020F0502020204030204" pitchFamily="34" charset="0"/>
              </a:rPr>
              <a:t> in this world and follow the way of him who turns to Me penitently. Then to Me will be your return, whereat I will inform you concerning what you used to do.</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Luqmān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02869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391879"/>
            <a:ext cx="12192000" cy="6709529"/>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a:t>
            </a:r>
            <a:r>
              <a:rPr lang="en-US" altLang="en-US" sz="2800" dirty="0" smtClean="0">
                <a:solidFill>
                  <a:srgbClr val="FFFF00"/>
                </a:solidFill>
              </a:rPr>
              <a:t>31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err="1" smtClean="0">
                <a:solidFill>
                  <a:srgbClr val="FFFF00"/>
                </a:solidFill>
              </a:rPr>
              <a:t>Luqmān</a:t>
            </a:r>
            <a:endParaRPr lang="en-US" altLang="en-US" sz="2800" dirty="0" smtClean="0">
              <a:solidFill>
                <a:srgbClr val="FFFF00"/>
              </a:solidFill>
            </a:endParaRPr>
          </a:p>
          <a:p>
            <a:pPr algn="ctr">
              <a:spcBef>
                <a:spcPct val="0"/>
              </a:spcBef>
              <a:buFontTx/>
              <a:buNone/>
            </a:pPr>
            <a:endParaRPr lang="en-US" altLang="en-US" sz="2800" dirty="0" smtClean="0">
              <a:solidFill>
                <a:srgbClr val="FFFF00"/>
              </a:solidFill>
            </a:endParaRPr>
          </a:p>
          <a:p>
            <a:pPr algn="ctr">
              <a:spcBef>
                <a:spcPct val="0"/>
              </a:spcBef>
              <a:buFontTx/>
              <a:buNone/>
            </a:pPr>
            <a:r>
              <a:rPr lang="en-US" altLang="en-US" sz="2200" dirty="0" smtClean="0">
                <a:solidFill>
                  <a:srgbClr val="FFFF00"/>
                </a:solidFill>
              </a:rPr>
              <a:t>The </a:t>
            </a:r>
            <a:r>
              <a:rPr lang="en-US" altLang="en-US" sz="2200" dirty="0">
                <a:solidFill>
                  <a:srgbClr val="FFFF00"/>
                </a:solidFill>
              </a:rPr>
              <a:t>surah that mentions the judicious and poignant admonitions of </a:t>
            </a:r>
            <a:r>
              <a:rPr lang="en-US" altLang="en-US" sz="2200" dirty="0" err="1">
                <a:solidFill>
                  <a:srgbClr val="FFFF00"/>
                </a:solidFill>
              </a:rPr>
              <a:t>Luqmān</a:t>
            </a:r>
            <a:r>
              <a:rPr lang="en-US" altLang="en-US" sz="2200" dirty="0">
                <a:solidFill>
                  <a:srgbClr val="FFFF00"/>
                </a:solidFill>
              </a:rPr>
              <a:t> (whom some call </a:t>
            </a:r>
            <a:r>
              <a:rPr lang="en-US" altLang="en-US" sz="2200" dirty="0" err="1">
                <a:solidFill>
                  <a:srgbClr val="FFFF00"/>
                </a:solidFill>
              </a:rPr>
              <a:t>Lokman</a:t>
            </a:r>
            <a:r>
              <a:rPr lang="en-US" altLang="en-US" sz="2200" dirty="0">
                <a:solidFill>
                  <a:srgbClr val="FFFF00"/>
                </a:solidFill>
              </a:rPr>
              <a:t>, the Wise, a man of faith) as he spoke them to his beloved son. It is named after </a:t>
            </a:r>
            <a:r>
              <a:rPr lang="en-US" altLang="en-US" sz="2200" dirty="0" err="1">
                <a:solidFill>
                  <a:srgbClr val="FFFF00"/>
                </a:solidFill>
              </a:rPr>
              <a:t>Luqmān</a:t>
            </a:r>
            <a:r>
              <a:rPr lang="en-US" altLang="en-US" sz="2200" dirty="0">
                <a:solidFill>
                  <a:srgbClr val="FFFF00"/>
                </a:solidFill>
              </a:rPr>
              <a:t>, whose account is given </a:t>
            </a:r>
            <a:r>
              <a:rPr lang="en-US" altLang="en-US" sz="2200" dirty="0" smtClean="0">
                <a:solidFill>
                  <a:srgbClr val="FFFF00"/>
                </a:solidFill>
              </a:rPr>
              <a:t>in. </a:t>
            </a:r>
            <a:r>
              <a:rPr lang="en-US" altLang="en-US" sz="2200" dirty="0">
                <a:solidFill>
                  <a:srgbClr val="FFFF00"/>
                </a:solidFill>
              </a:rPr>
              <a:t>The surah opens with a description of the believers, and it condemns those who attempt to lead others away from guidance. It extols God’s power and warns the disbelievers of the consequences of their actions. The Prophet is told not to be saddened by their </a:t>
            </a:r>
            <a:r>
              <a:rPr lang="en-US" altLang="en-US" sz="2200" dirty="0" smtClean="0">
                <a:solidFill>
                  <a:srgbClr val="FFFF00"/>
                </a:solidFill>
              </a:rPr>
              <a:t>disbelief</a:t>
            </a:r>
            <a:r>
              <a:rPr lang="en-US" altLang="en-US" sz="2200" dirty="0" smtClean="0">
                <a:solidFill>
                  <a:srgbClr val="FFFF00"/>
                </a:solidFill>
              </a:rPr>
              <a:t>. </a:t>
            </a:r>
          </a:p>
          <a:p>
            <a:pPr algn="ctr">
              <a:spcBef>
                <a:spcPct val="0"/>
              </a:spcBef>
              <a:buFontTx/>
              <a:buNone/>
            </a:pPr>
            <a:r>
              <a:rPr lang="en-US" altLang="en-US" sz="2200" dirty="0">
                <a:solidFill>
                  <a:srgbClr val="FFFF00"/>
                </a:solidFill>
              </a:rPr>
              <a:t>The surah is also known as </a:t>
            </a:r>
            <a:r>
              <a:rPr lang="en-US" altLang="en-US" sz="2200" dirty="0" err="1">
                <a:solidFill>
                  <a:srgbClr val="FFFF00"/>
                </a:solidFill>
              </a:rPr>
              <a:t>Lokman</a:t>
            </a:r>
            <a:r>
              <a:rPr lang="en-US" altLang="en-US" sz="2200" dirty="0">
                <a:solidFill>
                  <a:srgbClr val="FFFF00"/>
                </a:solidFill>
              </a:rPr>
              <a:t>, </a:t>
            </a:r>
            <a:r>
              <a:rPr lang="en-US" altLang="en-US" sz="2200" dirty="0" err="1">
                <a:solidFill>
                  <a:srgbClr val="FFFF00"/>
                </a:solidFill>
              </a:rPr>
              <a:t>Luqmaan</a:t>
            </a:r>
            <a:r>
              <a:rPr lang="en-US" altLang="en-US" sz="2200" dirty="0">
                <a:solidFill>
                  <a:srgbClr val="FFFF00"/>
                </a:solidFill>
              </a:rPr>
              <a:t>, </a:t>
            </a:r>
            <a:r>
              <a:rPr lang="en-US" altLang="en-US" sz="2200" dirty="0" err="1">
                <a:solidFill>
                  <a:srgbClr val="FFFF00"/>
                </a:solidFill>
              </a:rPr>
              <a:t>Luqman</a:t>
            </a:r>
            <a:r>
              <a:rPr lang="en-US" altLang="en-US" sz="2200" dirty="0">
                <a:solidFill>
                  <a:srgbClr val="FFFF00"/>
                </a:solidFill>
              </a:rPr>
              <a:t> (The Wise)</a:t>
            </a:r>
          </a:p>
          <a:p>
            <a:pPr algn="ctr">
              <a:spcBef>
                <a:spcPct val="0"/>
              </a:spcBef>
              <a:buFontTx/>
              <a:buNone/>
            </a:pPr>
            <a:r>
              <a:rPr lang="en-US" altLang="en-US" sz="2200" dirty="0">
                <a:solidFill>
                  <a:srgbClr val="FFFF00"/>
                </a:solidFill>
              </a:rPr>
              <a:t>This </a:t>
            </a:r>
            <a:r>
              <a:rPr lang="en-US" altLang="en-US" sz="2200" dirty="0" smtClean="0">
                <a:solidFill>
                  <a:srgbClr val="FFFF00"/>
                </a:solidFill>
              </a:rPr>
              <a:t>is </a:t>
            </a:r>
            <a:r>
              <a:rPr lang="en-US" altLang="en-US" sz="2200" dirty="0">
                <a:solidFill>
                  <a:srgbClr val="FFFF00"/>
                </a:solidFill>
              </a:rPr>
              <a:t>‘</a:t>
            </a:r>
            <a:r>
              <a:rPr lang="en-US" altLang="en-US" sz="2200" dirty="0" err="1">
                <a:solidFill>
                  <a:srgbClr val="FFFF00"/>
                </a:solidFill>
              </a:rPr>
              <a:t>makki</a:t>
            </a:r>
            <a:r>
              <a:rPr lang="en-US" altLang="en-US" sz="2200" dirty="0">
                <a:solidFill>
                  <a:srgbClr val="FFFF00"/>
                </a:solidFill>
              </a:rPr>
              <a:t>’ surah</a:t>
            </a:r>
            <a:r>
              <a:rPr lang="en-US" altLang="en-US" sz="2200" dirty="0" smtClean="0">
                <a:solidFill>
                  <a:srgbClr val="FFFF00"/>
                </a:solidFill>
              </a:rPr>
              <a:t>. </a:t>
            </a:r>
            <a:r>
              <a:rPr lang="en-US" altLang="en-US" sz="2200" dirty="0">
                <a:solidFill>
                  <a:srgbClr val="FFFF00"/>
                </a:solidFill>
              </a:rPr>
              <a:t>Imam </a:t>
            </a:r>
            <a:r>
              <a:rPr lang="en-US" altLang="en-US" sz="2200" dirty="0" err="1">
                <a:solidFill>
                  <a:srgbClr val="FFFF00"/>
                </a:solidFill>
              </a:rPr>
              <a:t>Ja’far</a:t>
            </a:r>
            <a:r>
              <a:rPr lang="en-US" altLang="en-US" sz="2200" dirty="0">
                <a:solidFill>
                  <a:srgbClr val="FFFF00"/>
                </a:solidFill>
              </a:rPr>
              <a:t> as-</a:t>
            </a:r>
            <a:r>
              <a:rPr lang="en-US" altLang="en-US" sz="2200" dirty="0" err="1">
                <a:solidFill>
                  <a:srgbClr val="FFFF00"/>
                </a:solidFill>
              </a:rPr>
              <a:t>Sadiq</a:t>
            </a:r>
            <a:r>
              <a:rPr lang="en-US" altLang="en-US" sz="2200" dirty="0">
                <a:solidFill>
                  <a:srgbClr val="FFFF00"/>
                </a:solidFill>
              </a:rPr>
              <a:t> </a:t>
            </a:r>
            <a:r>
              <a:rPr lang="en-US" altLang="en-US" sz="2200" dirty="0" smtClean="0">
                <a:solidFill>
                  <a:srgbClr val="FFFF00"/>
                </a:solidFill>
              </a:rPr>
              <a:t>(A) </a:t>
            </a:r>
            <a:r>
              <a:rPr lang="en-US" altLang="en-US" sz="2200" dirty="0">
                <a:solidFill>
                  <a:srgbClr val="FFFF00"/>
                </a:solidFill>
              </a:rPr>
              <a:t>has said that if surah </a:t>
            </a:r>
            <a:r>
              <a:rPr lang="en-US" altLang="en-US" sz="2200" dirty="0" err="1">
                <a:solidFill>
                  <a:srgbClr val="FFFF00"/>
                </a:solidFill>
              </a:rPr>
              <a:t>Luqman</a:t>
            </a:r>
            <a:r>
              <a:rPr lang="en-US" altLang="en-US" sz="2200" dirty="0">
                <a:solidFill>
                  <a:srgbClr val="FFFF00"/>
                </a:solidFill>
              </a:rPr>
              <a:t> is recited at night, then angels protect the reciter from </a:t>
            </a:r>
            <a:r>
              <a:rPr lang="en-US" altLang="en-US" sz="2200" dirty="0" err="1">
                <a:solidFill>
                  <a:srgbClr val="FFFF00"/>
                </a:solidFill>
              </a:rPr>
              <a:t>Iblees</a:t>
            </a:r>
            <a:r>
              <a:rPr lang="en-US" altLang="en-US" sz="2200" dirty="0">
                <a:solidFill>
                  <a:srgbClr val="FFFF00"/>
                </a:solidFill>
              </a:rPr>
              <a:t> and his army until the next morning, and if recited in the daytime then the angels protect from them him until nighttime.</a:t>
            </a:r>
          </a:p>
          <a:p>
            <a:pPr algn="ctr">
              <a:spcBef>
                <a:spcPct val="0"/>
              </a:spcBef>
              <a:buFontTx/>
              <a:buNone/>
            </a:pPr>
            <a:r>
              <a:rPr lang="en-US" altLang="en-US" sz="2200" dirty="0">
                <a:solidFill>
                  <a:srgbClr val="FFFF00"/>
                </a:solidFill>
              </a:rPr>
              <a:t>It is narrated from the Holy Prophet </a:t>
            </a:r>
            <a:r>
              <a:rPr lang="en-US" altLang="en-US" sz="2200" dirty="0" smtClean="0">
                <a:solidFill>
                  <a:srgbClr val="FFFF00"/>
                </a:solidFill>
              </a:rPr>
              <a:t>(S) </a:t>
            </a:r>
            <a:r>
              <a:rPr lang="en-US" altLang="en-US" sz="2200" dirty="0">
                <a:solidFill>
                  <a:srgbClr val="FFFF00"/>
                </a:solidFill>
              </a:rPr>
              <a:t>that whoever recites this surah will  be raised on the Day of Judgement with </a:t>
            </a:r>
            <a:r>
              <a:rPr lang="en-US" altLang="en-US" sz="2200" dirty="0" err="1">
                <a:solidFill>
                  <a:srgbClr val="FFFF00"/>
                </a:solidFill>
              </a:rPr>
              <a:t>Hadhrat</a:t>
            </a:r>
            <a:r>
              <a:rPr lang="en-US" altLang="en-US" sz="2200" dirty="0">
                <a:solidFill>
                  <a:srgbClr val="FFFF00"/>
                </a:solidFill>
              </a:rPr>
              <a:t> </a:t>
            </a:r>
            <a:r>
              <a:rPr lang="en-US" altLang="en-US" sz="2200" dirty="0" err="1">
                <a:solidFill>
                  <a:srgbClr val="FFFF00"/>
                </a:solidFill>
              </a:rPr>
              <a:t>Luqman</a:t>
            </a:r>
            <a:r>
              <a:rPr lang="en-US" altLang="en-US" sz="2200" dirty="0">
                <a:solidFill>
                  <a:srgbClr val="FFFF00"/>
                </a:solidFill>
              </a:rPr>
              <a:t> </a:t>
            </a:r>
            <a:r>
              <a:rPr lang="en-US" altLang="en-US" sz="2200" dirty="0" smtClean="0">
                <a:solidFill>
                  <a:srgbClr val="FFFF00"/>
                </a:solidFill>
              </a:rPr>
              <a:t>(A) </a:t>
            </a:r>
            <a:r>
              <a:rPr lang="en-US" altLang="en-US" sz="2200" dirty="0">
                <a:solidFill>
                  <a:srgbClr val="FFFF00"/>
                </a:solidFill>
              </a:rPr>
              <a:t>and will get the reward which is ten times the amount of people who have advised others to do good (</a:t>
            </a:r>
            <a:r>
              <a:rPr lang="en-US" altLang="en-US" sz="2200" dirty="0" err="1">
                <a:solidFill>
                  <a:srgbClr val="FFFF00"/>
                </a:solidFill>
              </a:rPr>
              <a:t>amr-bil-ma’ruf</a:t>
            </a:r>
            <a:r>
              <a:rPr lang="en-US" altLang="en-US" sz="2200" dirty="0">
                <a:solidFill>
                  <a:srgbClr val="FFFF00"/>
                </a:solidFill>
              </a:rPr>
              <a:t>) and prevented them from doing bad (</a:t>
            </a:r>
            <a:r>
              <a:rPr lang="en-US" altLang="en-US" sz="2200" dirty="0" err="1">
                <a:solidFill>
                  <a:srgbClr val="FFFF00"/>
                </a:solidFill>
              </a:rPr>
              <a:t>nahy</a:t>
            </a:r>
            <a:r>
              <a:rPr lang="en-US" altLang="en-US" sz="2200" dirty="0">
                <a:solidFill>
                  <a:srgbClr val="FFFF00"/>
                </a:solidFill>
              </a:rPr>
              <a:t>-‘</a:t>
            </a:r>
            <a:r>
              <a:rPr lang="en-US" altLang="en-US" sz="2200" dirty="0" err="1">
                <a:solidFill>
                  <a:srgbClr val="FFFF00"/>
                </a:solidFill>
              </a:rPr>
              <a:t>anil-munkar</a:t>
            </a:r>
            <a:r>
              <a:rPr lang="en-US" altLang="en-US" sz="2200" dirty="0">
                <a:solidFill>
                  <a:srgbClr val="FFFF00"/>
                </a:solidFill>
              </a:rPr>
              <a:t>).</a:t>
            </a:r>
          </a:p>
          <a:p>
            <a:pPr algn="ctr">
              <a:spcBef>
                <a:spcPct val="0"/>
              </a:spcBef>
              <a:buFontTx/>
              <a:buNone/>
            </a:pPr>
            <a:r>
              <a:rPr lang="en-US" altLang="en-US" sz="2200" dirty="0">
                <a:solidFill>
                  <a:srgbClr val="FFFF00"/>
                </a:solidFill>
              </a:rPr>
              <a:t>Imam </a:t>
            </a:r>
            <a:r>
              <a:rPr lang="en-US" altLang="en-US" sz="2200" dirty="0" err="1" smtClean="0">
                <a:solidFill>
                  <a:srgbClr val="FFFF00"/>
                </a:solidFill>
              </a:rPr>
              <a:t>Sadiq</a:t>
            </a:r>
            <a:r>
              <a:rPr lang="en-US" altLang="en-US" sz="2200" dirty="0" smtClean="0">
                <a:solidFill>
                  <a:srgbClr val="FFFF00"/>
                </a:solidFill>
              </a:rPr>
              <a:t> (A) </a:t>
            </a:r>
            <a:r>
              <a:rPr lang="en-US" altLang="en-US" sz="2200" dirty="0">
                <a:solidFill>
                  <a:srgbClr val="FFFF00"/>
                </a:solidFill>
              </a:rPr>
              <a:t>has </a:t>
            </a:r>
            <a:r>
              <a:rPr lang="en-US" altLang="en-US" sz="2200" dirty="0" smtClean="0">
                <a:solidFill>
                  <a:srgbClr val="FFFF00"/>
                </a:solidFill>
              </a:rPr>
              <a:t>said </a:t>
            </a:r>
            <a:r>
              <a:rPr lang="en-US" altLang="en-US" sz="2200" dirty="0">
                <a:solidFill>
                  <a:srgbClr val="FFFF00"/>
                </a:solidFill>
              </a:rPr>
              <a:t>that writing this surah and then putting it in water to dissolve and then drinking the  water provides for a cure from all types of illnesses and pains</a:t>
            </a:r>
            <a:r>
              <a:rPr lang="en-US" altLang="en-US" sz="2200" dirty="0" smtClean="0">
                <a:solidFill>
                  <a:srgbClr val="FFFF00"/>
                </a:solidFill>
              </a:rPr>
              <a:t>.</a:t>
            </a:r>
          </a:p>
          <a:p>
            <a:pPr algn="ctr">
              <a:spcBef>
                <a:spcPct val="0"/>
              </a:spcBef>
              <a:buFontTx/>
              <a:buNone/>
            </a:pPr>
            <a:endParaRPr lang="en-US" altLang="en-US" sz="22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Luqmān</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يَـٰبُنَىَّ إِنَّهَآ إِن تَكُ مِثْقَالَ حَبَّةٍ مِّنْ خَرْدَلٍ فَتَكُن فِى صَخْرَةٍ أَوْ فِى ٱلسَّمَـٰوَٰتِ أَوْ فِى ٱلْأَرْضِ يَأْتِ بِهَا ٱللَّـهُ ۚ إِنَّ ٱللَّـهَ لَطِيفٌ خَبِيرٌ ﴿١٦﴾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my son! Even if it should be the weight of a mustard seed, and [even though] it should be in a rock, or in the heavens, or in the earth, Allah will produce it. Indeed Allah is all-attentive, all-aware.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Luqmān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263524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يَـٰبُنَىَّ أَقِمِ ٱلصَّلَوٰةَ وَأْمُرْ بِٱلْمَعْرُوفِ وَٱنْهَ عَنِ ٱلْمُنكَرِ وَٱصْبِرْ عَلَىٰ مَآ أَصَابَكَ ۖ إِنَّ ذَٰلِكَ مِنْ عَزْمِ ٱلْأُمُورِ ﴿١٧﴾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my son! Maintain the prayer and bid what is right and forbid what is wrong, and be patient through whatever may visit you. That is indeed the steadiest of courses.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Luqmān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649200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وَلَا تُصَعِّرْ خَدَّكَ لِلنَّاسِ وَلَا تَمْشِ فِى ٱلْأَرْضِ مَرَحًا ۖ إِنَّ ٱللَّـهَ لَا يُحِبُّ كُلَّ مُخْتَالٍ فَخُورٍ ﴿١٨﴾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not turn your cheek disdainfully from the people, and do not walk exultantly on the earth. Indeed Allah does not like any swaggering braggart.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Luqmān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225423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وَٱقْصِدْ فِى مَشْيِكَ وَٱغْضُضْ مِن صَوْتِكَ ۚ إِنَّ أَنكَرَ ٱلْأَصْوَٰتِ لَصَوْتُ ٱلْحَمِيرِ ﴿١٩﴾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Be modest in your bearing, and lower your voice. Indeed the </a:t>
            </a:r>
            <a:r>
              <a:rPr lang="en-US" altLang="en-US" sz="3200" dirty="0" err="1">
                <a:latin typeface="Calibri" panose="020F0502020204030204" pitchFamily="34" charset="0"/>
              </a:rPr>
              <a:t>ungainliest</a:t>
            </a:r>
            <a:r>
              <a:rPr lang="en-US" altLang="en-US" sz="3200" dirty="0">
                <a:latin typeface="Calibri" panose="020F0502020204030204" pitchFamily="34" charset="0"/>
              </a:rPr>
              <a:t> of voices is the donkey’s voice.’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Luqmān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738320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أَلَمْ تَرَوْا۟ أَنَّ ٱللَّـهَ سَخَّرَ لَكُم مَّا فِى ٱلسَّمَـٰوَٰتِ وَمَا فِى ٱلْأَرْضِ وَأَسْبَغَ عَلَيْكُمْ نِعَمَهُۥ ظَـٰهِرَةً وَبَاطِنَةً ۗ وَمِنَ ٱلنَّاسِ مَن يُجَـٰدِلُ فِى ٱللَّـهِ بِغَيْرِ عِلْمٍ وَلَا هُدًى وَلَا كِتَـٰبٍ مُّنِيرٍ ﴿٢٠﴾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you not see that Allah has disposed for you whatever there is in the heavens and whatever there is in the earth and He has showered upon you His blessings, the outward and the inward? Yet among the people are those who dispute concerning Allah without any knowledge or guidance or an illuminating scripture.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Luqmān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65246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وَإِذَا قِيلَ لَهُمُ ٱتَّبِعُوا۟ مَآ أَنزَلَ ٱللَّـهُ قَالُوا۟ بَلْ نَتَّبِعُ مَا وَجَدْنَا عَلَيْهِ ءَابَآءَنَآ ۚ أَوَلَوْ كَانَ ٱلشَّيْطَـٰنُ يَدْعُوهُمْ إِلَىٰ عَذَابِ ٱلسَّعِيرِ ﴿٢١﴾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they are told, ‘Follow what Allah has sent down,’ they say, ‘We will rather follow what we found our fathers following.’ What! Even if Satan be calling them to the punishment of the Blaze?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Luqmān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991979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وَمَن يُسْلِمْ وَجْهَهُۥٓ إِلَى ٱللَّـهِ وَهُوَ مُحْسِنٌ فَقَدِ ٱسْتَمْسَكَ بِٱلْعُرْوَةِ ٱلْوُثْقَىٰ ۗ وَإِلَى ٱللَّـهِ عَـٰقِبَةُ ٱلْأُمُورِ ﴿٢٢﴾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Whoever surrenders his heart to Allah and is virtuous, has certainly held fast to the firmest handle, and with Allah lies the outcome of all matters.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Luqmān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7935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وَمَن كَفَرَ فَلَا يَحْزُنكَ كُفْرُهُۥٓ ۚ إِلَيْنَا مَرْجِعُهُمْ فَنُنَبِّئُهُم بِمَا عَمِلُوٓا۟ ۚ إِنَّ ٱللَّـهَ عَلِيمٌۢ بِذَاتِ ٱلصُّدُورِ ﴿٢٣﴾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for those who are faithless, let their faithlessness not grieve you. To Us will be their return, and We will inform them about what they have done. Indeed Allah knows best what is in the breasts.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Luqmān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914381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نُمَتِّعُهُمْ قَلِيلًا ثُمَّ نَضْطَرُّهُمْ إِلَىٰ عَذَابٍ غَلِيظٍ ﴿٢٤﴾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will provide for them for a short time, then We will shove them toward a harsh punishment.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Luqmān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97986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وَلَئِن سَأَلْتَهُم مَّنْ خَلَقَ ٱلسَّمَـٰوَٰتِ وَٱلْأَرْضَ لَيَقُولُنَّ ٱللَّـهُ ۚ قُلِ ٱلْحَمْدُ لِلَّـهِ ۚ بَلْ أَكْثَرُهُمْ لَا يَعْلَمُونَ ﴿٢٥﴾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If you ask them, ‘Who created the heavens and the earth?’ they will surely say, ‘Allah.’ Say, ‘All praise belongs to Allah!’ Yet most of them do not know.</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Luqmān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41827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Luqmān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137592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لِلَّـهِ مَا فِى ٱلسَّمَـٰوَٰتِ وَٱلْأَرْضِ ۚ إِنَّ ٱللَّـهَ هُوَ ٱلْغَنِىُّ ٱلْحَمِيدُ ﴿٢٦﴾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To Allah belongs whatever is in the heavens and the earth. Indeed Allah is the All-sufficient, the All-laudable.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Luqmān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122828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وَلَوْ أَنَّمَا فِى ٱلْأَرْضِ مِن شَجَرَةٍ أَقْلَـٰمٌ وَٱلْبَحْرُ يَمُدُّهُۥ مِنۢ بَعْدِهِۦ سَبْعَةُ أَبْحُرٍ مَّا نَفِدَتْ كَلِمَـٰتُ ٱللَّـهِ ۗ إِنَّ ٱللَّـهَ عَزِيزٌ حَكِيمٌ ﴿٢٧﴾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If all the trees on the earth were pens, and the sea replenished with seven more seas [were ink], the words of Allah would not be spent. Indeed Allah is all-mighty, all-wise.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Luqmān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960009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مَّا خَلْقُكُمْ وَلَا بَعْثُكُمْ إِلَّا كَنَفْسٍ وَٰحِدَةٍ ۗ إِنَّ ٱللَّـهَ سَمِيعٌۢ بَصِيرٌ ﴿٢٨﴾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Your creation and your resurrection are not but as of a single soul. Indeed Allah is all-hearing, all-seeing.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Luqmān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052870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أَلَمْ تَرَ أَنَّ ٱللَّـهَ يُولِجُ ٱلَّيْلَ فِى ٱلنَّهَارِ وَيُولِجُ ٱلنَّهَارَ فِى ٱلَّيْلِ وَسَخَّرَ ٱلشَّمْسَ وَٱلْقَمَرَ كُلٌّ يَجْرِىٓ إِلَىٰٓ أَجَلٍ مُّسَمًّى وَأَنَّ ٱللَّـهَ بِمَا تَعْمَلُونَ خَبِيرٌ ﴿٢٩﴾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Have you not regarded that Allah makes the night pass into the day and makes the day pass into the night; and He has disposed the sun and the moon, each moving for a specified term, and that Allah is well aware of what you do?</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Luqmān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099383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ذَٰلِكَ بِأَنَّ ٱللَّـهَ هُوَ ٱلْحَقُّ وَأَنَّ مَا يَدْعُونَ مِن دُونِهِ ٱلْبَـٰطِلُ وَأَنَّ ٱللَّـهَ هُوَ ٱلْعَلِىُّ ٱلْكَبِيرُ ﴿٣٠﴾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is because Allah is the Reality</a:t>
            </a:r>
            <a:r>
              <a:rPr lang="en-US" altLang="en-US" sz="3200" dirty="0" smtClean="0">
                <a:latin typeface="Calibri" panose="020F0502020204030204" pitchFamily="34" charset="0"/>
              </a:rPr>
              <a:t>, </a:t>
            </a:r>
            <a:r>
              <a:rPr lang="en-US" altLang="en-US" sz="3200" dirty="0">
                <a:latin typeface="Calibri" panose="020F0502020204030204" pitchFamily="34" charset="0"/>
              </a:rPr>
              <a:t>and whatever they invoke besides Him is nullity</a:t>
            </a:r>
            <a:r>
              <a:rPr lang="en-US" altLang="en-US" sz="3200" dirty="0" smtClean="0">
                <a:latin typeface="Calibri" panose="020F0502020204030204" pitchFamily="34" charset="0"/>
              </a:rPr>
              <a:t>, </a:t>
            </a:r>
            <a:r>
              <a:rPr lang="en-US" altLang="en-US" sz="3200" dirty="0">
                <a:latin typeface="Calibri" panose="020F0502020204030204" pitchFamily="34" charset="0"/>
              </a:rPr>
              <a:t>and because Allah is the All-exalted, the All-great.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Luqmān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466111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أَلَمْ تَرَ أَنَّ ٱلْفُلْكَ تَجْرِى فِى ٱلْبَحْرِ بِنِعْمَتِ ٱللَّـهِ لِيُرِيَكُم مِّنْ ءَايَـٰتِهِۦٓ ۚ إِنَّ فِى ذَٰلِكَ لَـَٔايَـٰتٍ لِّكُلِّ صَبَّارٍ شَكُورٍ ﴿٣١﴾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Have you not regarded that the ships sail at sea by Allah’s blessing, that He may show you some of His signs? There are indeed signs in that for every patient and grateful [servant].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Luqmān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513538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وَإِذَا غَشِيَهُم مَّوْجٌ كَٱلظُّلَلِ دَعَوُا۟ ٱللَّـهَ مُخْلِصِينَ لَهُ ٱلدِّينَ فَلَمَّا نَجَّىٰهُمْ إِلَى ٱلْبَرِّ فَمِنْهُم مُّقْتَصِدٌ ۚ وَمَا يَجْحَدُ بِـَٔايَـٰتِنَآ إِلَّا كُلُّ خَتَّارٍ كَفُورٍ ﴿٣٢﴾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waves cover them like awnings, they invoke Allah, putting exclusive faith in Him. But when He delivers them towards land, [only] some of them remain unswerving. And no one will impugn Our signs except an ungrateful traitor.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Luqmān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932650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يَـٰٓأَيُّهَا ٱلنَّاسُ ٱتَّقُوا۟ رَبَّكُمْ وَٱخْشَوْا۟ يَوْمًا لَّا يَجْزِى وَالِدٌ عَن وَلَدِهِۦ وَلَا مَوْلُودٌ هُوَ جَازٍ عَن وَالِدِهِۦ شَيْـًٔا ۚ إِنَّ وَعْدَ ٱللَّـهِ حَقٌّ ۖ فَلَا تَغُرَّنَّكُمُ ٱلْحَيَوٰةُ ٱلدُّنْيَا وَلَا يَغُرَّنَّكُم بِٱللَّـهِ ٱلْغَرُورُ ﴿٣٣﴾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mankind! Be wary of your Lord and fear the day when a father shall not atone for his child, nor the child shall atone for its father in any wise. Indeed Allah’s promise is true. So do not let the life of the world deceive you, nor let the </a:t>
            </a:r>
            <a:r>
              <a:rPr lang="en-US" altLang="en-US" sz="3200" dirty="0" smtClean="0">
                <a:latin typeface="Calibri" panose="020F0502020204030204" pitchFamily="34" charset="0"/>
              </a:rPr>
              <a:t>Deceiver </a:t>
            </a:r>
            <a:r>
              <a:rPr lang="en-US" altLang="en-US" sz="3200" dirty="0">
                <a:latin typeface="Calibri" panose="020F0502020204030204" pitchFamily="34" charset="0"/>
              </a:rPr>
              <a:t>deceive you concerning Allah.</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Luqmān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090241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ٱللَّـهَ عِندَهُۥ عِلْمُ ٱلسَّاعَةِ وَيُنَزِّلُ ٱلْغَيْثَ وَيَعْلَمُ مَا فِى ٱلْأَرْحَامِ ۖ وَمَا تَدْرِى نَفْسٌ مَّاذَا تَكْسِبُ غَدًا ۖ وَمَا تَدْرِى نَفْسٌۢ بِأَىِّ أَرْضٍ تَمُوتُ ۚ إِنَّ ٱللَّـهَ عَلِيمٌ خَبِيرٌۢ ﴿٣٤﴾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the knowledge of the Hour is with Allah. He sends down the rain, and He knows what is in the wombs. No soul knows what it will earn tomorrow, and no soul knows in what land it will die. Indeed Allah is all-knowing, all-aware.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Luqmān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722815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Luqmān</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Luqmān</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the 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الٓمٓ ﴿١﴾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i="1" dirty="0" err="1">
                <a:latin typeface="Calibri" panose="020F0502020204030204" pitchFamily="34" charset="0"/>
              </a:rPr>
              <a:t>Alif</a:t>
            </a:r>
            <a:r>
              <a:rPr lang="en-US" altLang="en-US" sz="3200" i="1" dirty="0">
                <a:latin typeface="Calibri" panose="020F0502020204030204" pitchFamily="34" charset="0"/>
              </a:rPr>
              <a:t>, </a:t>
            </a:r>
            <a:r>
              <a:rPr lang="en-US" altLang="en-US" sz="3200" i="1" dirty="0" err="1">
                <a:latin typeface="Calibri" panose="020F0502020204030204" pitchFamily="34" charset="0"/>
              </a:rPr>
              <a:t>Lām</a:t>
            </a:r>
            <a:r>
              <a:rPr lang="en-US" altLang="en-US" sz="3200" i="1" dirty="0">
                <a:latin typeface="Calibri" panose="020F0502020204030204" pitchFamily="34" charset="0"/>
              </a:rPr>
              <a:t>, </a:t>
            </a:r>
            <a:r>
              <a:rPr lang="en-US" altLang="en-US" sz="3200" i="1" dirty="0" err="1">
                <a:latin typeface="Calibri" panose="020F0502020204030204" pitchFamily="34" charset="0"/>
              </a:rPr>
              <a:t>Mīm</a:t>
            </a:r>
            <a:r>
              <a:rPr lang="en-US" altLang="en-US" sz="3200" i="1" dirty="0">
                <a:latin typeface="Calibri" panose="020F0502020204030204" pitchFamily="34" charset="0"/>
              </a:rPr>
              <a:t>.</a:t>
            </a:r>
          </a:p>
          <a:p>
            <a:pPr>
              <a:lnSpc>
                <a:spcPct val="90000"/>
              </a:lnSpc>
            </a:pPr>
            <a:endParaRPr lang="en-US" altLang="en-US" sz="3200" i="1"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Luqmān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600399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تِلْكَ ءَايَـٰتُ ٱلْكِتَـٰبِ ٱلْحَكِيمِ ﴿٢﴾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These are the signs of the Definitive Book,</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Luqmān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58574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هُدًى وَرَحْمَةً لِّلْمُحْسِنِينَ ﴿٣﴾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 guidance and mercy for the virtuous,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Luqmān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1078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ٱلَّذِينَ يُقِيمُونَ ٱلصَّلَوٰةَ وَيُؤْتُونَ ٱلزَّكَوٰةَ وَهُم بِٱلْـَٔاخِرَةِ هُمْ يُوقِنُونَ ﴿٤﴾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 maintain the prayer, and pay the </a:t>
            </a:r>
            <a:r>
              <a:rPr lang="en-US" altLang="en-US" sz="3200" dirty="0" err="1">
                <a:latin typeface="Calibri" panose="020F0502020204030204" pitchFamily="34" charset="0"/>
              </a:rPr>
              <a:t>zakāt</a:t>
            </a:r>
            <a:r>
              <a:rPr lang="en-US" altLang="en-US" sz="3200" dirty="0">
                <a:latin typeface="Calibri" panose="020F0502020204030204" pitchFamily="34" charset="0"/>
              </a:rPr>
              <a:t>, and are certain of the Hereafter.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Luqmān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71233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أُو۟لَـٰٓئِكَ عَلَىٰ هُدًى مِّن رَّبِّهِمْ ۖ وَأُو۟لَـٰٓئِكَ هُمُ ٱلْمُفْلِحُونَ ﴿٥﴾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follow their Lord’s guidance, and it is they who are the felicitous.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Luqmān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96808682"/>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9223</TotalTime>
  <Words>2446</Words>
  <Application>Microsoft Office PowerPoint</Application>
  <PresentationFormat>Widescreen</PresentationFormat>
  <Paragraphs>127</Paragraphs>
  <Slides>40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الٓمٓ ﴿١﴾ </vt:lpstr>
      <vt:lpstr>تِلْكَ ءَايَـٰتُ ٱلْكِتَـٰبِ ٱلْحَكِيمِ ﴿٢﴾</vt:lpstr>
      <vt:lpstr> هُدًى وَرَحْمَةً لِّلْمُحْسِنِينَ ﴿٣﴾</vt:lpstr>
      <vt:lpstr> ٱلَّذِينَ يُقِيمُونَ ٱلصَّلَوٰةَ وَيُؤْتُونَ ٱلزَّكَوٰةَ وَهُم بِٱلْـَٔاخِرَةِ هُمْ يُوقِنُونَ ﴿٤﴾</vt:lpstr>
      <vt:lpstr> أُو۟لَـٰٓئِكَ عَلَىٰ هُدًى مِّن رَّبِّهِمْ ۖ وَأُو۟لَـٰٓئِكَ هُمُ ٱلْمُفْلِحُونَ ﴿٥﴾</vt:lpstr>
      <vt:lpstr> وَمِنَ ٱلنَّاسِ مَن يَشْتَرِى لَهْوَ ٱلْحَدِيثِ لِيُضِلَّ عَن سَبِيلِ ٱللَّـهِ بِغَيْرِ عِلْمٍ وَيَتَّخِذَهَا هُزُوًا ۚ أُو۟لَـٰٓئِكَ لَهُمْ عَذَابٌ مُّهِينٌ ﴿٦﴾</vt:lpstr>
      <vt:lpstr> وَإِذَا تُتْلَىٰ عَلَيْهِ ءَايَـٰتُنَا وَلَّىٰ مُسْتَكْبِرًا كَأَن لَّمْ يَسْمَعْهَا كَأَنَّ فِىٓ أُذُنَيْهِ وَقْرًا ۖ فَبَشِّرْهُ بِعَذَابٍ أَلِيمٍ ﴿٧﴾</vt:lpstr>
      <vt:lpstr> إِنَّ ٱلَّذِينَ ءَامَنُوا۟ وَعَمِلُوا۟ ٱلصَّـٰلِحَـٰتِ لَهُمْ جَنَّـٰتُ ٱلنَّعِيمِ ﴿٨﴾</vt:lpstr>
      <vt:lpstr> خَـٰلِدِينَ فِيهَا ۖ وَعْدَ ٱللَّـهِ حَقًّا ۚ وَهُوَ ٱلْعَزِيزُ ٱلْحَكِيمُ ﴿٩﴾</vt:lpstr>
      <vt:lpstr> خَلَقَ ٱلسَّمَـٰوَٰتِ بِغَيْرِ عَمَدٍ تَرَوْنَهَا ۖ وَأَلْقَىٰ فِى ٱلْأَرْضِ رَوَٰسِىَ أَن تَمِيدَ بِكُمْ وَبَثَّ فِيهَا مِن كُلِّ دَآبَّةٍ ۚ وَأَنزَلْنَا مِنَ ٱلسَّمَآءِ مَآءً فَأَنۢبَتْنَا فِيهَا مِن كُلِّ زَوْجٍ كَرِيمٍ ﴿١٠﴾</vt:lpstr>
      <vt:lpstr> هَـٰذَا خَلْقُ ٱللَّـهِ فَأَرُونِى مَاذَا خَلَقَ ٱلَّذِينَ مِن دُونِهِۦ ۚ بَلِ ٱلظَّـٰلِمُونَ فِى ضَلَـٰلٍ مُّبِينٍ ﴿١١﴾</vt:lpstr>
      <vt:lpstr>وَلَقَدْ ءَاتَيْنَا لُقْمَـٰنَ ٱلْحِكْمَةَ أَنِ ٱشْكُرْ لِلَّـهِ ۚ وَمَن يَشْكُرْ فَإِنَّمَا يَشْكُرُ لِنَفْسِهِۦ ۖ وَمَن كَفَرَ فَإِنَّ ٱللَّـهَ غَنِىٌّ حَمِيدٌ ﴿١٢﴾</vt:lpstr>
      <vt:lpstr> وَإِذْ قَالَ لُقْمَـٰنُ لِٱبْنِهِۦ وَهُوَ يَعِظُهُۥ يَـٰبُنَىَّ لَا تُشْرِكْ بِٱللَّـهِ ۖ إِنَّ ٱلشِّرْكَ لَظُلْمٌ عَظِيمٌ ﴿١٣﴾</vt:lpstr>
      <vt:lpstr> وَوَصَّيْنَا ٱلْإِنسَـٰنَ بِوَٰلِدَيْهِ حَمَلَتْهُ أُمُّهُۥ وَهْنًا عَلَىٰ وَهْنٍ وَفِصَـٰلُهُۥ فِى عَامَيْنِ أَنِ ٱشْكُرْ لِى وَلِوَٰلِدَيْكَ إِلَىَّ ٱلْمَصِيرُ ﴿١٤﴾</vt:lpstr>
      <vt:lpstr> وَإِن جَـٰهَدَاكَ عَلَىٰٓ أَن تُشْرِكَ بِى مَا لَيْسَ لَكَ بِهِۦ عِلْمٌ فَلَا تُطِعْهُمَا ۖ وَصَاحِبْهُمَا فِى ٱلدُّنْيَا مَعْرُوفًا ۖ وَٱتَّبِعْ سَبِيلَ مَنْ أَنَابَ إِلَىَّ ۚ ثُمَّ إِلَىَّ مَرْجِعُكُمْ فَأُنَبِّئُكُم بِمَا كُنتُمْ تَعْمَلُونَ ﴿١٥﴾</vt:lpstr>
      <vt:lpstr> يَـٰبُنَىَّ إِنَّهَآ إِن تَكُ مِثْقَالَ حَبَّةٍ مِّنْ خَرْدَلٍ فَتَكُن فِى صَخْرَةٍ أَوْ فِى ٱلسَّمَـٰوَٰتِ أَوْ فِى ٱلْأَرْضِ يَأْتِ بِهَا ٱللَّـهُ ۚ إِنَّ ٱللَّـهَ لَطِيفٌ خَبِيرٌ ﴿١٦﴾</vt:lpstr>
      <vt:lpstr> يَـٰبُنَىَّ أَقِمِ ٱلصَّلَوٰةَ وَأْمُرْ بِٱلْمَعْرُوفِ وَٱنْهَ عَنِ ٱلْمُنكَرِ وَٱصْبِرْ عَلَىٰ مَآ أَصَابَكَ ۖ إِنَّ ذَٰلِكَ مِنْ عَزْمِ ٱلْأُمُورِ ﴿١٧﴾</vt:lpstr>
      <vt:lpstr> وَلَا تُصَعِّرْ خَدَّكَ لِلنَّاسِ وَلَا تَمْشِ فِى ٱلْأَرْضِ مَرَحًا ۖ إِنَّ ٱللَّـهَ لَا يُحِبُّ كُلَّ مُخْتَالٍ فَخُورٍ ﴿١٨﴾ </vt:lpstr>
      <vt:lpstr>وَٱقْصِدْ فِى مَشْيِكَ وَٱغْضُضْ مِن صَوْتِكَ ۚ إِنَّ أَنكَرَ ٱلْأَصْوَٰتِ لَصَوْتُ ٱلْحَمِيرِ ﴿١٩﴾</vt:lpstr>
      <vt:lpstr>أَلَمْ تَرَوْا۟ أَنَّ ٱللَّـهَ سَخَّرَ لَكُم مَّا فِى ٱلسَّمَـٰوَٰتِ وَمَا فِى ٱلْأَرْضِ وَأَسْبَغَ عَلَيْكُمْ نِعَمَهُۥ ظَـٰهِرَةً وَبَاطِنَةً ۗ وَمِنَ ٱلنَّاسِ مَن يُجَـٰدِلُ فِى ٱللَّـهِ بِغَيْرِ عِلْمٍ وَلَا هُدًى وَلَا كِتَـٰبٍ مُّنِيرٍ ﴿٢٠﴾</vt:lpstr>
      <vt:lpstr> وَإِذَا قِيلَ لَهُمُ ٱتَّبِعُوا۟ مَآ أَنزَلَ ٱللَّـهُ قَالُوا۟ بَلْ نَتَّبِعُ مَا وَجَدْنَا عَلَيْهِ ءَابَآءَنَآ ۚ أَوَلَوْ كَانَ ٱلشَّيْطَـٰنُ يَدْعُوهُمْ إِلَىٰ عَذَابِ ٱلسَّعِيرِ ﴿٢١﴾</vt:lpstr>
      <vt:lpstr> وَمَن يُسْلِمْ وَجْهَهُۥٓ إِلَى ٱللَّـهِ وَهُوَ مُحْسِنٌ فَقَدِ ٱسْتَمْسَكَ بِٱلْعُرْوَةِ ٱلْوُثْقَىٰ ۗ وَإِلَى ٱللَّـهِ عَـٰقِبَةُ ٱلْأُمُورِ ﴿٢٢﴾ </vt:lpstr>
      <vt:lpstr>وَمَن كَفَرَ فَلَا يَحْزُنكَ كُفْرُهُۥٓ ۚ إِلَيْنَا مَرْجِعُهُمْ فَنُنَبِّئُهُم بِمَا عَمِلُوٓا۟ ۚ إِنَّ ٱللَّـهَ عَلِيمٌۢ بِذَاتِ ٱلصُّدُورِ ﴿٢٣﴾</vt:lpstr>
      <vt:lpstr> نُمَتِّعُهُمْ قَلِيلًا ثُمَّ نَضْطَرُّهُمْ إِلَىٰ عَذَابٍ غَلِيظٍ ﴿٢٤﴾</vt:lpstr>
      <vt:lpstr> وَلَئِن سَأَلْتَهُم مَّنْ خَلَقَ ٱلسَّمَـٰوَٰتِ وَٱلْأَرْضَ لَيَقُولُنَّ ٱللَّـهُ ۚ قُلِ ٱلْحَمْدُ لِلَّـهِ ۚ بَلْ أَكْثَرُهُمْ لَا يَعْلَمُونَ ﴿٢٥﴾ </vt:lpstr>
      <vt:lpstr>لِلَّـهِ مَا فِى ٱلسَّمَـٰوَٰتِ وَٱلْأَرْضِ ۚ إِنَّ ٱللَّـهَ هُوَ ٱلْغَنِىُّ ٱلْحَمِيدُ ﴿٢٦﴾</vt:lpstr>
      <vt:lpstr> وَلَوْ أَنَّمَا فِى ٱلْأَرْضِ مِن شَجَرَةٍ أَقْلَـٰمٌ وَٱلْبَحْرُ يَمُدُّهُۥ مِنۢ بَعْدِهِۦ سَبْعَةُ أَبْحُرٍ مَّا نَفِدَتْ كَلِمَـٰتُ ٱللَّـهِ ۗ إِنَّ ٱللَّـهَ عَزِيزٌ حَكِيمٌ ﴿٢٧﴾</vt:lpstr>
      <vt:lpstr> مَّا خَلْقُكُمْ وَلَا بَعْثُكُمْ إِلَّا كَنَفْسٍ وَٰحِدَةٍ ۗ إِنَّ ٱللَّـهَ سَمِيعٌۢ بَصِيرٌ ﴿٢٨﴾</vt:lpstr>
      <vt:lpstr>أَلَمْ تَرَ أَنَّ ٱللَّـهَ يُولِجُ ٱلَّيْلَ فِى ٱلنَّهَارِ وَيُولِجُ ٱلنَّهَارَ فِى ٱلَّيْلِ وَسَخَّرَ ٱلشَّمْسَ وَٱلْقَمَرَ كُلٌّ يَجْرِىٓ إِلَىٰٓ أَجَلٍ مُّسَمًّى وَأَنَّ ٱللَّـهَ بِمَا تَعْمَلُونَ خَبِيرٌ ﴿٢٩﴾</vt:lpstr>
      <vt:lpstr> ذَٰلِكَ بِأَنَّ ٱللَّـهَ هُوَ ٱلْحَقُّ وَأَنَّ مَا يَدْعُونَ مِن دُونِهِ ٱلْبَـٰطِلُ وَأَنَّ ٱللَّـهَ هُوَ ٱلْعَلِىُّ ٱلْكَبِيرُ ﴿٣٠﴾</vt:lpstr>
      <vt:lpstr> أَلَمْ تَرَ أَنَّ ٱلْفُلْكَ تَجْرِى فِى ٱلْبَحْرِ بِنِعْمَتِ ٱللَّـهِ لِيُرِيَكُم مِّنْ ءَايَـٰتِهِۦٓ ۚ إِنَّ فِى ذَٰلِكَ لَـَٔايَـٰتٍ لِّكُلِّ صَبَّارٍ شَكُورٍ ﴿٣١﴾</vt:lpstr>
      <vt:lpstr> وَإِذَا غَشِيَهُم مَّوْجٌ كَٱلظُّلَلِ دَعَوُا۟ ٱللَّـهَ مُخْلِصِينَ لَهُ ٱلدِّينَ فَلَمَّا نَجَّىٰهُمْ إِلَى ٱلْبَرِّ فَمِنْهُم مُّقْتَصِدٌ ۚ وَمَا يَجْحَدُ بِـَٔايَـٰتِنَآ إِلَّا كُلُّ خَتَّارٍ كَفُورٍ ﴿٣٢﴾ </vt:lpstr>
      <vt:lpstr>يَـٰٓأَيُّهَا ٱلنَّاسُ ٱتَّقُوا۟ رَبَّكُمْ وَٱخْشَوْا۟ يَوْمًا لَّا يَجْزِى وَالِدٌ عَن وَلَدِهِۦ وَلَا مَوْلُودٌ هُوَ جَازٍ عَن وَالِدِهِۦ شَيْـًٔا ۚ إِنَّ وَعْدَ ٱللَّـهِ حَقٌّ ۖ فَلَا تَغُرَّنَّكُمُ ٱلْحَيَوٰةُ ٱلدُّنْيَا وَلَا يَغُرَّنَّكُم بِٱللَّـهِ ٱلْغَرُورُ ﴿٣٣﴾</vt:lpstr>
      <vt:lpstr> إِنَّ ٱللَّـهَ عِندَهُۥ عِلْمُ ٱلسَّاعَةِ وَيُنَزِّلُ ٱلْغَيْثَ وَيَعْلَمُ مَا فِى ٱلْأَرْحَامِ ۖ وَمَا تَدْرِى نَفْسٌ مَّاذَا تَكْسِبُ غَدًا ۖ وَمَا تَدْرِى نَفْسٌۢ بِأَىِّ أَرْضٍ تَمُوتُ ۚ إِنَّ ٱللَّـهَ عَلِيمٌ خَبِيرٌۢ ﴿٣٤﴾</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650</cp:revision>
  <dcterms:created xsi:type="dcterms:W3CDTF">2005-07-27T05:58:58Z</dcterms:created>
  <dcterms:modified xsi:type="dcterms:W3CDTF">2020-05-12T01:43:47Z</dcterms:modified>
</cp:coreProperties>
</file>