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98"/>
  </p:notesMasterIdLst>
  <p:sldIdLst>
    <p:sldId id="354" r:id="rId2"/>
    <p:sldId id="355" r:id="rId3"/>
    <p:sldId id="893" r:id="rId4"/>
    <p:sldId id="766" r:id="rId5"/>
    <p:sldId id="918" r:id="rId6"/>
    <p:sldId id="919" r:id="rId7"/>
    <p:sldId id="920" r:id="rId8"/>
    <p:sldId id="921" r:id="rId9"/>
    <p:sldId id="922" r:id="rId10"/>
    <p:sldId id="923" r:id="rId11"/>
    <p:sldId id="924" r:id="rId12"/>
    <p:sldId id="925" r:id="rId13"/>
    <p:sldId id="926" r:id="rId14"/>
    <p:sldId id="927" r:id="rId15"/>
    <p:sldId id="928" r:id="rId16"/>
    <p:sldId id="929" r:id="rId17"/>
    <p:sldId id="930" r:id="rId18"/>
    <p:sldId id="931" r:id="rId19"/>
    <p:sldId id="932" r:id="rId20"/>
    <p:sldId id="1007" r:id="rId21"/>
    <p:sldId id="933" r:id="rId22"/>
    <p:sldId id="934" r:id="rId23"/>
    <p:sldId id="935" r:id="rId24"/>
    <p:sldId id="936" r:id="rId25"/>
    <p:sldId id="937" r:id="rId26"/>
    <p:sldId id="938" r:id="rId27"/>
    <p:sldId id="939" r:id="rId28"/>
    <p:sldId id="940" r:id="rId29"/>
    <p:sldId id="1008" r:id="rId30"/>
    <p:sldId id="941" r:id="rId31"/>
    <p:sldId id="942" r:id="rId32"/>
    <p:sldId id="943" r:id="rId33"/>
    <p:sldId id="944" r:id="rId34"/>
    <p:sldId id="945" r:id="rId35"/>
    <p:sldId id="946" r:id="rId36"/>
    <p:sldId id="947" r:id="rId37"/>
    <p:sldId id="948" r:id="rId38"/>
    <p:sldId id="949" r:id="rId39"/>
    <p:sldId id="950" r:id="rId40"/>
    <p:sldId id="951" r:id="rId41"/>
    <p:sldId id="952" r:id="rId42"/>
    <p:sldId id="953" r:id="rId43"/>
    <p:sldId id="954" r:id="rId44"/>
    <p:sldId id="955" r:id="rId45"/>
    <p:sldId id="956" r:id="rId46"/>
    <p:sldId id="957" r:id="rId47"/>
    <p:sldId id="958" r:id="rId48"/>
    <p:sldId id="959" r:id="rId49"/>
    <p:sldId id="960" r:id="rId50"/>
    <p:sldId id="961" r:id="rId51"/>
    <p:sldId id="962" r:id="rId52"/>
    <p:sldId id="963" r:id="rId53"/>
    <p:sldId id="964" r:id="rId54"/>
    <p:sldId id="965" r:id="rId55"/>
    <p:sldId id="966" r:id="rId56"/>
    <p:sldId id="967" r:id="rId57"/>
    <p:sldId id="968" r:id="rId58"/>
    <p:sldId id="969" r:id="rId59"/>
    <p:sldId id="970" r:id="rId60"/>
    <p:sldId id="971" r:id="rId61"/>
    <p:sldId id="972" r:id="rId62"/>
    <p:sldId id="973" r:id="rId63"/>
    <p:sldId id="974" r:id="rId64"/>
    <p:sldId id="975" r:id="rId65"/>
    <p:sldId id="976" r:id="rId66"/>
    <p:sldId id="977" r:id="rId67"/>
    <p:sldId id="978" r:id="rId68"/>
    <p:sldId id="979" r:id="rId69"/>
    <p:sldId id="980" r:id="rId70"/>
    <p:sldId id="981" r:id="rId71"/>
    <p:sldId id="982" r:id="rId72"/>
    <p:sldId id="983" r:id="rId73"/>
    <p:sldId id="984" r:id="rId74"/>
    <p:sldId id="985" r:id="rId75"/>
    <p:sldId id="986" r:id="rId76"/>
    <p:sldId id="987" r:id="rId77"/>
    <p:sldId id="988" r:id="rId78"/>
    <p:sldId id="989" r:id="rId79"/>
    <p:sldId id="990" r:id="rId80"/>
    <p:sldId id="991" r:id="rId81"/>
    <p:sldId id="992" r:id="rId82"/>
    <p:sldId id="993" r:id="rId83"/>
    <p:sldId id="995" r:id="rId84"/>
    <p:sldId id="996" r:id="rId85"/>
    <p:sldId id="997" r:id="rId86"/>
    <p:sldId id="998" r:id="rId87"/>
    <p:sldId id="999" r:id="rId88"/>
    <p:sldId id="1000" r:id="rId89"/>
    <p:sldId id="1001" r:id="rId90"/>
    <p:sldId id="1002" r:id="rId91"/>
    <p:sldId id="1003" r:id="rId92"/>
    <p:sldId id="1004" r:id="rId93"/>
    <p:sldId id="1005" r:id="rId94"/>
    <p:sldId id="1006" r:id="rId95"/>
    <p:sldId id="352" r:id="rId96"/>
    <p:sldId id="353" r:id="rId97"/>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83" d="100"/>
          <a:sy n="83" d="100"/>
        </p:scale>
        <p:origin x="658" y="72"/>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0"/>
    </p:cViewPr>
  </p:sorterViewPr>
  <p:notesViewPr>
    <p:cSldViewPr showGuides="1">
      <p:cViewPr varScale="1">
        <p:scale>
          <a:sx n="67" d="100"/>
          <a:sy n="67" d="100"/>
        </p:scale>
        <p:origin x="3120" y="4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9FB2DA-2DB0-4902-BF29-6178C8F12731}" type="datetimeFigureOut">
              <a:rPr lang="en-US" smtClean="0"/>
              <a:t>11/05/2020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18BA8-729A-4A1A-A10C-1EA9550D919F}" type="slidenum">
              <a:rPr lang="en-US" smtClean="0"/>
              <a:t>‹#›</a:t>
            </a:fld>
            <a:endParaRPr lang="en-US"/>
          </a:p>
        </p:txBody>
      </p:sp>
    </p:spTree>
    <p:extLst>
      <p:ext uri="{BB962C8B-B14F-4D97-AF65-F5344CB8AC3E}">
        <p14:creationId xmlns:p14="http://schemas.microsoft.com/office/powerpoint/2010/main" val="2527626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sz="6600"/>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94ABE72-BCAF-46D7-B7D3-25953FEBAA87}" type="slidenum">
              <a:rPr lang="en-US" altLang="en-US" smtClean="0"/>
              <a:pPr>
                <a:defRPr/>
              </a:pPr>
              <a:t>‹#›</a:t>
            </a:fld>
            <a:endParaRPr lang="en-US" altLang="en-US" dirty="0"/>
          </a:p>
        </p:txBody>
      </p:sp>
    </p:spTree>
    <p:extLst>
      <p:ext uri="{BB962C8B-B14F-4D97-AF65-F5344CB8AC3E}">
        <p14:creationId xmlns:p14="http://schemas.microsoft.com/office/powerpoint/2010/main" val="3546186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D0B0D39-27C3-43B3-A1B2-2576C8780AFA}" type="slidenum">
              <a:rPr lang="en-US" altLang="en-US" smtClean="0"/>
              <a:pPr>
                <a:defRPr/>
              </a:pPr>
              <a:t>‹#›</a:t>
            </a:fld>
            <a:endParaRPr lang="en-US" altLang="en-US" dirty="0"/>
          </a:p>
        </p:txBody>
      </p:sp>
    </p:spTree>
    <p:extLst>
      <p:ext uri="{BB962C8B-B14F-4D97-AF65-F5344CB8AC3E}">
        <p14:creationId xmlns:p14="http://schemas.microsoft.com/office/powerpoint/2010/main" val="3728740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lvl1pPr>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0D009D4-2482-44BA-BD70-E6926F7ACD7B}" type="slidenum">
              <a:rPr lang="en-US" altLang="en-US" smtClean="0"/>
              <a:pPr>
                <a:defRPr/>
              </a:pPr>
              <a:t>‹#›</a:t>
            </a:fld>
            <a:endParaRPr lang="en-US" altLang="en-US" dirty="0"/>
          </a:p>
        </p:txBody>
      </p:sp>
    </p:spTree>
    <p:extLst>
      <p:ext uri="{BB962C8B-B14F-4D97-AF65-F5344CB8AC3E}">
        <p14:creationId xmlns:p14="http://schemas.microsoft.com/office/powerpoint/2010/main" val="1746452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02CC391-230A-4C75-A95E-BD681A3E9883}" type="slidenum">
              <a:rPr lang="en-US" altLang="en-US" smtClean="0"/>
              <a:pPr>
                <a:defRPr/>
              </a:pPr>
              <a:t>‹#›</a:t>
            </a:fld>
            <a:endParaRPr lang="en-US" altLang="en-US" dirty="0"/>
          </a:p>
        </p:txBody>
      </p:sp>
    </p:spTree>
    <p:extLst>
      <p:ext uri="{BB962C8B-B14F-4D97-AF65-F5344CB8AC3E}">
        <p14:creationId xmlns:p14="http://schemas.microsoft.com/office/powerpoint/2010/main" val="357821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BD49952-A64B-4123-B9F3-513F28A56A1E}" type="slidenum">
              <a:rPr lang="en-US" altLang="en-US" smtClean="0"/>
              <a:pPr>
                <a:defRPr/>
              </a:pPr>
              <a:t>‹#›</a:t>
            </a:fld>
            <a:endParaRPr lang="en-US" altLang="en-US" dirty="0"/>
          </a:p>
        </p:txBody>
      </p:sp>
    </p:spTree>
    <p:extLst>
      <p:ext uri="{BB962C8B-B14F-4D97-AF65-F5344CB8AC3E}">
        <p14:creationId xmlns:p14="http://schemas.microsoft.com/office/powerpoint/2010/main" val="885479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B22091E-2B50-44CD-A438-55995C535E67}" type="slidenum">
              <a:rPr lang="en-US" altLang="en-US" smtClean="0"/>
              <a:pPr>
                <a:defRPr/>
              </a:pPr>
              <a:t>‹#›</a:t>
            </a:fld>
            <a:endParaRPr lang="en-US" altLang="en-US" dirty="0"/>
          </a:p>
        </p:txBody>
      </p:sp>
    </p:spTree>
    <p:extLst>
      <p:ext uri="{BB962C8B-B14F-4D97-AF65-F5344CB8AC3E}">
        <p14:creationId xmlns:p14="http://schemas.microsoft.com/office/powerpoint/2010/main" val="293582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93A5AF6-A73A-4597-AAC5-03679945185B}" type="slidenum">
              <a:rPr lang="en-US" altLang="en-US" smtClean="0"/>
              <a:pPr>
                <a:defRPr/>
              </a:pPr>
              <a:t>‹#›</a:t>
            </a:fld>
            <a:endParaRPr lang="en-US" altLang="en-US" dirty="0"/>
          </a:p>
        </p:txBody>
      </p:sp>
    </p:spTree>
    <p:extLst>
      <p:ext uri="{BB962C8B-B14F-4D97-AF65-F5344CB8AC3E}">
        <p14:creationId xmlns:p14="http://schemas.microsoft.com/office/powerpoint/2010/main" val="4142489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E94B729-27E6-45CF-B133-0D7085EBE924}" type="slidenum">
              <a:rPr lang="en-US" altLang="en-US" smtClean="0"/>
              <a:pPr>
                <a:defRPr/>
              </a:pPr>
              <a:t>‹#›</a:t>
            </a:fld>
            <a:endParaRPr lang="en-US" altLang="en-US" dirty="0"/>
          </a:p>
        </p:txBody>
      </p:sp>
    </p:spTree>
    <p:extLst>
      <p:ext uri="{BB962C8B-B14F-4D97-AF65-F5344CB8AC3E}">
        <p14:creationId xmlns:p14="http://schemas.microsoft.com/office/powerpoint/2010/main" val="1261819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281E1367-BC26-4FB2-995E-6C45998B9980}" type="slidenum">
              <a:rPr lang="en-US" altLang="en-US" smtClean="0"/>
              <a:pPr>
                <a:defRPr/>
              </a:pPr>
              <a:t>‹#›</a:t>
            </a:fld>
            <a:endParaRPr lang="en-US" altLang="en-US" dirty="0"/>
          </a:p>
        </p:txBody>
      </p:sp>
    </p:spTree>
    <p:extLst>
      <p:ext uri="{BB962C8B-B14F-4D97-AF65-F5344CB8AC3E}">
        <p14:creationId xmlns:p14="http://schemas.microsoft.com/office/powerpoint/2010/main" val="2571448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3DDCF08-895D-48D0-8554-DCCB32D92B33}" type="slidenum">
              <a:rPr lang="en-US" altLang="en-US" smtClean="0"/>
              <a:pPr>
                <a:defRPr/>
              </a:pPr>
              <a:t>‹#›</a:t>
            </a:fld>
            <a:endParaRPr lang="en-US" altLang="en-US" dirty="0"/>
          </a:p>
        </p:txBody>
      </p:sp>
    </p:spTree>
    <p:extLst>
      <p:ext uri="{BB962C8B-B14F-4D97-AF65-F5344CB8AC3E}">
        <p14:creationId xmlns:p14="http://schemas.microsoft.com/office/powerpoint/2010/main" val="3472115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32F48A0-D49B-44A2-8E35-74F78817953C}" type="slidenum">
              <a:rPr lang="en-US" altLang="en-US" smtClean="0"/>
              <a:pPr>
                <a:defRPr/>
              </a:pPr>
              <a:t>‹#›</a:t>
            </a:fld>
            <a:endParaRPr lang="en-US" altLang="en-US" dirty="0"/>
          </a:p>
        </p:txBody>
      </p:sp>
    </p:spTree>
    <p:extLst>
      <p:ext uri="{BB962C8B-B14F-4D97-AF65-F5344CB8AC3E}">
        <p14:creationId xmlns:p14="http://schemas.microsoft.com/office/powerpoint/2010/main" val="1854999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9125" y="811074"/>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66"/>
                </a:solidFill>
                <a:latin typeface="Arial" panose="020B0604020202020204" pitchFamily="34" charset="0"/>
              </a:defRPr>
            </a:lvl1pPr>
          </a:lstStyle>
          <a:p>
            <a:pPr>
              <a:defRPr/>
            </a:pPr>
            <a:fld id="{D1CACF3B-0E3D-463E-9C8D-41F0FF224CBB}" type="slidenum">
              <a:rPr lang="en-US" altLang="en-US" smtClean="0"/>
              <a:pPr>
                <a:defRPr/>
              </a:pPr>
              <a:t>‹#›</a:t>
            </a:fld>
            <a:endParaRPr lang="en-US" altLang="en-US" dirty="0"/>
          </a:p>
        </p:txBody>
      </p:sp>
    </p:spTree>
    <p:extLst>
      <p:ext uri="{BB962C8B-B14F-4D97-AF65-F5344CB8AC3E}">
        <p14:creationId xmlns:p14="http://schemas.microsoft.com/office/powerpoint/2010/main" val="41431930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a:solidFill>
            <a:srgbClr val="000066"/>
          </a:solidFill>
          <a:latin typeface="Arial" panose="020B0604020202020204" pitchFamily="34" charset="0"/>
          <a:ea typeface="+mj-ea"/>
          <a:cs typeface="+mj-cs"/>
        </a:defRPr>
      </a:lvl1pPr>
      <a:lvl2pPr algn="ctr" rtl="0" eaLnBrk="1" fontAlgn="base" hangingPunct="1">
        <a:spcBef>
          <a:spcPct val="0"/>
        </a:spcBef>
        <a:spcAft>
          <a:spcPct val="0"/>
        </a:spcAft>
        <a:defRPr sz="4400">
          <a:solidFill>
            <a:srgbClr val="000066"/>
          </a:solidFill>
          <a:latin typeface="Arial" pitchFamily="34" charset="0"/>
          <a:cs typeface="Arial" pitchFamily="34" charset="0"/>
        </a:defRPr>
      </a:lvl2pPr>
      <a:lvl3pPr algn="ctr" rtl="0" eaLnBrk="1" fontAlgn="base" hangingPunct="1">
        <a:spcBef>
          <a:spcPct val="0"/>
        </a:spcBef>
        <a:spcAft>
          <a:spcPct val="0"/>
        </a:spcAft>
        <a:defRPr sz="4400">
          <a:solidFill>
            <a:srgbClr val="000066"/>
          </a:solidFill>
          <a:latin typeface="Arial" pitchFamily="34" charset="0"/>
          <a:cs typeface="Arial" pitchFamily="34" charset="0"/>
        </a:defRPr>
      </a:lvl3pPr>
      <a:lvl4pPr algn="ctr" rtl="0" eaLnBrk="1" fontAlgn="base" hangingPunct="1">
        <a:spcBef>
          <a:spcPct val="0"/>
        </a:spcBef>
        <a:spcAft>
          <a:spcPct val="0"/>
        </a:spcAft>
        <a:defRPr sz="4400">
          <a:solidFill>
            <a:srgbClr val="000066"/>
          </a:solidFill>
          <a:latin typeface="Arial" pitchFamily="34" charset="0"/>
          <a:cs typeface="Arial" pitchFamily="34" charset="0"/>
        </a:defRPr>
      </a:lvl4pPr>
      <a:lvl5pPr algn="ctr" rtl="0" eaLnBrk="1" fontAlgn="base" hangingPunct="1">
        <a:spcBef>
          <a:spcPct val="0"/>
        </a:spcBef>
        <a:spcAft>
          <a:spcPct val="0"/>
        </a:spcAft>
        <a:defRPr sz="4400">
          <a:solidFill>
            <a:srgbClr val="000066"/>
          </a:solidFill>
          <a:latin typeface="Arial" pitchFamily="34" charset="0"/>
          <a:cs typeface="Arial" pitchFamily="34" charset="0"/>
        </a:defRPr>
      </a:lvl5pPr>
      <a:lvl6pPr marL="457200" algn="ctr" rtl="0" eaLnBrk="1" fontAlgn="base" hangingPunct="1">
        <a:spcBef>
          <a:spcPct val="0"/>
        </a:spcBef>
        <a:spcAft>
          <a:spcPct val="0"/>
        </a:spcAft>
        <a:defRPr sz="4400">
          <a:solidFill>
            <a:srgbClr val="000066"/>
          </a:solidFill>
          <a:latin typeface="Arial" pitchFamily="34" charset="0"/>
          <a:cs typeface="Arial" pitchFamily="34" charset="0"/>
        </a:defRPr>
      </a:lvl6pPr>
      <a:lvl7pPr marL="914400" algn="ctr" rtl="0" eaLnBrk="1" fontAlgn="base" hangingPunct="1">
        <a:spcBef>
          <a:spcPct val="0"/>
        </a:spcBef>
        <a:spcAft>
          <a:spcPct val="0"/>
        </a:spcAft>
        <a:defRPr sz="4400">
          <a:solidFill>
            <a:srgbClr val="000066"/>
          </a:solidFill>
          <a:latin typeface="Arial" pitchFamily="34" charset="0"/>
          <a:cs typeface="Arial" pitchFamily="34" charset="0"/>
        </a:defRPr>
      </a:lvl7pPr>
      <a:lvl8pPr marL="1371600" algn="ctr" rtl="0" eaLnBrk="1" fontAlgn="base" hangingPunct="1">
        <a:spcBef>
          <a:spcPct val="0"/>
        </a:spcBef>
        <a:spcAft>
          <a:spcPct val="0"/>
        </a:spcAft>
        <a:defRPr sz="4400">
          <a:solidFill>
            <a:srgbClr val="000066"/>
          </a:solidFill>
          <a:latin typeface="Arial" pitchFamily="34" charset="0"/>
          <a:cs typeface="Arial" pitchFamily="34" charset="0"/>
        </a:defRPr>
      </a:lvl8pPr>
      <a:lvl9pPr marL="1828800" algn="ctr" rtl="0" eaLnBrk="1" fontAlgn="base" hangingPunct="1">
        <a:spcBef>
          <a:spcPct val="0"/>
        </a:spcBef>
        <a:spcAft>
          <a:spcPct val="0"/>
        </a:spcAft>
        <a:defRPr sz="4400">
          <a:solidFill>
            <a:srgbClr val="000066"/>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har char="•"/>
        <a:defRPr sz="3200">
          <a:solidFill>
            <a:srgbClr val="000066"/>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har char="–"/>
        <a:defRPr sz="2800">
          <a:solidFill>
            <a:srgbClr val="000066"/>
          </a:solidFill>
          <a:latin typeface="Arial" panose="020B0604020202020204" pitchFamily="34" charset="0"/>
          <a:cs typeface="+mn-cs"/>
        </a:defRPr>
      </a:lvl2pPr>
      <a:lvl3pPr marL="1143000" indent="-228600" algn="l" rtl="0" eaLnBrk="1" fontAlgn="base" hangingPunct="1">
        <a:spcBef>
          <a:spcPct val="20000"/>
        </a:spcBef>
        <a:spcAft>
          <a:spcPct val="0"/>
        </a:spcAft>
        <a:buChar char="•"/>
        <a:defRPr sz="2400">
          <a:solidFill>
            <a:srgbClr val="000066"/>
          </a:solidFill>
          <a:latin typeface="Arial" panose="020B0604020202020204" pitchFamily="34" charset="0"/>
          <a:cs typeface="+mn-cs"/>
        </a:defRPr>
      </a:lvl3pPr>
      <a:lvl4pPr marL="16002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4pPr>
      <a:lvl5pPr marL="20574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5pPr>
      <a:lvl6pPr marL="2514600" indent="-228600" algn="l" rtl="0" eaLnBrk="1" fontAlgn="base" hangingPunct="1">
        <a:spcBef>
          <a:spcPct val="20000"/>
        </a:spcBef>
        <a:spcAft>
          <a:spcPct val="0"/>
        </a:spcAft>
        <a:buChar char="»"/>
        <a:defRPr sz="2000">
          <a:solidFill>
            <a:srgbClr val="000066"/>
          </a:solidFill>
          <a:latin typeface="+mn-lt"/>
          <a:cs typeface="+mn-cs"/>
        </a:defRPr>
      </a:lvl6pPr>
      <a:lvl7pPr marL="2971800" indent="-228600" algn="l" rtl="0" eaLnBrk="1" fontAlgn="base" hangingPunct="1">
        <a:spcBef>
          <a:spcPct val="20000"/>
        </a:spcBef>
        <a:spcAft>
          <a:spcPct val="0"/>
        </a:spcAft>
        <a:buChar char="»"/>
        <a:defRPr sz="2000">
          <a:solidFill>
            <a:srgbClr val="000066"/>
          </a:solidFill>
          <a:latin typeface="+mn-lt"/>
          <a:cs typeface="+mn-cs"/>
        </a:defRPr>
      </a:lvl7pPr>
      <a:lvl8pPr marL="3429000" indent="-228600" algn="l" rtl="0" eaLnBrk="1" fontAlgn="base" hangingPunct="1">
        <a:spcBef>
          <a:spcPct val="20000"/>
        </a:spcBef>
        <a:spcAft>
          <a:spcPct val="0"/>
        </a:spcAft>
        <a:buChar char="»"/>
        <a:defRPr sz="2000">
          <a:solidFill>
            <a:srgbClr val="000066"/>
          </a:solidFill>
          <a:latin typeface="+mn-lt"/>
          <a:cs typeface="+mn-cs"/>
        </a:defRPr>
      </a:lvl8pPr>
      <a:lvl9pPr marL="3886200" indent="-228600" algn="l" rtl="0" eaLnBrk="1" fontAlgn="base" hangingPunct="1">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AutoShape 2"/>
          <p:cNvSpPr>
            <a:spLocks noChangeArrowheads="1"/>
          </p:cNvSpPr>
          <p:nvPr/>
        </p:nvSpPr>
        <p:spPr bwMode="auto">
          <a:xfrm>
            <a:off x="551384" y="740698"/>
            <a:ext cx="11089232" cy="5280590"/>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240643" name="Rectangle 3"/>
          <p:cNvSpPr>
            <a:spLocks noChangeArrowheads="1"/>
          </p:cNvSpPr>
          <p:nvPr/>
        </p:nvSpPr>
        <p:spPr bwMode="auto">
          <a:xfrm>
            <a:off x="1271464" y="952267"/>
            <a:ext cx="9643538"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SA" altLang="en-US" sz="9600" b="0" dirty="0">
                <a:solidFill>
                  <a:srgbClr val="FFFF00"/>
                </a:solidFill>
                <a:latin typeface="Arabic Typesetting" panose="03020402040406030203" pitchFamily="66" charset="-78"/>
                <a:cs typeface="Arabic Typesetting" panose="03020402040406030203" pitchFamily="66" charset="-78"/>
              </a:rPr>
              <a:t>سورة </a:t>
            </a:r>
            <a:r>
              <a:rPr lang="ar-SA" altLang="en-US" sz="9600" b="0" dirty="0" smtClean="0">
                <a:solidFill>
                  <a:srgbClr val="FFFF00"/>
                </a:solidFill>
                <a:latin typeface="Arabic Typesetting" panose="03020402040406030203" pitchFamily="66" charset="-78"/>
                <a:cs typeface="Arabic Typesetting" panose="03020402040406030203" pitchFamily="66" charset="-78"/>
              </a:rPr>
              <a:t>القصص</a:t>
            </a:r>
            <a:endParaRPr lang="ar-SA" altLang="en-US" sz="9600" b="0" dirty="0">
              <a:solidFill>
                <a:srgbClr val="FFFF00"/>
              </a:solidFill>
              <a:latin typeface="Arabic Typesetting" panose="03020402040406030203" pitchFamily="66" charset="-78"/>
              <a:cs typeface="Arabic Typesetting" panose="03020402040406030203" pitchFamily="66" charset="-78"/>
            </a:endParaRPr>
          </a:p>
          <a:p>
            <a:pPr algn="ctr" eaLnBrk="1" hangingPunct="1">
              <a:spcBef>
                <a:spcPct val="0"/>
              </a:spcBef>
              <a:buFontTx/>
              <a:buNone/>
            </a:pPr>
            <a:r>
              <a:rPr lang="en-GB" altLang="en-US" sz="7200" dirty="0" err="1" smtClean="0">
                <a:solidFill>
                  <a:srgbClr val="FFFF00"/>
                </a:solidFill>
                <a:latin typeface="Trebuchet MS" panose="020B0603020202020204" pitchFamily="34" charset="0"/>
                <a:cs typeface="Traditional Arabic" panose="02020603050405020304" pitchFamily="18" charset="-78"/>
              </a:rPr>
              <a:t>Súráh</a:t>
            </a:r>
            <a:r>
              <a:rPr lang="en-GB" altLang="en-US" sz="7200" dirty="0">
                <a:solidFill>
                  <a:srgbClr val="FFFF00"/>
                </a:solidFill>
                <a:latin typeface="Trebuchet MS" panose="020B0603020202020204" pitchFamily="34" charset="0"/>
                <a:cs typeface="Traditional Arabic" panose="02020603050405020304" pitchFamily="18" charset="-78"/>
              </a:rPr>
              <a:t> </a:t>
            </a:r>
            <a:r>
              <a:rPr lang="en-GB" altLang="en-US" sz="7200" dirty="0" smtClean="0">
                <a:solidFill>
                  <a:srgbClr val="FFFF00"/>
                </a:solidFill>
                <a:latin typeface="Trebuchet MS" panose="020B0603020202020204" pitchFamily="34" charset="0"/>
                <a:cs typeface="Traditional Arabic" panose="02020603050405020304" pitchFamily="18" charset="-78"/>
              </a:rPr>
              <a:t>al-</a:t>
            </a:r>
            <a:r>
              <a:rPr lang="en-GB" altLang="en-US" sz="7200" dirty="0" err="1" smtClean="0">
                <a:solidFill>
                  <a:srgbClr val="FFFF00"/>
                </a:solidFill>
                <a:latin typeface="Trebuchet MS" panose="020B0603020202020204" pitchFamily="34" charset="0"/>
                <a:cs typeface="Traditional Arabic" panose="02020603050405020304" pitchFamily="18" charset="-78"/>
              </a:rPr>
              <a:t>Qaṣaṣ</a:t>
            </a:r>
            <a:endParaRPr lang="en-GB" altLang="en-US" sz="72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6000" dirty="0" smtClean="0">
                <a:solidFill>
                  <a:srgbClr val="FFFF00"/>
                </a:solidFill>
                <a:latin typeface="Trebuchet MS" panose="020B0603020202020204" pitchFamily="34" charset="0"/>
                <a:cs typeface="Traditional Arabic" panose="02020603050405020304" pitchFamily="18" charset="-78"/>
              </a:rPr>
              <a:t>(</a:t>
            </a:r>
            <a:r>
              <a:rPr lang="en-US" altLang="en-US" sz="6000" dirty="0" smtClean="0">
                <a:solidFill>
                  <a:srgbClr val="FFFF00"/>
                </a:solidFill>
                <a:latin typeface="Trebuchet MS" panose="020B0603020202020204" pitchFamily="34" charset="0"/>
                <a:cs typeface="Traditional Arabic" panose="02020603050405020304" pitchFamily="18" charset="-78"/>
              </a:rPr>
              <a:t>the </a:t>
            </a:r>
            <a:r>
              <a:rPr lang="en-US" altLang="en-US" sz="6000" dirty="0" smtClean="0">
                <a:solidFill>
                  <a:srgbClr val="FFFF00"/>
                </a:solidFill>
                <a:latin typeface="Trebuchet MS" panose="020B0603020202020204" pitchFamily="34" charset="0"/>
                <a:cs typeface="Traditional Arabic" panose="02020603050405020304" pitchFamily="18" charset="-78"/>
              </a:rPr>
              <a:t>story)</a:t>
            </a:r>
            <a:endParaRPr lang="en-GB" altLang="en-US" sz="60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err="1">
                <a:solidFill>
                  <a:srgbClr val="FFFF00"/>
                </a:solidFill>
                <a:latin typeface="Trebuchet MS" panose="020B0603020202020204" pitchFamily="34" charset="0"/>
                <a:cs typeface="Traditional Arabic" panose="02020603050405020304" pitchFamily="18" charset="-78"/>
              </a:rPr>
              <a:t>Súráh</a:t>
            </a:r>
            <a:r>
              <a:rPr lang="en-GB" altLang="en-US" sz="4000" dirty="0">
                <a:solidFill>
                  <a:srgbClr val="FFFF00"/>
                </a:solidFill>
                <a:latin typeface="Trebuchet MS" panose="020B0603020202020204" pitchFamily="34" charset="0"/>
                <a:cs typeface="Traditional Arabic" panose="02020603050405020304" pitchFamily="18" charset="-78"/>
              </a:rPr>
              <a:t> # </a:t>
            </a:r>
            <a:r>
              <a:rPr lang="en-GB" altLang="en-US" sz="4000" dirty="0" smtClean="0">
                <a:solidFill>
                  <a:srgbClr val="FFFF00"/>
                </a:solidFill>
                <a:latin typeface="Trebuchet MS" panose="020B0603020202020204" pitchFamily="34" charset="0"/>
                <a:cs typeface="Traditional Arabic" panose="02020603050405020304" pitchFamily="18" charset="-78"/>
              </a:rPr>
              <a:t>28</a:t>
            </a:r>
            <a:endParaRPr lang="en-GB" altLang="en-US" sz="4000" dirty="0" smtClean="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smtClean="0">
                <a:solidFill>
                  <a:srgbClr val="FFFF00"/>
                </a:solidFill>
                <a:latin typeface="Trebuchet MS" panose="020B0603020202020204" pitchFamily="34" charset="0"/>
                <a:cs typeface="Traditional Arabic" panose="02020603050405020304" pitchFamily="18" charset="-78"/>
              </a:rPr>
              <a:t>Verses # </a:t>
            </a:r>
            <a:r>
              <a:rPr lang="en-GB" altLang="en-US" sz="4000" dirty="0" smtClean="0">
                <a:solidFill>
                  <a:srgbClr val="FFFF00"/>
                </a:solidFill>
                <a:latin typeface="Trebuchet MS" panose="020B0603020202020204" pitchFamily="34" charset="0"/>
                <a:cs typeface="Traditional Arabic" panose="02020603050405020304" pitchFamily="18" charset="-78"/>
              </a:rPr>
              <a:t>88</a:t>
            </a:r>
            <a:endParaRPr lang="en-US" altLang="en-US" sz="7200" dirty="0">
              <a:solidFill>
                <a:srgbClr val="FFFF00"/>
              </a:solidFill>
              <a:latin typeface="Trebuchet MS" panose="020B0603020202020204" pitchFamily="34" charset="0"/>
              <a:cs typeface="Traditional Arabic" panose="02020603050405020304" pitchFamily="18"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وَنُمَكِّنَ لَهُمْ فِى ٱلْأَرْضِ وَنُرِىَ فِرْعَوْنَ وَهَـٰمَـٰنَ وَجُنُودَهُمَا مِنْهُم مَّا كَانُوا۟ يَحْذَرُونَ ﴿٦﴾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to establish them in the land, and to show Pharaoh and </a:t>
            </a:r>
            <a:r>
              <a:rPr lang="en-US" altLang="en-US" sz="3200" dirty="0" err="1">
                <a:latin typeface="Calibri" panose="020F0502020204030204" pitchFamily="34" charset="0"/>
              </a:rPr>
              <a:t>Hāmān</a:t>
            </a:r>
            <a:r>
              <a:rPr lang="en-US" altLang="en-US" sz="3200" dirty="0">
                <a:latin typeface="Calibri" panose="020F0502020204030204" pitchFamily="34" charset="0"/>
              </a:rPr>
              <a:t> and their hosts from </a:t>
            </a:r>
            <a:r>
              <a:rPr lang="en-US" altLang="en-US" sz="3200" dirty="0" smtClean="0">
                <a:latin typeface="Calibri" panose="020F0502020204030204" pitchFamily="34" charset="0"/>
              </a:rPr>
              <a:t>them </a:t>
            </a:r>
            <a:r>
              <a:rPr lang="en-US" altLang="en-US" sz="3200" dirty="0">
                <a:latin typeface="Calibri" panose="020F0502020204030204" pitchFamily="34" charset="0"/>
              </a:rPr>
              <a:t>that of which they were apprehensive.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Qaṣaṣ</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093171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وَأَوْحَيْنَآ إِلَىٰٓ أُمِّ مُوسَىٰٓ أَنْ أَرْضِعِيهِ ۖ فَإِذَا خِفْتِ عَلَيْهِ فَأَلْقِيهِ فِى ٱلْيَمِّ وَلَا تَخَافِى وَلَا تَحْزَنِىٓ ۖ إِنَّا رَآدُّوهُ إِلَيْكِ وَجَاعِلُوهُ مِنَ ٱلْمُرْسَلِينَ ﴿٧﴾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revealed to Moses’ mother, [saying], ‘Nurse him; then, when you fear for him, cast him into the river, and do not fear or grieve, for We will restore him to you and make him one of the apostles.’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Qaṣaṣ</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4273917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فَٱلْتَقَطَهُۥٓ ءَالُ فِرْعَوْنَ لِيَكُونَ لَهُمْ عَدُوًّا وَحَزَنًا ۗ إِنَّ فِرْعَوْنَ وَهَـٰمَـٰنَ وَجُنُودَهُمَا كَانُوا۟ خَـٰطِـِٔينَ ﴿٨﴾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Pharaoh’s kinsmen picked him up that he might be to them an enemy and a cause of grief. Indeed Pharaoh and </a:t>
            </a:r>
            <a:r>
              <a:rPr lang="en-US" altLang="en-US" sz="3200" dirty="0" err="1">
                <a:latin typeface="Calibri" panose="020F0502020204030204" pitchFamily="34" charset="0"/>
              </a:rPr>
              <a:t>Hāmān</a:t>
            </a:r>
            <a:r>
              <a:rPr lang="en-US" altLang="en-US" sz="3200" dirty="0">
                <a:latin typeface="Calibri" panose="020F0502020204030204" pitchFamily="34" charset="0"/>
              </a:rPr>
              <a:t> and their hosts were iniquitous.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Qaṣaṣ</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84819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وَقَالَتِ ٱمْرَأَتُ فِرْعَوْنَ قُرَّتُ عَيْنٍ لِّى وَلَكَ ۖ لَا تَقْتُلُوهُ عَسَىٰٓ أَن يَنفَعَنَآ أَوْ نَتَّخِذَهُۥ وَلَدًا وَهُمْ لَا يَشْعُرُونَ ﴿٩﴾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Pharaoh’s wife said [to Pharaoh], ‘[This infant will be] a [source of] comfort to me and to you. Do not kill him. Maybe he will benefit us, or we will adopt him as a son.’ And they were not aware.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Qaṣaṣ</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736783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وَأَصْبَحَ فُؤَادُ أُمِّ مُوسَىٰ فَـٰرِغًا ۖ إِن كَادَتْ لَتُبْدِى بِهِۦ لَوْلَآ أَن رَّبَطْنَا عَلَىٰ قَلْبِهَا لِتَكُونَ مِنَ ٱلْمُؤْمِنِينَ ﴿١٠﴾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heart of Moses’ mother became desolate, and indeed she was about to divulge it had We not fortified her heart so that she might have faith [in Allah’s promise].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Qaṣaṣ</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89427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وَقَالَتْ لِأُخْتِهِۦ قُصِّيهِ ۖ فَبَصُرَتْ بِهِۦ عَن جُنُبٍ وَهُمْ لَا يَشْعُرُونَ ﴿١١﴾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She said to his sister, ‘Follow him.’ So she watched him from a distance, while they were not aware.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Qaṣaṣ</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402956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وَحَرَّمْنَا عَلَيْهِ ٱلْمَرَاضِعَ مِن قَبْلُ فَقَالَتْ هَلْ أَدُلُّكُمْ عَلَىٰٓ أَهْلِ بَيْتٍ يَكْفُلُونَهُۥ لَكُمْ وَهُمْ لَهُۥ نَـٰصِحُونَ ﴿١٢﴾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had forbidden him to be suckled by any nurse since before. So </a:t>
            </a:r>
            <a:r>
              <a:rPr lang="en-US" altLang="en-US" sz="3200" dirty="0" smtClean="0">
                <a:latin typeface="Calibri" panose="020F0502020204030204" pitchFamily="34" charset="0"/>
              </a:rPr>
              <a:t>she </a:t>
            </a:r>
            <a:r>
              <a:rPr lang="en-US" altLang="en-US" sz="3200" dirty="0">
                <a:latin typeface="Calibri" panose="020F0502020204030204" pitchFamily="34" charset="0"/>
              </a:rPr>
              <a:t>said, ‘Shall I show you a household that will take care of him for you and will be his well-wishers?’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Qaṣaṣ</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666664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فَرَدَدْنَـٰهُ إِلَىٰٓ أُمِّهِۦ كَىْ تَقَرَّ عَيْنُهَا وَلَا تَحْزَنَ وَلِتَعْلَمَ أَنَّ وَعْدَ ٱللَّـهِ حَقٌّ وَلَـٰكِنَّ أَكْثَرَهُمْ لَا يَعْلَمُونَ ﴿١٣﴾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Thus We restored him to his mother so that she might be comforted and not grieve, and that she might know that Allah’s promise is true, but most of them do not know.</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Qaṣaṣ</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112195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وَلَمَّا بَلَغَ أَشُدَّهُۥ وَٱسْتَوَىٰٓ ءَاتَيْنَـٰهُ حُكْمًا وَعِلْمًا ۚ وَكَذَٰلِكَ نَجْزِى ٱلْمُحْسِنِينَ ﴿١٤﴾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he came of age and became fully matured, We gave him judgement and knowledge, and thus do We reward the virtuous.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Qaṣaṣ</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691325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وَدَخَلَ ٱلْمَدِينَةَ عَلَىٰ حِينِ غَفْلَةٍ مِّنْ أَهْلِهَا فَوَجَدَ فِيهَا رَجُلَيْنِ يَقْتَتِلَانِ هَـٰذَا مِن شِيعَتِهِۦ وَهَـٰذَا مِنْ عَدُوِّهِۦ ۖ فَٱسْتَغَـٰثَهُ ٱلَّذِى مِن شِيعَتِهِۦ عَلَى ٱلَّذِى مِنْ عَدُوِّهِۦ فَوَكَزَهُۥ مُوسَىٰ فَقَضَىٰ عَلَيْهِ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[One day] he entered the city at a time when its people dwelt in distraction. He found there two men fighting, this one from among his followers, and that one from his enemies. The one who was from his followers sought his help against him who was from his enemies. So Moses hit him with his fist, whereupon he expired. </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Qaṣaṣ</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119380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463887"/>
            <a:ext cx="12192000" cy="6709529"/>
          </a:xfrm>
          <a:prstGeom prst="rect">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dirty="0" smtClean="0">
                <a:solidFill>
                  <a:srgbClr val="FFFF00"/>
                </a:solidFill>
              </a:rPr>
              <a:t>Chapter </a:t>
            </a:r>
            <a:r>
              <a:rPr lang="en-US" altLang="en-US" sz="2800" dirty="0" smtClean="0">
                <a:solidFill>
                  <a:srgbClr val="FFFF00"/>
                </a:solidFill>
              </a:rPr>
              <a:t>28  </a:t>
            </a:r>
            <a:r>
              <a:rPr lang="en-US" altLang="en-US" sz="2800" dirty="0">
                <a:solidFill>
                  <a:srgbClr val="FFFF00"/>
                </a:solidFill>
              </a:rPr>
              <a:t>- </a:t>
            </a:r>
            <a:r>
              <a:rPr lang="en-US" altLang="en-US" sz="2800" dirty="0" err="1">
                <a:solidFill>
                  <a:srgbClr val="FFFF00"/>
                </a:solidFill>
              </a:rPr>
              <a:t>Súrah</a:t>
            </a:r>
            <a:r>
              <a:rPr lang="en-US" altLang="en-US" sz="2800" dirty="0">
                <a:solidFill>
                  <a:srgbClr val="FFFF00"/>
                </a:solidFill>
              </a:rPr>
              <a:t> </a:t>
            </a:r>
            <a:r>
              <a:rPr lang="en-US" altLang="en-US" sz="2800" dirty="0" smtClean="0">
                <a:solidFill>
                  <a:srgbClr val="FFFF00"/>
                </a:solidFill>
              </a:rPr>
              <a:t>al-</a:t>
            </a:r>
            <a:r>
              <a:rPr lang="en-US" altLang="en-US" sz="2800" dirty="0" err="1" smtClean="0">
                <a:solidFill>
                  <a:srgbClr val="FFFF00"/>
                </a:solidFill>
              </a:rPr>
              <a:t>Qaṣaṣ</a:t>
            </a:r>
            <a:endParaRPr lang="en-US" altLang="en-US" sz="2800" dirty="0" smtClean="0">
              <a:solidFill>
                <a:srgbClr val="FFFF00"/>
              </a:solidFill>
            </a:endParaRPr>
          </a:p>
          <a:p>
            <a:pPr algn="ctr">
              <a:spcBef>
                <a:spcPct val="0"/>
              </a:spcBef>
              <a:buFontTx/>
              <a:buNone/>
            </a:pPr>
            <a:r>
              <a:rPr lang="en-US" altLang="en-US" sz="2000" dirty="0" smtClean="0">
                <a:solidFill>
                  <a:srgbClr val="FFFF00"/>
                </a:solidFill>
              </a:rPr>
              <a:t>The </a:t>
            </a:r>
            <a:r>
              <a:rPr lang="en-US" altLang="en-US" sz="2000" dirty="0">
                <a:solidFill>
                  <a:srgbClr val="FFFF00"/>
                </a:solidFill>
              </a:rPr>
              <a:t>surah that mentions how Moses came to the wells of Midian and related to the aged believer, whose daughters he had helped, the series of events and The Story of his flight from Egypt; and that mentions, as well, the stories of Moses’ call to </a:t>
            </a:r>
            <a:r>
              <a:rPr lang="en-US" altLang="en-US" sz="2000" dirty="0" err="1">
                <a:solidFill>
                  <a:srgbClr val="FFFF00"/>
                </a:solidFill>
              </a:rPr>
              <a:t>prophethood</a:t>
            </a:r>
            <a:r>
              <a:rPr lang="en-US" altLang="en-US" sz="2000" dirty="0">
                <a:solidFill>
                  <a:srgbClr val="FFFF00"/>
                </a:solidFill>
              </a:rPr>
              <a:t> and confrontation with Pharaoh, his Exodus with the Children of Israel, and that of </a:t>
            </a:r>
            <a:r>
              <a:rPr lang="en-US" altLang="en-US" sz="2000" dirty="0" err="1">
                <a:solidFill>
                  <a:srgbClr val="FFFF00"/>
                </a:solidFill>
              </a:rPr>
              <a:t>Korah</a:t>
            </a:r>
            <a:r>
              <a:rPr lang="en-US" altLang="en-US" sz="2000" dirty="0">
                <a:solidFill>
                  <a:srgbClr val="FFFF00"/>
                </a:solidFill>
              </a:rPr>
              <a:t> of Israel, whom God destroyed. It takes its name from  wherein the word “story” (</a:t>
            </a:r>
            <a:r>
              <a:rPr lang="en-US" altLang="en-US" sz="2000" dirty="0" err="1">
                <a:solidFill>
                  <a:srgbClr val="FFFF00"/>
                </a:solidFill>
              </a:rPr>
              <a:t>qaṣaṣ</a:t>
            </a:r>
            <a:r>
              <a:rPr lang="en-US" altLang="en-US" sz="2000" dirty="0">
                <a:solidFill>
                  <a:srgbClr val="FFFF00"/>
                </a:solidFill>
              </a:rPr>
              <a:t>) occurs. Its main theme is the bad end that comes to those who are arrogant and spread corruption—polytheism is denounced at various points throughout the surah—and a link is made between these and the disbelievers of Mecca. The Prophet is reminded that he cannot make everyone believe </a:t>
            </a:r>
            <a:r>
              <a:rPr lang="en-US" altLang="en-US" sz="2000" dirty="0" smtClean="0">
                <a:solidFill>
                  <a:srgbClr val="FFFF00"/>
                </a:solidFill>
              </a:rPr>
              <a:t>and </a:t>
            </a:r>
            <a:r>
              <a:rPr lang="en-US" altLang="en-US" sz="2000" dirty="0">
                <a:solidFill>
                  <a:srgbClr val="FFFF00"/>
                </a:solidFill>
              </a:rPr>
              <a:t>should remain </a:t>
            </a:r>
            <a:r>
              <a:rPr lang="en-US" altLang="en-US" sz="2000" dirty="0" smtClean="0">
                <a:solidFill>
                  <a:srgbClr val="FFFF00"/>
                </a:solidFill>
              </a:rPr>
              <a:t>steadfast</a:t>
            </a:r>
            <a:r>
              <a:rPr lang="en-US" altLang="en-US" sz="2000" dirty="0" smtClean="0">
                <a:solidFill>
                  <a:srgbClr val="FFFF00"/>
                </a:solidFill>
              </a:rPr>
              <a:t>.</a:t>
            </a:r>
          </a:p>
          <a:p>
            <a:pPr algn="ctr">
              <a:spcBef>
                <a:spcPct val="0"/>
              </a:spcBef>
              <a:buFontTx/>
              <a:buNone/>
            </a:pPr>
            <a:r>
              <a:rPr lang="en-US" altLang="en-US" sz="2000" dirty="0">
                <a:solidFill>
                  <a:srgbClr val="FFFF00"/>
                </a:solidFill>
              </a:rPr>
              <a:t>The surah is also known as: The History, The Narration, The Stories.</a:t>
            </a:r>
          </a:p>
          <a:p>
            <a:pPr algn="ctr">
              <a:spcBef>
                <a:spcPct val="0"/>
              </a:spcBef>
              <a:buFontTx/>
              <a:buNone/>
            </a:pPr>
            <a:r>
              <a:rPr lang="en-US" altLang="en-US" sz="2000" dirty="0" smtClean="0">
                <a:solidFill>
                  <a:srgbClr val="FFFF00"/>
                </a:solidFill>
              </a:rPr>
              <a:t>This surah was </a:t>
            </a:r>
            <a:r>
              <a:rPr lang="en-US" altLang="en-US" sz="2000" dirty="0">
                <a:solidFill>
                  <a:srgbClr val="FFFF00"/>
                </a:solidFill>
              </a:rPr>
              <a:t>revealed in Makkah though some scholars say that it was revealed in Madinah. The 58th verse of this surah was revealed at the time of the Holy Prophet’s </a:t>
            </a:r>
            <a:r>
              <a:rPr lang="en-US" altLang="en-US" sz="2000" dirty="0" smtClean="0">
                <a:solidFill>
                  <a:srgbClr val="FFFF00"/>
                </a:solidFill>
              </a:rPr>
              <a:t>(S) </a:t>
            </a:r>
            <a:r>
              <a:rPr lang="en-US" altLang="en-US" sz="2000" dirty="0">
                <a:solidFill>
                  <a:srgbClr val="FFFF00"/>
                </a:solidFill>
              </a:rPr>
              <a:t>migration from Makkah to Madinah.</a:t>
            </a:r>
          </a:p>
          <a:p>
            <a:pPr algn="ctr">
              <a:spcBef>
                <a:spcPct val="0"/>
              </a:spcBef>
              <a:buFontTx/>
              <a:buNone/>
            </a:pPr>
            <a:r>
              <a:rPr lang="en-US" altLang="en-US" sz="2000" dirty="0">
                <a:solidFill>
                  <a:srgbClr val="FFFF00"/>
                </a:solidFill>
              </a:rPr>
              <a:t>	It is narrated from the Holy Prophet </a:t>
            </a:r>
            <a:r>
              <a:rPr lang="en-US" altLang="en-US" sz="2000" dirty="0" smtClean="0">
                <a:solidFill>
                  <a:srgbClr val="FFFF00"/>
                </a:solidFill>
              </a:rPr>
              <a:t>(S) </a:t>
            </a:r>
            <a:r>
              <a:rPr lang="en-US" altLang="en-US" sz="2000" dirty="0">
                <a:solidFill>
                  <a:srgbClr val="FFFF00"/>
                </a:solidFill>
              </a:rPr>
              <a:t>that whoever recites this surah will get the reward equivalent to the number of people present at the time of Prophet Musa </a:t>
            </a:r>
            <a:r>
              <a:rPr lang="en-US" altLang="en-US" sz="2000" dirty="0" smtClean="0">
                <a:solidFill>
                  <a:srgbClr val="FFFF00"/>
                </a:solidFill>
              </a:rPr>
              <a:t>(A) </a:t>
            </a:r>
            <a:r>
              <a:rPr lang="en-US" altLang="en-US" sz="2000" dirty="0">
                <a:solidFill>
                  <a:srgbClr val="FFFF00"/>
                </a:solidFill>
              </a:rPr>
              <a:t>and all the angels will bear witness on his behalf. If one drinks the water in which this surah has been dissolved, all his problems and worries will be solved.</a:t>
            </a:r>
          </a:p>
          <a:p>
            <a:pPr algn="ctr">
              <a:spcBef>
                <a:spcPct val="0"/>
              </a:spcBef>
              <a:buFontTx/>
              <a:buNone/>
            </a:pPr>
            <a:r>
              <a:rPr lang="en-US" altLang="en-US" sz="2000" dirty="0">
                <a:solidFill>
                  <a:srgbClr val="FFFF00"/>
                </a:solidFill>
              </a:rPr>
              <a:t>	Imam </a:t>
            </a:r>
            <a:r>
              <a:rPr lang="en-US" altLang="en-US" sz="2000" dirty="0" err="1">
                <a:solidFill>
                  <a:srgbClr val="FFFF00"/>
                </a:solidFill>
              </a:rPr>
              <a:t>Ja’far</a:t>
            </a:r>
            <a:r>
              <a:rPr lang="en-US" altLang="en-US" sz="2000" dirty="0">
                <a:solidFill>
                  <a:srgbClr val="FFFF00"/>
                </a:solidFill>
              </a:rPr>
              <a:t> as-</a:t>
            </a:r>
            <a:r>
              <a:rPr lang="en-US" altLang="en-US" sz="2000" dirty="0" err="1">
                <a:solidFill>
                  <a:srgbClr val="FFFF00"/>
                </a:solidFill>
              </a:rPr>
              <a:t>Sadiq</a:t>
            </a:r>
            <a:r>
              <a:rPr lang="en-US" altLang="en-US" sz="2000" dirty="0">
                <a:solidFill>
                  <a:srgbClr val="FFFF00"/>
                </a:solidFill>
              </a:rPr>
              <a:t> </a:t>
            </a:r>
            <a:r>
              <a:rPr lang="en-US" altLang="en-US" sz="2000" dirty="0" smtClean="0">
                <a:solidFill>
                  <a:srgbClr val="FFFF00"/>
                </a:solidFill>
              </a:rPr>
              <a:t>(A) </a:t>
            </a:r>
            <a:r>
              <a:rPr lang="en-US" altLang="en-US" sz="2000" dirty="0">
                <a:solidFill>
                  <a:srgbClr val="FFFF00"/>
                </a:solidFill>
              </a:rPr>
              <a:t>has said that drinking water in which this surah has been dissolved is a remedy from illness and worries (this can also be done by writing the surah inside a container and then gathering rain water in the same container</a:t>
            </a:r>
            <a:r>
              <a:rPr lang="en-US" altLang="en-US" sz="2000" dirty="0" smtClean="0">
                <a:solidFill>
                  <a:srgbClr val="FFFF00"/>
                </a:solidFill>
              </a:rPr>
              <a:t>).</a:t>
            </a:r>
          </a:p>
          <a:p>
            <a:pPr algn="ctr">
              <a:spcBef>
                <a:spcPct val="0"/>
              </a:spcBef>
              <a:buFontTx/>
              <a:buNone/>
            </a:pPr>
            <a:endParaRPr lang="en-US" altLang="en-US" sz="2200" dirty="0">
              <a:solidFill>
                <a:srgbClr val="FFFF00"/>
              </a:solidFill>
            </a:endParaRPr>
          </a:p>
        </p:txBody>
      </p:sp>
      <p:sp>
        <p:nvSpPr>
          <p:cNvPr id="3"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Qaṣaṣ</a:t>
            </a:r>
            <a:endParaRPr lang="en-US" altLang="en-US" b="1" dirty="0">
              <a:solidFill>
                <a:srgbClr val="FFFF99"/>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قَالَ </a:t>
            </a:r>
            <a:r>
              <a:rPr lang="ar-SA" altLang="en-US" sz="7200" dirty="0">
                <a:latin typeface="Arabic Typesetting" panose="03020402040406030203" pitchFamily="66" charset="-78"/>
                <a:cs typeface="Arabic Typesetting" panose="03020402040406030203" pitchFamily="66" charset="-78"/>
              </a:rPr>
              <a:t>هَـٰذَا مِنْ عَمَلِ ٱلشَّيْطَـٰنِ ۖ إِنَّهُۥ عَدُوٌّ مُّضِلٌّ مُّبِينٌ ﴿١٥﴾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He </a:t>
            </a:r>
            <a:r>
              <a:rPr lang="en-US" altLang="en-US" sz="3200" dirty="0">
                <a:latin typeface="Calibri" panose="020F0502020204030204" pitchFamily="34" charset="0"/>
              </a:rPr>
              <a:t>said, ‘This is of Satan’s doing. Indeed he is an enemy, manifestly misguiding.’</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Qaṣaṣ</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876874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رَبِّ إِنِّى ظَلَمْتُ نَفْسِى فَٱغْفِرْ لِى فَغَفَرَ لَهُۥٓ ۚ إِنَّهُۥ هُوَ ٱلْغَفُورُ ٱلرَّحِيمُ ﴿١٦﴾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‘My Lord! I have wronged myself. Forgive me!’ So He forgave him. Indeed He is the All-forgiving, the All-merciful.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Qaṣaṣ</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313396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قَالَ رَبِّ بِمَآ أَنْعَمْتَ عَلَىَّ فَلَنْ أَكُونَ ظَهِيرًا لِّلْمُجْرِمِينَ ﴿١٧﴾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‘My Lord! As You have blessed me, I will never be a supporter of the guilty.’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Qaṣaṣ</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34691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فَأَصْبَحَ فِى ٱلْمَدِينَةِ خَآئِفًا يَتَرَقَّبُ فَإِذَا ٱلَّذِى ٱسْتَنصَرَهُۥ بِٱلْأَمْسِ يَسْتَصْرِخُهُۥ ۚ قَالَ لَهُۥ مُوسَىٰٓ إِنَّكَ لَغَوِىٌّ مُّبِينٌ ﴿١٨﴾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rose at dawn in the city, fearful and vigilant, when behold, the one who had sought his help the day before, shouted for his help [once again]. Moses said to him, ‘You are indeed manifestly perverse!’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Qaṣaṣ</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135512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فَلَمَّآ أَنْ أَرَادَ أَن يَبْطِشَ بِٱلَّذِى هُوَ عَدُوٌّ لَّهُمَا قَالَ يَـٰمُوسَىٰٓ أَتُرِيدُ أَن تَقْتُلَنِى كَمَا قَتَلْتَ نَفْسًۢا بِٱلْأَمْسِ ۖ إِن تُرِيدُ إِلَّآ أَن تَكُونَ جَبَّارًا فِى ٱلْأَرْضِ وَمَا تُرِيدُ أَن تَكُونَ مِنَ ٱلْمُصْلِحِينَ ﴿١٩﴾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But when he wanted to strike him who was an enemy of both of them, he said, ‘Moses, do you want to kill me, just like the one you killed yesterday? You just want to be a tyrant in the land, and you do not desire to be of those who bring about reform</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Qaṣaṣ</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200338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وَجَآءَ رَجُلٌ مِّنْ أَقْصَا ٱلْمَدِينَةِ يَسْعَىٰ قَالَ يَـٰمُوسَىٰٓ إِنَّ ٱلْمَلَأَ يَأْتَمِرُونَ بِكَ لِيَقْتُلُوكَ فَٱخْرُجْ إِنِّى لَكَ مِنَ ٱلنَّـٰصِحِينَ ﴿٢٠﴾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there came a man from the city outskirts, hurrying. He said, ‘Moses! The elite are indeed conspiring to kill you. So leave. I am indeed your well-wisher.’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Qaṣaṣ</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1934666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فَخَرَجَ مِنْهَا خَآئِفًا يَتَرَقَّبُ ۖ قَالَ رَبِّ نَجِّنِى مِنَ ٱلْقَوْمِ ٱلظَّـٰلِمِينَ ﴿٢١﴾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he left the city, fearful and vigilant. He said, ‘My Lord! Deliver me from the wrongdoing lot.’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Qaṣaṣ</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58804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وَلَمَّا تَوَجَّهَ تِلْقَآءَ مَدْيَنَ قَالَ عَسَىٰ رَبِّىٓ أَن يَهْدِيَنِى سَوَآءَ ٱلسَّبِيلِ ﴿٢٢﴾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when he turned his face toward Midian, he said, ‘Maybe my Lord will show me the right way.’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Qaṣaṣ</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97265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وَلَمَّا وَرَدَ مَآءَ مَدْيَنَ وَجَدَ عَلَيْهِ أُمَّةً مِّنَ ٱلنَّاسِ يَسْقُونَ وَوَجَدَ مِن دُونِهِمُ ٱمْرَأَتَيْنِ تَذُودَانِ ۖ قَالَ مَا خَطْبُكُمَا ۖ قَالَتَا لَا نَسْقِى حَتَّىٰ يُصْدِرَ ٱلرِّعَآءُ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he arrived at the well of Midian, he found there a throng of people watering [their flocks], and he found, besides them, two women holding back [their flock]. He said, ‘What is your business?’ They said, ‘We do not water [our flock] until the shepherds have driven out [their flocks], </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Qaṣaṣ</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144968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وَأَبُونَا </a:t>
            </a:r>
            <a:r>
              <a:rPr lang="ar-SA" altLang="en-US" sz="7200" dirty="0">
                <a:latin typeface="Arabic Typesetting" panose="03020402040406030203" pitchFamily="66" charset="-78"/>
                <a:cs typeface="Arabic Typesetting" panose="03020402040406030203" pitchFamily="66" charset="-78"/>
              </a:rPr>
              <a:t>شَيْخٌ كَبِيرٌ ﴿٢٣﴾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and </a:t>
            </a:r>
            <a:r>
              <a:rPr lang="en-US" altLang="en-US" sz="3200" dirty="0">
                <a:latin typeface="Calibri" panose="020F0502020204030204" pitchFamily="34" charset="0"/>
              </a:rPr>
              <a:t>our father is an aged man.’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Qaṣaṣ</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477012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Allah 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Qaṣaṣ</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137592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فَسَقَىٰ لَهُمَا ثُمَّ تَوَلَّىٰٓ إِلَى ٱلظِّلِّ فَقَالَ رَبِّ إِنِّى لِمَآ أَنزَلْتَ إِلَىَّ مِنْ خَيْرٍ فَقِيرٌ ﴿٢٤﴾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he watered [their flock] for them. Then he withdrew toward the shade and said, ‘My Lord! I am indeed in need of any good You may send down to me!’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Qaṣaṣ</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729272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فَجَآءَتْهُ إِحْدَىٰهُمَا تَمْشِى عَلَى ٱسْتِحْيَآءٍ قَالَتْ إِنَّ أَبِى يَدْعُوكَ لِيَجْزِيَكَ أَجْرَ مَا سَقَيْتَ لَنَا ۚ فَلَمَّا جَآءَهُۥ وَقَصَّ عَلَيْهِ ٱلْقَصَصَ قَالَ لَا تَخَفْ ۖ نَجَوْتَ مِنَ ٱلْقَوْمِ ٱلظَّـٰلِمِينَ ﴿٢٥﴾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one of the two women approached him, walking bashfully. She said, ‘Indeed my father invites you to pay you the wages for watering [our flock] for us.’ So when he came to him and recounted the story to him, he said, ‘Do not be afraid. You have been delivered from the wrongdoing lot.’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Qaṣaṣ</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2210483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قَالَتْ إِحْدَىٰهُمَا يَـٰٓأَبَتِ ٱسْتَـْٔجِرْهُ ۖ إِنَّ خَيْرَ مَنِ ٱسْتَـْٔجَرْتَ ٱلْقَوِىُّ ٱلْأَمِينُ ﴿٢٦﴾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One of the two women said, ‘Father, hire him. Indeed the best you can hire is a powerful and trustworthy man.’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Qaṣaṣ</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389117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إِنِّىٓ أُرِيدُ أَنْ أُنكِحَكَ إِحْدَى ٱبْنَتَىَّ هَـٰتَيْنِ عَلَىٰٓ أَن تَأْجُرَنِى ثَمَـٰنِىَ حِجَجٍ ۖ فَإِنْ أَتْمَمْتَ عَشْرًا فَمِنْ عِندِكَ ۖ وَمَآ أُرِيدُ أَنْ أَشُقَّ عَلَيْكَ ۚ سَتَجِدُنِىٓ إِن شَآءَ ٱللَّـهُ مِنَ ٱلصَّـٰلِحِينَ ﴿٢٧﴾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‘Indeed I desire to marry you to one of these two daughters of mine, on condition that you hire yourself to me for eight years. And if you complete ten, that will be up to you, and I do not want to be hard on you. God willing, you will find me to be one of the righteous.’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Qaṣaṣ</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143951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ذَٰلِكَ بَيْنِى وَبَيْنَكَ ۖ أَيَّمَا ٱلْأَجَلَيْنِ قَضَيْتُ فَلَا عُدْوَٰنَ عَلَىَّ ۖ وَٱللَّـهُ عَلَىٰ مَا نَقُولُ وَكِيلٌ ﴿٢٨﴾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‘This will be [by consent] between you and me. Whichever of the two terms I complete, there shall be no reprisal against me</a:t>
            </a:r>
            <a:r>
              <a:rPr lang="en-US" altLang="en-US" sz="3200" dirty="0" smtClean="0">
                <a:latin typeface="Calibri" panose="020F0502020204030204" pitchFamily="34" charset="0"/>
              </a:rPr>
              <a:t>, </a:t>
            </a:r>
            <a:r>
              <a:rPr lang="en-US" altLang="en-US" sz="3200" dirty="0">
                <a:latin typeface="Calibri" panose="020F0502020204030204" pitchFamily="34" charset="0"/>
              </a:rPr>
              <a:t>and Allah is witness over what we say.’</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Qaṣaṣ</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50024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فَلَمَّا قَضَىٰ مُوسَى ٱلْأَجَلَ وَسَارَ بِأَهْلِهِۦٓ ءَانَسَ مِن جَانِبِ ٱلطُّورِ نَارًا قَالَ لِأَهْلِهِ ٱمْكُثُوٓا۟ إِنِّىٓ ءَانَسْتُ نَارًا لَّعَلِّىٓ ءَاتِيكُم مِّنْهَا بِخَبَرٍ أَوْ جَذْوَةٍ مِّنَ ٱلنَّارِ لَعَلَّكُمْ تَصْطَلُونَ ﴿٢٩﴾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when Moses completed the term and set out with his family, he descried a fire on the side of the mountain. He said to his family, ‘Wait! Indeed I descry a fire! Maybe I will bring you some news from it, or a brand of fire so that you may warm yourselves.’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Qaṣaṣ</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589220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فَلَمَّآ أَتَىٰهَا نُودِىَ مِن شَـٰطِئِ ٱلْوَادِ ٱلْأَيْمَنِ فِى ٱلْبُقْعَةِ ٱلْمُبَـٰرَكَةِ مِنَ ٱلشَّجَرَةِ أَن يَـٰمُوسَىٰٓ إِنِّىٓ أَنَا ٱللَّـهُ رَبُّ ٱلْعَـٰلَمِينَ ﴿٣٠﴾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he approached it, he was called from the right bank of the valley at the blessed spot from the tree: ‘Moses! Indeed I am Allah, the Lord of all the worlds!’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Qaṣaṣ</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179786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وَأَنْ أَلْقِ عَصَاكَ ۖ فَلَمَّا رَءَاهَا تَهْتَزُّ كَأَنَّهَا جَآنٌّ وَلَّىٰ مُدْبِرًا وَلَمْ يُعَقِّبْ ۚ يَـٰمُوسَىٰٓ أَقْبِلْ وَلَا تَخَفْ ۖ إِنَّكَ مِنَ ٱلْـَٔامِنِينَ ﴿٣١﴾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‘Throw down your staff!’ And when he saw it wriggling as if it were a snake, he turned his back [to flee], without looking back. ‘Moses! Come forward, and do not be afraid. Indeed you are safe.’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Qaṣaṣ</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881745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ٱسْلُكْ يَدَكَ فِى جَيْبِكَ تَخْرُجْ بَيْضَآءَ مِنْ غَيْرِ سُوٓءٍ وَٱضْمُمْ إِلَيْكَ جَنَاحَكَ مِنَ ٱلرَّهْبِ ۖ فَذَٰنِكَ بُرْهَـٰنَانِ مِن رَّبِّكَ إِلَىٰ فِرْعَوْنَ وَمَلَإِي۟هِۦٓ ۚ إِنَّهُمْ كَانُوا۟ قَوْمًا فَـٰسِقِينَ ﴿٣٢﴾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‘Insert your hand into your bosom. It will emerge white, without any fault, and keep your arms drawn in awe to your sides. These shall be two proofs from your Lord to Pharaoh and his elite. They are indeed a transgressing lot.’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Qaṣaṣ</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778029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رَبِّ إِنِّى قَتَلْتُ مِنْهُمْ نَفْسًا فَأَخَافُ أَن يَقْتُلُونِ ﴿٣٣﴾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‘My Lord! Indeed I have killed one of their men, so I fear they will kill me.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Qaṣaṣ</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2775422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Qaṣaṣ</a:t>
            </a:r>
            <a:endParaRPr lang="en-US" altLang="en-US" b="1" dirty="0">
              <a:solidFill>
                <a:srgbClr val="FFFF99"/>
              </a:solidFill>
              <a:latin typeface="Trebuchet MS" panose="020B0603020202020204" pitchFamily="34" charset="0"/>
            </a:endParaRPr>
          </a:p>
        </p:txBody>
      </p:sp>
      <p:sp>
        <p:nvSpPr>
          <p:cNvPr id="7"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بِسْمِ اللهِ الرَّحْمنِ الرَّحِيمِ</a:t>
            </a:r>
            <a:endParaRPr lang="en-US" altLang="en-US" sz="7200" dirty="0">
              <a:latin typeface="Arabic Typesetting" panose="03020402040406030203" pitchFamily="66" charset="-78"/>
              <a:cs typeface="Arabic Typesetting" panose="03020402040406030203" pitchFamily="66" charset="-78"/>
            </a:endParaRPr>
          </a:p>
        </p:txBody>
      </p:sp>
      <p:sp>
        <p:nvSpPr>
          <p:cNvPr id="8"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the name of Allah the All-beneficent, the All-merciful.</a:t>
            </a:r>
          </a:p>
        </p:txBody>
      </p:sp>
    </p:spTree>
    <p:extLst>
      <p:ext uri="{BB962C8B-B14F-4D97-AF65-F5344CB8AC3E}">
        <p14:creationId xmlns:p14="http://schemas.microsoft.com/office/powerpoint/2010/main" val="11914681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وَأَخِى هَـٰرُونُ هُوَ أَفْصَحُ مِنِّى لِسَانًا فَأَرْسِلْهُ مَعِىَ رِدْءًا يُصَدِّقُنِىٓ ۖ إِنِّىٓ أَخَافُ أَن يُكَذِّبُونِ ﴿٣٤﴾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Aaron, my brother —he is more eloquent than me in speech. So send him with me as a helper to confirm me, for I fear that they will impugn me.’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Qaṣaṣ</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382267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سَنَشُدُّ عَضُدَكَ بِأَخِيكَ وَنَجْعَلُ لَكُمَا سُلْطَـٰنًا فَلَا يَصِلُونَ إِلَيْكُمَا ۚ بِـَٔايَـٰتِنَآ أَنتُمَا وَمَنِ ٱتَّبَعَكُمَا ٱلْغَـٰلِبُونَ ﴿٣٥﴾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‘We will strengthen your arm by means of your brother, and invest both of you with such authority that they will not touch you. With the help of Our signs, you two, and those who follow the two of you, shall be the victors.’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Qaṣaṣ</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316233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فَلَمَّا جَآءَهُم مُّوسَىٰ بِـَٔايَـٰتِنَا بَيِّنَـٰتٍ قَالُوا۟ مَا هَـٰذَآ إِلَّا سِحْرٌ مُّفْتَرًى وَمَا سَمِعْنَا بِهَـٰذَا فِىٓ ءَابَآئِنَا ٱلْأَوَّلِينَ ﴿٣٦﴾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Moses brought them Our manifest signs, they said, ‘This is nothing but concocted magic. We never heard of such a thing among our forefathers.’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Qaṣaṣ</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627182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وَقَالَ مُوسَىٰ رَبِّىٓ أَعْلَمُ بِمَن جَآءَ بِٱلْهُدَىٰ مِنْ عِندِهِۦ وَمَن تَكُونُ لَهُۥ عَـٰقِبَةُ ٱلدَّارِ ۖ إِنَّهُۥ لَا يُفْلِحُ ٱلظَّـٰلِمُونَ ﴿٣٧﴾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Moses said, ‘My Lord knows best who brings guidance from Him, and in whose </a:t>
            </a:r>
            <a:r>
              <a:rPr lang="en-US" altLang="en-US" sz="3200" dirty="0" err="1">
                <a:latin typeface="Calibri" panose="020F0502020204030204" pitchFamily="34" charset="0"/>
              </a:rPr>
              <a:t>favour</a:t>
            </a:r>
            <a:r>
              <a:rPr lang="en-US" altLang="en-US" sz="3200" dirty="0">
                <a:latin typeface="Calibri" panose="020F0502020204030204" pitchFamily="34" charset="0"/>
              </a:rPr>
              <a:t> the outcome of that abode will be. The wrongdoers will not be felicitous.’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Qaṣaṣ</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10182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وَقَالَ فِرْعَوْنُ يَـٰٓأَيُّهَا ٱلْمَلَأُ مَا عَلِمْتُ لَكُم مِّنْ إِلَـٰهٍ غَيْرِى فَأَوْقِدْ لِى يَـٰهَـٰمَـٰنُ عَلَى ٱلطِّينِ فَٱجْعَل لِّى صَرْحًا لَّعَلِّىٓ أَطَّلِعُ إِلَىٰٓ إِلَـٰهِ مُوسَىٰ وَإِنِّى لَأَظُنُّهُۥ مِنَ ٱلْكَـٰذِبِينَ ﴿٣٨﴾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Pharaoh said, ‘O [members of the] elite! I do not know of any god that you may have other than me. </a:t>
            </a:r>
            <a:r>
              <a:rPr lang="en-US" altLang="en-US" sz="3200" dirty="0" err="1">
                <a:latin typeface="Calibri" panose="020F0502020204030204" pitchFamily="34" charset="0"/>
              </a:rPr>
              <a:t>Hāmān</a:t>
            </a:r>
            <a:r>
              <a:rPr lang="en-US" altLang="en-US" sz="3200" dirty="0">
                <a:latin typeface="Calibri" panose="020F0502020204030204" pitchFamily="34" charset="0"/>
              </a:rPr>
              <a:t>, light for me a fire over clay</a:t>
            </a:r>
            <a:r>
              <a:rPr lang="en-US" altLang="en-US" sz="3200" dirty="0" smtClean="0">
                <a:latin typeface="Calibri" panose="020F0502020204030204" pitchFamily="34" charset="0"/>
              </a:rPr>
              <a:t>, </a:t>
            </a:r>
            <a:r>
              <a:rPr lang="en-US" altLang="en-US" sz="3200" dirty="0">
                <a:latin typeface="Calibri" panose="020F0502020204030204" pitchFamily="34" charset="0"/>
              </a:rPr>
              <a:t>and build me a tower so that I may take a look at Moses’ god, and indeed I consider him to be a liar!’</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Qaṣaṣ</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3881394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وَٱسْتَكْبَرَ هُوَ وَجُنُودُهُۥ فِى ٱلْأَرْضِ بِغَيْرِ ٱلْحَقِّ وَظَنُّوٓا۟ أَنَّهُمْ إِلَيْنَا لَا يُرْجَعُونَ ﴿٣٩﴾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and his hosts acted arrogantly in the land unduly, and thought they would not be brought back to Us.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Qaṣaṣ</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623476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فَأَخَذْنَـٰهُ وَجُنُودَهُۥ فَنَبَذْنَـٰهُمْ فِى ٱلْيَمِّ ۖ فَٱنظُرْ كَيْفَ كَانَ عَـٰقِبَةُ ٱلظَّـٰلِمِينَ ﴿٤٠﴾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We seized him and his hosts, and threw them into the sea. So observe how was the fate of the wrongdoers!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Qaṣaṣ</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6975065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وَجَعَلْنَـٰهُمْ أَئِمَّةً يَدْعُونَ إِلَى ٱلنَّارِ ۖ وَيَوْمَ ٱلْقِيَـٰمَةِ لَا يُنصَرُونَ ﴿٤١﴾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made them leaders who invite to the Fire, and on the Day of Resurrection they will not receive any help.</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Qaṣaṣ</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7975779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وَأَتْبَعْنَـٰهُمْ فِى هَـٰذِهِ ٱلدُّنْيَا لَعْنَةً ۖ وَيَوْمَ ٱلْقِيَـٰمَةِ هُم مِّنَ ٱلْمَقْبُوحِينَ ﴿٤٢﴾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made a curse pursue them in this world, and on the Day of Resurrection they will be among the disfigured.</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Qaṣaṣ</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5689816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وَلَقَدْ ءَاتَيْنَا مُوسَى ٱلْكِتَـٰبَ مِنۢ بَعْدِ مَآ أَهْلَكْنَا ٱلْقُرُونَ ٱلْأُولَىٰ بَصَآئِرَ لِلنَّاسِ وَهُدًى وَرَحْمَةً لَّعَلَّهُمْ يَتَذَكَّرُونَ ﴿٤٣﴾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Certainly We gave Moses the Book, after We had destroyed the former generations, as [a set of] eye-openers for mankind, and as guidance and mercy so that they may take admonition.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Qaṣaṣ</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232473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طسٓمٓ ﴿١﴾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i="1" dirty="0" err="1">
                <a:latin typeface="Calibri" panose="020F0502020204030204" pitchFamily="34" charset="0"/>
              </a:rPr>
              <a:t>Ṭā</a:t>
            </a:r>
            <a:r>
              <a:rPr lang="en-US" altLang="en-US" sz="3200" i="1" dirty="0">
                <a:latin typeface="Calibri" panose="020F0502020204030204" pitchFamily="34" charset="0"/>
              </a:rPr>
              <a:t>, </a:t>
            </a:r>
            <a:r>
              <a:rPr lang="en-US" altLang="en-US" sz="3200" i="1" dirty="0" err="1">
                <a:latin typeface="Calibri" panose="020F0502020204030204" pitchFamily="34" charset="0"/>
              </a:rPr>
              <a:t>Sīn</a:t>
            </a:r>
            <a:r>
              <a:rPr lang="en-US" altLang="en-US" sz="3200" i="1" dirty="0">
                <a:latin typeface="Calibri" panose="020F0502020204030204" pitchFamily="34" charset="0"/>
              </a:rPr>
              <a:t>, </a:t>
            </a:r>
            <a:r>
              <a:rPr lang="en-US" altLang="en-US" sz="3200" i="1" dirty="0" err="1">
                <a:latin typeface="Calibri" panose="020F0502020204030204" pitchFamily="34" charset="0"/>
              </a:rPr>
              <a:t>Mīm</a:t>
            </a:r>
            <a:r>
              <a:rPr lang="en-US" altLang="en-US" sz="3200" i="1" dirty="0">
                <a:latin typeface="Calibri" panose="020F0502020204030204" pitchFamily="34" charset="0"/>
              </a:rPr>
              <a:t>.</a:t>
            </a:r>
          </a:p>
          <a:p>
            <a:pPr>
              <a:lnSpc>
                <a:spcPct val="90000"/>
              </a:lnSpc>
            </a:pPr>
            <a:endParaRPr lang="en-US" altLang="en-US" sz="3200" i="1"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Qaṣaṣ</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2403095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وَمَا كُنتَ بِجَانِبِ ٱلْغَرْبِىِّ إِذْ قَضَيْنَآ إِلَىٰ مُوسَى ٱلْأَمْرَ وَمَا كُنتَ مِنَ ٱلشَّـٰهِدِينَ ﴿٤٤﴾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You were not on the western </a:t>
            </a:r>
            <a:r>
              <a:rPr lang="en-US" altLang="en-US" sz="3200" dirty="0" smtClean="0">
                <a:latin typeface="Calibri" panose="020F0502020204030204" pitchFamily="34" charset="0"/>
              </a:rPr>
              <a:t>side </a:t>
            </a:r>
            <a:r>
              <a:rPr lang="en-US" altLang="en-US" sz="3200" dirty="0">
                <a:latin typeface="Calibri" panose="020F0502020204030204" pitchFamily="34" charset="0"/>
              </a:rPr>
              <a:t>when We revealed the </a:t>
            </a:r>
            <a:r>
              <a:rPr lang="en-US" altLang="en-US" sz="3200" dirty="0" smtClean="0">
                <a:latin typeface="Calibri" panose="020F0502020204030204" pitchFamily="34" charset="0"/>
              </a:rPr>
              <a:t>commandments </a:t>
            </a:r>
            <a:r>
              <a:rPr lang="en-US" altLang="en-US" sz="3200" dirty="0">
                <a:latin typeface="Calibri" panose="020F0502020204030204" pitchFamily="34" charset="0"/>
              </a:rPr>
              <a:t>to Moses, nor were you among the witnesses.3</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Qaṣaṣ</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8532054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وَلَـٰكِنَّآ أَنشَأْنَا قُرُونًا فَتَطَاوَلَ عَلَيْهِمُ ٱلْعُمُرُ ۚ وَمَا كُنتَ ثَاوِيًا فِىٓ أَهْلِ مَدْيَنَ تَتْلُوا۟ عَلَيْهِمْ ءَايَـٰتِنَا وَلَـٰكِنَّا كُنَّا مُرْسِلِينَ ﴿٤٥﴾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But We brought forth other generations and time took its toll on them. And you did not dwell among the people of Midian reciting to them Our signs, but it is We who are the senders [of the apostles].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Qaṣaṣ</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5775814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وَمَا كُنتَ بِجَانِبِ ٱلطُّورِ إِذْ نَادَيْنَا وَلَـٰكِن رَّحْمَةً مِّن رَّبِّكَ لِتُنذِرَ قَوْمًا مَّآ أَتَىٰهُم مِّن نَّذِيرٍ مِّن قَبْلِكَ لَعَلَّهُمْ يَتَذَكَّرُونَ ﴿٤٦﴾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you were not on the side of the Mount when We called out [to Moses], but [We have sent you as] a mercy from your Lord that you may warn a people to whom there did not come any warner before you, so that they may take admonition</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Qaṣaṣ</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1938486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وَلَوْلَآ أَن تُصِيبَهُم مُّصِيبَةٌۢ بِمَا قَدَّمَتْ أَيْدِيهِمْ فَيَقُولُوا۟ رَبَّنَا لَوْلَآ أَرْسَلْتَ إِلَيْنَا رَسُولًا فَنَتَّبِعَ ءَايَـٰتِكَ وَنَكُونَ مِنَ ٱلْمُؤْمِنِينَ ﴿٤٧﴾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lest —should an affliction visit them because of what their hands have sent </a:t>
            </a:r>
            <a:r>
              <a:rPr lang="en-US" altLang="en-US" sz="3200" dirty="0" smtClean="0">
                <a:latin typeface="Calibri" panose="020F0502020204030204" pitchFamily="34" charset="0"/>
              </a:rPr>
              <a:t>ahead— </a:t>
            </a:r>
            <a:r>
              <a:rPr lang="en-US" altLang="en-US" sz="3200" dirty="0">
                <a:latin typeface="Calibri" panose="020F0502020204030204" pitchFamily="34" charset="0"/>
              </a:rPr>
              <a:t>they should say, ‘Our Lord! Why did You not send us an apostle so that we might have followed Your signs and been among the faithful</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Qaṣaṣ</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52180235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فَلَمَّا جَآءَهُمُ ٱلْحَقُّ مِنْ عِندِنَا قَالُوا۟ لَوْلَآ أُوتِىَ مِثْلَ مَآ أُوتِىَ مُوسَىٰٓ ۚ أَوَلَمْ يَكْفُرُوا۟ بِمَآ أُوتِىَ مُوسَىٰ مِن قَبْلُ ۖ قَالُوا۟ سِحْرَانِ تَظَـٰهَرَا وَقَالُوٓا۟ إِنَّا بِكُلٍّۢ كَـٰفِرُونَ ﴿٤٨﴾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But when there came to them the truth from Us, they said, ‘Why has he not been given the like of what Moses was given?’ Did they not disbelieve what Moses was given before, and said, ‘Two magicians abetting each other,’ and said, ‘Indeed we disbelieve both of them’?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Qaṣaṣ</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402509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قُلْ فَأْتُوا۟ بِكِتَـٰبٍ مِّنْ عِندِ ٱللَّـهِ هُوَ أَهْدَىٰ مِنْهُمَآ أَتَّبِعْهُ إِن كُنتُمْ صَـٰدِقِينَ ﴿٤٩﴾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 ‘Then bring some Book from Allah better in guidance than the </a:t>
            </a:r>
            <a:r>
              <a:rPr lang="en-US" altLang="en-US" sz="3200" dirty="0" smtClean="0">
                <a:latin typeface="Calibri" panose="020F0502020204030204" pitchFamily="34" charset="0"/>
              </a:rPr>
              <a:t>two </a:t>
            </a:r>
            <a:r>
              <a:rPr lang="en-US" altLang="en-US" sz="3200" dirty="0">
                <a:latin typeface="Calibri" panose="020F0502020204030204" pitchFamily="34" charset="0"/>
              </a:rPr>
              <a:t>so that I may follow it, should you be truthful.’</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Qaṣaṣ</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7226956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فَإِن لَّمْ يَسْتَجِيبُوا۟ لَكَ فَٱعْلَمْ أَنَّمَا يَتَّبِعُونَ أَهْوَآءَهُمْ ۚ وَمَنْ أَضَلُّ مِمَّنِ ٱتَّبَعَ هَوَىٰهُ بِغَيْرِ هُدًى مِّنَ ٱللَّـهِ ۚ إِنَّ ٱللَّـهَ لَا يَهْدِى ٱلْقَوْمَ ٱلظَّـٰلِمِينَ ﴿٥٠﴾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if they do not respond to you[r] [summons] know that they only follow their desires. And who is more astray than him who follows his desires without any guidance from Allah? Indeed Allah does not guide the wrongdoing lot.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Qaṣaṣ</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6561079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وَلَقَدْ وَصَّلْنَا لَهُمُ ٱلْقَوْلَ لَعَلَّهُمْ يَتَذَكَّرُونَ ﴿٥١﴾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Certainly We have concatenated the </a:t>
            </a:r>
            <a:r>
              <a:rPr lang="en-US" altLang="en-US" sz="3200" dirty="0" smtClean="0">
                <a:latin typeface="Calibri" panose="020F0502020204030204" pitchFamily="34" charset="0"/>
              </a:rPr>
              <a:t>Word </a:t>
            </a:r>
            <a:r>
              <a:rPr lang="en-US" altLang="en-US" sz="3200" dirty="0">
                <a:latin typeface="Calibri" panose="020F0502020204030204" pitchFamily="34" charset="0"/>
              </a:rPr>
              <a:t>for them so that they may take admonition.</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Qaṣaṣ</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21994512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ٱلَّذِينَ ءَاتَيْنَـٰهُمُ ٱلْكِتَـٰبَ مِن قَبْلِهِۦ هُم بِهِۦ يُؤْمِنُونَ ﴿٥٢﴾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Those to whom We gave the Book before it are the ones who believe in it,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Qaṣaṣ</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6412853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وَإِذَا يُتْلَىٰ عَلَيْهِمْ قَالُوٓا۟ ءَامَنَّا بِهِۦٓ إِنَّهُ ٱلْحَقُّ مِن رَّبِّنَآ إِنَّا كُنَّا مِن قَبْلِهِۦ مُسْلِمِينَ ﴿٥٣﴾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when it is recited to them, they say, ‘We believe in it. It is indeed the truth from our Lord. Indeed we were </a:t>
            </a:r>
            <a:r>
              <a:rPr lang="en-US" altLang="en-US" sz="3200" dirty="0" err="1">
                <a:latin typeface="Calibri" panose="020F0502020204030204" pitchFamily="34" charset="0"/>
              </a:rPr>
              <a:t>muslims</a:t>
            </a:r>
            <a:r>
              <a:rPr lang="en-US" altLang="en-US" sz="3200" dirty="0">
                <a:latin typeface="Calibri" panose="020F0502020204030204" pitchFamily="34" charset="0"/>
              </a:rPr>
              <a:t> [even] before it [came].’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Qaṣaṣ</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911933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تِلْكَ ءَايَـٰتُ ٱلْكِتَـٰبِ ٱلْمُبِينِ ﴿٢﴾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These are the signs of the Manifest Book.</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Qaṣaṣ</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8501002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أُو۟لَـٰٓئِكَ يُؤْتَوْنَ أَجْرَهُم مَّرَّتَيْنِ بِمَا صَبَرُوا۟ وَيَدْرَءُونَ بِٱلْحَسَنَةِ ٱلسَّيِّئَةَ وَمِمَّا رَزَقْنَـٰهُمْ يُنفِقُونَ ﴿٥٤﴾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Those will be given their reward two times for their patience. They repel evil [conduct] with good, and spend out of what We have provided them,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Qaṣaṣ</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84556881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وَإِذَا سَمِعُوا۟ ٱللَّغْوَ أَعْرَضُوا۟ عَنْهُ وَقَالُوا۟ لَنَآ أَعْمَـٰلُنَا وَلَكُمْ أَعْمَـٰلُكُمْ سَلَـٰمٌ عَلَيْكُمْ لَا نَبْتَغِى ٱلْجَـٰهِلِينَ ﴿٥٥﴾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when they hear vain talk, they avoid it and say, ‘Our deeds belong to us, and your deeds belong to you. Peace be to you. We do not court the ignorant.’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Qaṣaṣ</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4179064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إِنَّكَ لَا تَهْدِى مَنْ أَحْبَبْتَ وَلَـٰكِنَّ ٱللَّـهَ يَهْدِى مَن يَشَآءُ ۚ وَهُوَ أَعْلَمُ بِٱلْمُهْتَدِينَ ﴿٥٦﴾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You cannot guide whomever you wish, but [it is] Allah [who] guides whomever He wishes, and He knows best those who are guided.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Qaṣaṣ</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6810677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وَقَالُوٓا۟ إِن نَّتَّبِعِ ٱلْهُدَىٰ مَعَكَ نُتَخَطَّفْ مِنْ أَرْضِنَآ ۚ أَوَلَمْ نُمَكِّن لَّهُمْ حَرَمًا ءَامِنًا يُجْبَىٰٓ إِلَيْهِ ثَمَرَٰتُ كُلِّ شَىْءٍ رِّزْقًا مِّن لَّدُنَّا وَلَـٰكِنَّ أَكْثَرَهُمْ لَا يَعْلَمُونَ ﴿٥٧﴾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say, ‘Should we follow the guidance with you, we will be dispossessed of our territory.’ Did We not establish a secure </a:t>
            </a:r>
            <a:r>
              <a:rPr lang="en-US" altLang="en-US" sz="3200" dirty="0" smtClean="0">
                <a:latin typeface="Calibri" panose="020F0502020204030204" pitchFamily="34" charset="0"/>
              </a:rPr>
              <a:t>sanctuary </a:t>
            </a:r>
            <a:r>
              <a:rPr lang="en-US" altLang="en-US" sz="3200" dirty="0">
                <a:latin typeface="Calibri" panose="020F0502020204030204" pitchFamily="34" charset="0"/>
              </a:rPr>
              <a:t>for them where fruits of all kinds are brought as a provision from Us? But most of them do not know.</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Qaṣaṣ</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5407859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وَكَمْ أَهْلَكْنَا مِن قَرْيَةٍۭ بَطِرَتْ مَعِيشَتَهَا ۖ فَتِلْكَ مَسَـٰكِنُهُمْ لَمْ تُسْكَن مِّنۢ بَعْدِهِمْ إِلَّا قَلِيلًا ۖ وَكُنَّا نَحْنُ ٱلْوَٰرِثِينَ ﴿٥٨﴾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How many a town We have destroyed that transgressed in its lifestyle! There lie their dwellings, uninhabited after them except by a few, and We were the [sole] inheritors.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Qaṣaṣ</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0400955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وَمَا كَانَ رَبُّكَ مُهْلِكَ ٱلْقُرَىٰ حَتَّىٰ يَبْعَثَ فِىٓ أُمِّهَا رَسُولًا يَتْلُوا۟ عَلَيْهِمْ ءَايَـٰتِنَا ۚ وَمَا كُنَّا مُهْلِكِى ٱلْقُرَىٰٓ إِلَّا وَأَهْلُهَا ظَـٰلِمُونَ ﴿٥٩﴾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Your Lord would not destroy the towns until He had raised an apostle in their mother city to recite to them Our signs. We would never destroy the towns except when their people were wrongdoers.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Qaṣaṣ</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3323863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وَمَآ أُوتِيتُم مِّن شَىْءٍ فَمَتَـٰعُ ٱلْحَيَوٰةِ ٱلدُّنْيَا وَزِينَتُهَا ۚ وَمَا عِندَ ٱللَّـهِ خَيْرٌ وَأَبْقَىٰٓ ۚ أَفَلَا تَعْقِلُونَ ﴿٦٠﴾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Whatever things you have been given are only the wares of the life of this world and its glitter, and what is with Allah is better and more lasting. Will you not apply reason?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Qaṣaṣ</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5038585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أَفَمَن وَعَدْنَـٰهُ وَعْدًا حَسَنًا فَهُوَ لَـٰقِيهِ كَمَن مَّتَّعْنَـٰهُ مَتَـٰعَ ٱلْحَيَوٰةِ ٱلدُّنْيَا ثُمَّ هُوَ يَوْمَ ٱلْقِيَـٰمَةِ مِنَ ٱلْمُحْضَرِينَ ﴿٦١﴾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Is he to whom We have given a good promise, which he will receive, like him whom We have provided the wares of the life of this world, but who will be arraigned on the Day of Resurrection?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Qaṣaṣ</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5472181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وَيَوْمَ يُنَادِيهِمْ فَيَقُولُ أَيْنَ شُرَكَآءِىَ ٱلَّذِينَ كُنتُمْ تَزْعُمُونَ ﴿٦٢﴾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day He will call out to them and say, ‘Where are My partners that you used to claim?’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Qaṣaṣ</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9536159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ٱلَّذِينَ حَقَّ عَلَيْهِمُ ٱلْقَوْلُ رَبَّنَا هَـٰٓؤُلَآءِ ٱلَّذِينَ أَغْوَيْنَآ أَغْوَيْنَـٰهُمْ كَمَا غَوَيْنَا ۖ تَبَرَّأْنَآ إِلَيْكَ ۖ مَا كَانُوٓا۟ إِيَّانَا يَعْبُدُونَ ﴿٦٣﴾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Those against whom the word had become due will say, ‘Our Lord! These are the ones whom we have perverted. We perverted them as we were perverse ourselves. We plead for non-liability before You: it was not us that they worshipped.’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Qaṣaṣ</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513128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نَتْلُوا۟ عَلَيْكَ مِن نَّبَإِ مُوسَىٰ وَفِرْعَوْنَ بِٱلْحَقِّ لِقَوْمٍ يُؤْمِنُونَ ﴿٣﴾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relate to you truly some of the account of Moses and Pharaoh for a people who have faith.</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Qaṣaṣ</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1735345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وَقِيلَ ٱدْعُوا۟ شُرَكَآءَكُمْ فَدَعَوْهُمْ فَلَمْ يَسْتَجِيبُوا۟ لَهُمْ وَرَأَوُا۟ ٱلْعَذَابَ ۚ لَوْ أَنَّهُمْ كَانُوا۟ يَهْتَدُونَ ﴿٦٤﴾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It will be said, ‘Invoke your partners!’ So they will invoke them, but they will not respond to them, and they will sight the punishment, wishing they had followed guidance.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Qaṣaṣ</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50630729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وَيَوْمَ يُنَادِيهِمْ فَيَقُولُ مَاذَآ أَجَبْتُمُ ٱلْمُرْسَلِينَ ﴿٦٥﴾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day He will call out to them and say, ‘What response did you give to the apostles?’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Qaṣaṣ</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8994399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فَعَمِيَتْ عَلَيْهِمُ ٱلْأَنۢبَآءُ يَوْمَئِذٍ فَهُمْ لَا يَتَسَآءَلُونَ ﴿٦٦﴾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news that day shall be blacked out for them, so they will not question one another.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Qaṣaṣ</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26169864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فَأَمَّا مَن تَابَ وَءَامَنَ وَعَمِلَ صَـٰلِحًا فَعَسَىٰٓ أَن يَكُونَ مِنَ ٱلْمُفْلِحِينَ ﴿٦٧﴾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As for him who repents and develops faith and acts righteously, maybe he will be among the felicitous.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Qaṣaṣ</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3467419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وَرَبُّكَ يَخْلُقُ مَا يَشَآءُ وَيَخْتَارُ ۗ مَا كَانَ لَهُمُ ٱلْخِيَرَةُ ۚ سُبْحَـٰنَ ٱللَّـهِ وَتَعَـٰلَىٰ عَمَّا يُشْرِكُونَ ﴿٦٨﴾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Your Lord creates whatever He wishes and chooses. They have no choice. Immaculate is Allah and exalted above [having] any partners they ascribe [to Him].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Qaṣaṣ</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83424672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وَرَبُّكَ يَعْلَمُ مَا تُكِنُّ صُدُورُهُمْ وَمَا يُعْلِنُونَ ﴿٦٩﴾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Your Lord knows whatever their breasts conceal, and whatever they disclose.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Qaṣaṣ</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7593052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وَهُوَ ٱللَّـهُ لَآ إِلَـٰهَ إِلَّا هُوَ ۖ لَهُ ٱلْحَمْدُ فِى ٱلْأُولَىٰ وَٱلْـَٔاخِرَةِ ۖ وَلَهُ ٱلْحُكْمُ وَإِلَيْهِ تُرْجَعُونَ ﴿٧٠﴾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is Allah, there is no god except Him. All praise belongs to Him in this world and the Hereafter. All judgement belongs to Him, and to Him you will be brought back.</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Qaṣaṣ</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193837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قُلْ أَرَءَيْتُمْ إِن جَعَلَ ٱللَّـهُ عَلَيْكُمُ ٱلَّيْلَ سَرْمَدًا إِلَىٰ يَوْمِ ٱلْقِيَـٰمَةِ مَنْ إِلَـٰهٌ غَيْرُ ٱللَّـهِ يَأْتِيكُم بِضِيَآءٍ ۖ أَفَلَا تَسْمَعُونَ ﴿٧١﴾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 ‘Tell me, if Allah were to make the night perpetual over you until the Day of Resurrection, what god other than Allah could bring you light? Will you not then listen?’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Qaṣaṣ</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721061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قُلْ أَرَءَيْتُمْ إِن جَعَلَ ٱللَّـهُ عَلَيْكُمُ ٱلنَّهَارَ سَرْمَدًا إِلَىٰ يَوْمِ ٱلْقِيَـٰمَةِ مَنْ إِلَـٰهٌ غَيْرُ ٱللَّـهِ يَأْتِيكُم بِلَيْلٍ تَسْكُنُونَ فِيهِ ۖ أَفَلَا تُبْصِرُونَ ﴿٧٢﴾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 ‘Tell me, if Allah were to make the day perpetual over you until the Day of Resurrection, what god other than Allah could bring you night wherein you could rest? Will you not then perceive?’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Qaṣaṣ</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3475486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وَمِن رَّحْمَتِهِۦ جَعَلَ لَكُمُ ٱلَّيْلَ وَٱلنَّهَارَ لِتَسْكُنُوا۟ فِيهِ وَلِتَبْتَغُوا۟ مِن فَضْلِهِۦ وَلَعَلَّكُمْ تَشْكُرُونَ ﴿٧٣﴾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Out of His mercy He has made for you the night and the day, that you may rest therein and that you may seek from His grace and so that you may give thanks.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Qaṣaṣ</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140198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إِنَّ فِرْعَوْنَ عَلَا فِى ٱلْأَرْضِ وَجَعَلَ أَهْلَهَا شِيَعًا يَسْتَضْعِفُ طَآئِفَةً مِّنْهُمْ يُذَبِّحُ أَبْنَآءَهُمْ وَيَسْتَحْىِۦ نِسَآءَهُمْ ۚ إِنَّهُۥ كَانَ مِنَ ٱلْمُفْسِدِينَ ﴿٤﴾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Pharaoh tyrannized over the land, reducing its people to factions, abasing one group of them, slaughtering their sons and sparing their women. Indeed He was one of the agents of corruption.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Qaṣaṣ</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705881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وَيَوْمَ يُنَادِيهِمْ فَيَقُولُ أَيْنَ شُرَكَآءِىَ ٱلَّذِينَ كُنتُمْ تَزْعُمُونَ ﴿٧٤﴾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day He will call out to them and say, ‘Where are My partners that you used to claim?’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Qaṣaṣ</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9538941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وَنَزَعْنَا مِن كُلِّ أُمَّةٍ شَهِيدًا فَقُلْنَا هَاتُوا۟ بُرْهَـٰنَكُمْ فَعَلِمُوٓا۟ أَنَّ ٱلْحَقَّ لِلَّـهِ وَضَلَّ عَنْهُم مَّا كَانُوا۟ يَفْتَرُونَ ﴿٧٥﴾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shall draw from every nation a witness and say, ‘Produce your evidence.’ Then they will know that all reality belongs to Allah and what they used to fabricate will forsake them.</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Qaṣaṣ</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7625685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إِنَّ قَـٰرُونَ كَانَ مِن قَوْمِ مُوسَىٰ فَبَغَىٰ عَلَيْهِمْ ۖ وَءَاتَيْنَـٰهُ مِنَ ٱلْكُنُوزِ مَآ إِنَّ مَفَاتِحَهُۥ لَتَنُوٓأُ بِٱلْعُصْبَةِ أُو۟لِى ٱلْقُوَّةِ إِذْ قَالَ لَهُۥ قَوْمُهُۥ لَا تَفْرَحْ ۖ إِنَّ ٱللَّـهَ لَا يُحِبُّ ٱلْفَرِحِينَ ﴿٧٦﴾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err="1">
                <a:latin typeface="Calibri" panose="020F0502020204030204" pitchFamily="34" charset="0"/>
              </a:rPr>
              <a:t>Korah</a:t>
            </a:r>
            <a:r>
              <a:rPr lang="en-US" altLang="en-US" sz="3200" dirty="0">
                <a:latin typeface="Calibri" panose="020F0502020204030204" pitchFamily="34" charset="0"/>
              </a:rPr>
              <a:t> indeed belonged to the people of Moses, but he bullied them. We had given him so much treasures that their keys indeed proved heavy for a band of stalwarts. When his people said to him, ‘Do not exult! Indeed Allah does not like the exultant.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Qaṣaṣ</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7689551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وَٱبْتَغِ فِيمَآ ءَاتَىٰكَ ٱللَّـهُ ٱلدَّارَ ٱلْـَٔاخِرَةَ ۖ وَلَا تَنسَ نَصِيبَكَ مِنَ ٱلدُّنْيَا ۖ وَأَحْسِن كَمَآ أَحْسَنَ ٱللَّـهُ إِلَيْكَ ۖ وَلَا تَبْغِ ٱلْفَسَادَ فِى ٱلْأَرْضِ ۖ إِنَّ ٱللَّـهَ لَا يُحِبُّ ٱلْمُفْسِدِينَ ﴿٧٧﴾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By the means of what Allah has given you, seek the abode of the Hereafter, while not forgetting your share of this world. Be good [to others] just as Allah has been good to you, and do not try to cause corruption in the land. Indeed Allah does not like the agents of corruption.’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Qaṣaṣ</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56078534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قَالَ إِنَّمَآ أُوتِيتُهُۥ عَلَىٰ عِلْمٍ عِندِىٓ ۚ أَوَلَمْ يَعْلَمْ أَنَّ ٱللَّـهَ قَدْ أَهْلَكَ مِن قَبْلِهِۦ مِنَ ٱلْقُرُونِ مَنْ هُوَ أَشَدُّ مِنْهُ قُوَّةً وَأَكْثَرُ جَمْعًا ۚ وَلَا يُسْـَٔلُ عَن ذُنُوبِهِمُ ٱلْمُجْرِمُونَ ﴿٧٨﴾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‘I have indeed been given [all] this because of the knowledge that I have.’ Did he not know that Allah had already destroyed before him some of the generations who were more powerful than him and greater in amassing [wealth</a:t>
            </a:r>
            <a:r>
              <a:rPr lang="en-US" altLang="en-US" sz="3200" dirty="0" smtClean="0">
                <a:latin typeface="Calibri" panose="020F0502020204030204" pitchFamily="34" charset="0"/>
              </a:rPr>
              <a:t>]? </a:t>
            </a:r>
            <a:r>
              <a:rPr lang="en-US" altLang="en-US" sz="3200" dirty="0">
                <a:latin typeface="Calibri" panose="020F0502020204030204" pitchFamily="34" charset="0"/>
              </a:rPr>
              <a:t>The guilty will not be questioned about their sins</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Qaṣaṣ</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4679549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فَخَرَجَ عَلَىٰ قَوْمِهِۦ فِى زِينَتِهِۦ ۖ قَالَ ٱلَّذِينَ يُرِيدُونَ ٱلْحَيَوٰةَ ٱلدُّنْيَا يَـٰلَيْتَ لَنَا مِثْلَ مَآ أُوتِىَ قَـٰرُونُ إِنَّهُۥ لَذُو حَظٍّ عَظِيمٍ ﴿٧٩﴾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he emerged before his people in his finery. Those who desired the life of the world said, ‘We wish we had like what </a:t>
            </a:r>
            <a:r>
              <a:rPr lang="en-US" altLang="en-US" sz="3200" dirty="0" err="1">
                <a:latin typeface="Calibri" panose="020F0502020204030204" pitchFamily="34" charset="0"/>
              </a:rPr>
              <a:t>Korah</a:t>
            </a:r>
            <a:r>
              <a:rPr lang="en-US" altLang="en-US" sz="3200" dirty="0">
                <a:latin typeface="Calibri" panose="020F0502020204030204" pitchFamily="34" charset="0"/>
              </a:rPr>
              <a:t> has been given! Indeed he is greatly fortunate.’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Qaṣaṣ</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4509140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وَقَالَ ٱلَّذِينَ أُوتُوا۟ ٱلْعِلْمَ وَيْلَكُمْ ثَوَابُ ٱللَّـهِ خَيْرٌ لِّمَنْ ءَامَنَ وَعَمِلَ صَـٰلِحًا وَلَا يُلَقَّىٰهَآ إِلَّا ٱلصَّـٰبِرُونَ ﴿٨٠﴾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Those who were given knowledge said, ‘Woe to you! Allah’s reward is better for someone who has faith and acts righteously, and no one will receive it except the patient.’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Qaṣaṣ</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8192606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فَخَسَفْنَا بِهِۦ وَبِدَارِهِ ٱلْأَرْضَ فَمَا كَانَ لَهُۥ مِن فِئَةٍ يَنصُرُونَهُۥ مِن دُونِ ٱللَّـهِ وَمَا كَانَ مِنَ ٱلْمُنتَصِرِينَ ﴿٨١﴾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We caused the earth to swallow him and his house, and he had no party that might protect him from Allah, nor could he rescue himself.</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Qaṣaṣ</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7720013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وَأَصْبَحَ ٱلَّذِينَ تَمَنَّوْا۟ مَكَانَهُۥ بِٱلْأَمْسِ يَقُولُونَ وَيْكَأَنَّ ٱللَّـهَ يَبْسُطُ ٱلرِّزْقَ لِمَن يَشَآءُ مِنْ عِبَادِهِۦ وَيَقْدِرُ ۖ لَوْلَآ أَن مَّنَّ ٱللَّـهُ عَلَيْنَا لَخَسَفَ بِنَا ۖ وَيْكَأَنَّهُۥ لَا يُفْلِحُ ٱلْكَـٰفِرُونَ ﴿٨٢﴾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By dawn those who longed to be in his place the day before were saying, ‘Don’t you see that Allah expands the provision for whomever He wishes of His servants, and tightens it? Had Allah not shown us </a:t>
            </a:r>
            <a:r>
              <a:rPr lang="en-US" altLang="en-US" sz="3200" dirty="0" err="1">
                <a:latin typeface="Calibri" panose="020F0502020204030204" pitchFamily="34" charset="0"/>
              </a:rPr>
              <a:t>favour</a:t>
            </a:r>
            <a:r>
              <a:rPr lang="en-US" altLang="en-US" sz="3200" dirty="0">
                <a:latin typeface="Calibri" panose="020F0502020204030204" pitchFamily="34" charset="0"/>
              </a:rPr>
              <a:t>, He might have made the earth swallow us too. Don’t you see that the faithless do not prosper.’</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Qaṣaṣ</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6050999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تِلْكَ ٱلدَّارُ ٱلْـَٔاخِرَةُ نَجْعَلُهَا لِلَّذِينَ لَا يُرِيدُونَ عُلُوًّا فِى ٱلْأَرْضِ وَلَا فَسَادًا ۚ وَٱلْعَـٰقِبَةُ لِلْمُتَّقِينَ ﴿٨٣﴾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This is the abode of the Hereafter which We shall grant to those who do not desire to domineer in the earth nor to cause corruption, and the outcome will be in </a:t>
            </a:r>
            <a:r>
              <a:rPr lang="en-US" altLang="en-US" sz="3200" dirty="0" err="1">
                <a:latin typeface="Calibri" panose="020F0502020204030204" pitchFamily="34" charset="0"/>
              </a:rPr>
              <a:t>favour</a:t>
            </a:r>
            <a:r>
              <a:rPr lang="en-US" altLang="en-US" sz="3200" dirty="0">
                <a:latin typeface="Calibri" panose="020F0502020204030204" pitchFamily="34" charset="0"/>
              </a:rPr>
              <a:t> of the </a:t>
            </a:r>
            <a:r>
              <a:rPr lang="en-US" altLang="en-US" sz="3200" dirty="0" err="1">
                <a:latin typeface="Calibri" panose="020F0502020204030204" pitchFamily="34" charset="0"/>
              </a:rPr>
              <a:t>Godwary</a:t>
            </a:r>
            <a:r>
              <a:rPr lang="en-US" altLang="en-US" sz="3200" dirty="0">
                <a:latin typeface="Calibri" panose="020F0502020204030204" pitchFamily="34" charset="0"/>
              </a:rPr>
              <a: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Qaṣaṣ</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665128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وَنُرِيدُ أَن نَّمُنَّ عَلَى ٱلَّذِينَ ٱسْتُضْعِفُوا۟ فِى ٱلْأَرْضِ وَنَجْعَلَهُمْ أَئِمَّةً وَنَجْعَلَهُمُ ٱلْوَٰرِثِينَ ﴿٥﴾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We desired to show </a:t>
            </a:r>
            <a:r>
              <a:rPr lang="en-US" altLang="en-US" sz="3200" dirty="0" err="1">
                <a:latin typeface="Calibri" panose="020F0502020204030204" pitchFamily="34" charset="0"/>
              </a:rPr>
              <a:t>favour</a:t>
            </a:r>
            <a:r>
              <a:rPr lang="en-US" altLang="en-US" sz="3200" dirty="0">
                <a:latin typeface="Calibri" panose="020F0502020204030204" pitchFamily="34" charset="0"/>
              </a:rPr>
              <a:t> to those who were abased in the land, and to make them imams, and to make them the heirs,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Qaṣaṣ</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3155122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مَن جَآءَ بِٱلْحَسَنَةِ فَلَهُۥ خَيْرٌ مِّنْهَا ۖ وَمَن جَآءَ بِٱلسَّيِّئَةِ فَلَا يُجْزَى ٱلَّذِينَ عَمِلُوا۟ ٱلسَّيِّـَٔاتِ إِلَّا مَا كَانُوا۟ يَعْمَلُونَ ﴿٨٤﴾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Whoever brings virtue shall receive [a reward] better than it, but whoever brings vice —those who commit misdeeds shall not be requited except for what they used to do.</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Qaṣaṣ</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5359128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إِنَّ ٱلَّذِى فَرَضَ عَلَيْكَ ٱلْقُرْءَانَ لَرَآدُّكَ إِلَىٰ مَعَادٍ ۚ قُل رَّبِّىٓ أَعْلَمُ مَن جَآءَ بِٱلْهُدَىٰ وَمَنْ هُوَ فِى ضَلَـٰلٍ مُّبِينٍ ﴿٨٥﴾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He who has revealed to you the </a:t>
            </a:r>
            <a:r>
              <a:rPr lang="en-US" altLang="en-US" sz="3200" dirty="0" err="1" smtClean="0">
                <a:latin typeface="Calibri" panose="020F0502020204030204" pitchFamily="34" charset="0"/>
              </a:rPr>
              <a:t>Qurʾān</a:t>
            </a:r>
            <a:r>
              <a:rPr lang="en-US" altLang="en-US" sz="3200" dirty="0" smtClean="0">
                <a:latin typeface="Calibri" panose="020F0502020204030204" pitchFamily="34" charset="0"/>
              </a:rPr>
              <a:t> </a:t>
            </a:r>
            <a:r>
              <a:rPr lang="en-US" altLang="en-US" sz="3200" dirty="0">
                <a:latin typeface="Calibri" panose="020F0502020204030204" pitchFamily="34" charset="0"/>
              </a:rPr>
              <a:t>will surely restore you to the place of return. Say, ‘My Lord knows best him who brings guidance and him who is in manifest error.’</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Qaṣaṣ</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8188021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وَمَا كُنتَ تَرْجُوٓا۟ أَن يُلْقَىٰٓ إِلَيْكَ ٱلْكِتَـٰبُ إِلَّا رَحْمَةً مِّن رَّبِّكَ ۖ فَلَا تَكُونَنَّ ظَهِيرًا لِّلْكَـٰفِرِينَ ﴿٨٦﴾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You did not expect that the Book would be delivered to you; but it was a mercy from your Lord. So do not be ever an advocate of the faithless.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Qaṣaṣ</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0396210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وَلَا يَصُدُّنَّكَ عَنْ ءَايَـٰتِ ٱللَّـهِ بَعْدَ إِذْ أُنزِلَتْ إِلَيْكَ ۖ وَٱدْعُ إِلَىٰ رَبِّكَ ۖ وَلَا تَكُونَنَّ مِنَ ٱلْمُشْرِكِينَ ﴿٨٧﴾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Do not ever let them bar you from Allah’s signs after they have been sent down to you. Invite to your Lord, and never be one of the polytheists.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Qaṣaṣ</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4621245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وَلَا تَدْعُ مَعَ ٱللَّـهِ إِلَـٰهًا ءَاخَرَ ۘ لَآ إِلَـٰهَ إِلَّا هُوَ ۚ كُلُّ شَىْءٍ هَالِكٌ إِلَّا وَجْهَهُۥ ۚ لَهُ ٱلْحُكْمُ وَإِلَيْهِ تُرْجَعُونَ ﴿٨٨﴾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do not invoke another god besides Allah; there is no god except Him. Everything is to perish except His Face. All judgement belongs to Him, and to Him you will be brought back.</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Qaṣaṣ</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7494318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t>
            </a:r>
            <a:r>
              <a:rPr lang="en-US" altLang="en-US" sz="3200" dirty="0" smtClean="0">
                <a:latin typeface="Calibri" panose="020F0502020204030204" pitchFamily="34" charset="0"/>
              </a:rPr>
              <a:t>Allah </a:t>
            </a:r>
            <a:r>
              <a:rPr lang="en-US" altLang="en-US" sz="3200" dirty="0">
                <a:latin typeface="Calibri" panose="020F0502020204030204" pitchFamily="34" charset="0"/>
              </a:rPr>
              <a:t>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Qaṣaṣ</a:t>
            </a:r>
            <a:endParaRPr lang="en-US" altLang="en-US" b="1" dirty="0">
              <a:solidFill>
                <a:srgbClr val="FFFF99"/>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AutoShape 2"/>
          <p:cNvSpPr>
            <a:spLocks noChangeArrowheads="1"/>
          </p:cNvSpPr>
          <p:nvPr/>
        </p:nvSpPr>
        <p:spPr bwMode="auto">
          <a:xfrm>
            <a:off x="542383" y="1052736"/>
            <a:ext cx="11107234" cy="5112568"/>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92163" name="Rectangle 3"/>
          <p:cNvSpPr>
            <a:spLocks noGrp="1" noChangeArrowheads="1"/>
          </p:cNvSpPr>
          <p:nvPr>
            <p:ph type="ctrTitle"/>
          </p:nvPr>
        </p:nvSpPr>
        <p:spPr>
          <a:xfrm>
            <a:off x="2209800" y="3149600"/>
            <a:ext cx="7772400" cy="1143000"/>
          </a:xfrm>
          <a:noFill/>
        </p:spPr>
        <p:txBody>
          <a:bodyPr anchor="ctr">
            <a:normAutofit fontScale="90000"/>
          </a:bodyPr>
          <a:lstStyle/>
          <a:p>
            <a:pPr eaLnBrk="1" hangingPunct="1"/>
            <a:r>
              <a:rPr lang="en-US" altLang="en-US" b="1" dirty="0">
                <a:solidFill>
                  <a:srgbClr val="FFFF00"/>
                </a:solidFill>
                <a:latin typeface="Trebuchet MS" panose="020B0603020202020204" pitchFamily="34" charset="0"/>
              </a:rPr>
              <a:t>Please recite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Surat al-</a:t>
            </a:r>
            <a:r>
              <a:rPr lang="en-US" altLang="en-US" b="1" dirty="0" err="1">
                <a:solidFill>
                  <a:srgbClr val="FFFF00"/>
                </a:solidFill>
                <a:latin typeface="Trebuchet MS" panose="020B0603020202020204" pitchFamily="34" charset="0"/>
              </a:rPr>
              <a:t>Fatihah</a:t>
            </a:r>
            <a:r>
              <a:rPr lang="en-US" altLang="en-US" b="1" dirty="0">
                <a:solidFill>
                  <a:srgbClr val="FFFF00"/>
                </a:solidFill>
                <a:latin typeface="Trebuchet MS" panose="020B0603020202020204" pitchFamily="34" charset="0"/>
              </a:rPr>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for</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ALL MARHUMEEN</a:t>
            </a:r>
            <a:br>
              <a:rPr lang="en-US" altLang="en-US" b="1" dirty="0">
                <a:solidFill>
                  <a:srgbClr val="FFFF00"/>
                </a:solidFill>
                <a:latin typeface="Trebuchet MS" panose="020B0603020202020204" pitchFamily="34" charset="0"/>
              </a:rPr>
            </a:br>
            <a:endParaRPr lang="en-GB" altLang="en-US" b="1" dirty="0">
              <a:solidFill>
                <a:srgbClr val="FFFF00"/>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amadan">
  <a:themeElements>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amadan" id="{68211E4D-6D3C-4BAD-B43A-4C008CCCE099}" vid="{6F245041-EF16-4D15-BF38-936EE785D5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8892</TotalTime>
  <Words>6086</Words>
  <Application>Microsoft Office PowerPoint</Application>
  <PresentationFormat>Widescreen</PresentationFormat>
  <Paragraphs>294</Paragraphs>
  <Slides>96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96</vt:i4>
      </vt:variant>
    </vt:vector>
  </HeadingPairs>
  <TitlesOfParts>
    <vt:vector size="103" baseType="lpstr">
      <vt:lpstr>Arabic Typesetting</vt:lpstr>
      <vt:lpstr>Arial</vt:lpstr>
      <vt:lpstr>Calibri</vt:lpstr>
      <vt:lpstr>Simplified Arabic</vt:lpstr>
      <vt:lpstr>Traditional Arabic</vt:lpstr>
      <vt:lpstr>Trebuchet MS</vt:lpstr>
      <vt:lpstr>Ramadan</vt:lpstr>
      <vt:lpstr>PowerPoint Presentation</vt:lpstr>
      <vt:lpstr>PowerPoint Presentation</vt:lpstr>
      <vt:lpstr>اَللَّهُمَّ صَلِّ عَلَى مُحَمَّدٍ وَ آلِ مُحَمَّد</vt:lpstr>
      <vt:lpstr>بِسْمِ اللهِ الرَّحْمنِ الرَّحِيمِ</vt:lpstr>
      <vt:lpstr>طسٓمٓ ﴿١﴾</vt:lpstr>
      <vt:lpstr> تِلْكَ ءَايَـٰتُ ٱلْكِتَـٰبِ ٱلْمُبِينِ ﴿٢﴾ </vt:lpstr>
      <vt:lpstr>نَتْلُوا۟ عَلَيْكَ مِن نَّبَإِ مُوسَىٰ وَفِرْعَوْنَ بِٱلْحَقِّ لِقَوْمٍ يُؤْمِنُونَ ﴿٣﴾ </vt:lpstr>
      <vt:lpstr>إِنَّ فِرْعَوْنَ عَلَا فِى ٱلْأَرْضِ وَجَعَلَ أَهْلَهَا شِيَعًا يَسْتَضْعِفُ طَآئِفَةً مِّنْهُمْ يُذَبِّحُ أَبْنَآءَهُمْ وَيَسْتَحْىِۦ نِسَآءَهُمْ ۚ إِنَّهُۥ كَانَ مِنَ ٱلْمُفْسِدِينَ ﴿٤﴾</vt:lpstr>
      <vt:lpstr> وَنُرِيدُ أَن نَّمُنَّ عَلَى ٱلَّذِينَ ٱسْتُضْعِفُوا۟ فِى ٱلْأَرْضِ وَنَجْعَلَهُمْ أَئِمَّةً وَنَجْعَلَهُمُ ٱلْوَٰرِثِينَ ﴿٥﴾</vt:lpstr>
      <vt:lpstr>وَنُمَكِّنَ لَهُمْ فِى ٱلْأَرْضِ وَنُرِىَ فِرْعَوْنَ وَهَـٰمَـٰنَ وَجُنُودَهُمَا مِنْهُم مَّا كَانُوا۟ يَحْذَرُونَ ﴿٦﴾</vt:lpstr>
      <vt:lpstr> وَأَوْحَيْنَآ إِلَىٰٓ أُمِّ مُوسَىٰٓ أَنْ أَرْضِعِيهِ ۖ فَإِذَا خِفْتِ عَلَيْهِ فَأَلْقِيهِ فِى ٱلْيَمِّ وَلَا تَخَافِى وَلَا تَحْزَنِىٓ ۖ إِنَّا رَآدُّوهُ إِلَيْكِ وَجَاعِلُوهُ مِنَ ٱلْمُرْسَلِينَ ﴿٧﴾</vt:lpstr>
      <vt:lpstr> فَٱلْتَقَطَهُۥٓ ءَالُ فِرْعَوْنَ لِيَكُونَ لَهُمْ عَدُوًّا وَحَزَنًا ۗ إِنَّ فِرْعَوْنَ وَهَـٰمَـٰنَ وَجُنُودَهُمَا كَانُوا۟ خَـٰطِـِٔينَ ﴿٨﴾</vt:lpstr>
      <vt:lpstr> وَقَالَتِ ٱمْرَأَتُ فِرْعَوْنَ قُرَّتُ عَيْنٍ لِّى وَلَكَ ۖ لَا تَقْتُلُوهُ عَسَىٰٓ أَن يَنفَعَنَآ أَوْ نَتَّخِذَهُۥ وَلَدًا وَهُمْ لَا يَشْعُرُونَ ﴿٩﴾</vt:lpstr>
      <vt:lpstr> وَأَصْبَحَ فُؤَادُ أُمِّ مُوسَىٰ فَـٰرِغًا ۖ إِن كَادَتْ لَتُبْدِى بِهِۦ لَوْلَآ أَن رَّبَطْنَا عَلَىٰ قَلْبِهَا لِتَكُونَ مِنَ ٱلْمُؤْمِنِينَ ﴿١٠﴾</vt:lpstr>
      <vt:lpstr> وَقَالَتْ لِأُخْتِهِۦ قُصِّيهِ ۖ فَبَصُرَتْ بِهِۦ عَن جُنُبٍ وَهُمْ لَا يَشْعُرُونَ ﴿١١﴾</vt:lpstr>
      <vt:lpstr> وَحَرَّمْنَا عَلَيْهِ ٱلْمَرَاضِعَ مِن قَبْلُ فَقَالَتْ هَلْ أَدُلُّكُمْ عَلَىٰٓ أَهْلِ بَيْتٍ يَكْفُلُونَهُۥ لَكُمْ وَهُمْ لَهُۥ نَـٰصِحُونَ ﴿١٢﴾</vt:lpstr>
      <vt:lpstr> فَرَدَدْنَـٰهُ إِلَىٰٓ أُمِّهِۦ كَىْ تَقَرَّ عَيْنُهَا وَلَا تَحْزَنَ وَلِتَعْلَمَ أَنَّ وَعْدَ ٱللَّـهِ حَقٌّ وَلَـٰكِنَّ أَكْثَرَهُمْ لَا يَعْلَمُونَ ﴿١٣﴾</vt:lpstr>
      <vt:lpstr>وَلَمَّا بَلَغَ أَشُدَّهُۥ وَٱسْتَوَىٰٓ ءَاتَيْنَـٰهُ حُكْمًا وَعِلْمًا ۚ وَكَذَٰلِكَ نَجْزِى ٱلْمُحْسِنِينَ ﴿١٤﴾</vt:lpstr>
      <vt:lpstr> وَدَخَلَ ٱلْمَدِينَةَ عَلَىٰ حِينِ غَفْلَةٍ مِّنْ أَهْلِهَا فَوَجَدَ فِيهَا رَجُلَيْنِ يَقْتَتِلَانِ هَـٰذَا مِن شِيعَتِهِۦ وَهَـٰذَا مِنْ عَدُوِّهِۦ ۖ فَٱسْتَغَـٰثَهُ ٱلَّذِى مِن شِيعَتِهِۦ عَلَى ٱلَّذِى مِنْ عَدُوِّهِۦ فَوَكَزَهُۥ مُوسَىٰ فَقَضَىٰ عَلَيْهِ ۖ</vt:lpstr>
      <vt:lpstr>قَالَ هَـٰذَا مِنْ عَمَلِ ٱلشَّيْطَـٰنِ ۖ إِنَّهُۥ عَدُوٌّ مُّضِلٌّ مُّبِينٌ ﴿١٥﴾</vt:lpstr>
      <vt:lpstr> قَالَ رَبِّ إِنِّى ظَلَمْتُ نَفْسِى فَٱغْفِرْ لِى فَغَفَرَ لَهُۥٓ ۚ إِنَّهُۥ هُوَ ٱلْغَفُورُ ٱلرَّحِيمُ ﴿١٦﴾ </vt:lpstr>
      <vt:lpstr>قَالَ رَبِّ بِمَآ أَنْعَمْتَ عَلَىَّ فَلَنْ أَكُونَ ظَهِيرًا لِّلْمُجْرِمِينَ ﴿١٧﴾</vt:lpstr>
      <vt:lpstr> فَأَصْبَحَ فِى ٱلْمَدِينَةِ خَآئِفًا يَتَرَقَّبُ فَإِذَا ٱلَّذِى ٱسْتَنصَرَهُۥ بِٱلْأَمْسِ يَسْتَصْرِخُهُۥ ۚ قَالَ لَهُۥ مُوسَىٰٓ إِنَّكَ لَغَوِىٌّ مُّبِينٌ ﴿١٨﴾</vt:lpstr>
      <vt:lpstr> فَلَمَّآ أَنْ أَرَادَ أَن يَبْطِشَ بِٱلَّذِى هُوَ عَدُوٌّ لَّهُمَا قَالَ يَـٰمُوسَىٰٓ أَتُرِيدُ أَن تَقْتُلَنِى كَمَا قَتَلْتَ نَفْسًۢا بِٱلْأَمْسِ ۖ إِن تُرِيدُ إِلَّآ أَن تَكُونَ جَبَّارًا فِى ٱلْأَرْضِ وَمَا تُرِيدُ أَن تَكُونَ مِنَ ٱلْمُصْلِحِينَ ﴿١٩﴾</vt:lpstr>
      <vt:lpstr> وَجَآءَ رَجُلٌ مِّنْ أَقْصَا ٱلْمَدِينَةِ يَسْعَىٰ قَالَ يَـٰمُوسَىٰٓ إِنَّ ٱلْمَلَأَ يَأْتَمِرُونَ بِكَ لِيَقْتُلُوكَ فَٱخْرُجْ إِنِّى لَكَ مِنَ ٱلنَّـٰصِحِينَ ﴿٢٠﴾</vt:lpstr>
      <vt:lpstr> فَخَرَجَ مِنْهَا خَآئِفًا يَتَرَقَّبُ ۖ قَالَ رَبِّ نَجِّنِى مِنَ ٱلْقَوْمِ ٱلظَّـٰلِمِينَ ﴿٢١﴾</vt:lpstr>
      <vt:lpstr>وَلَمَّا تَوَجَّهَ تِلْقَآءَ مَدْيَنَ قَالَ عَسَىٰ رَبِّىٓ أَن يَهْدِيَنِى سَوَآءَ ٱلسَّبِيلِ ﴿٢٢﴾</vt:lpstr>
      <vt:lpstr> وَلَمَّا وَرَدَ مَآءَ مَدْيَنَ وَجَدَ عَلَيْهِ أُمَّةً مِّنَ ٱلنَّاسِ يَسْقُونَ وَوَجَدَ مِن دُونِهِمُ ٱمْرَأَتَيْنِ تَذُودَانِ ۖ قَالَ مَا خَطْبُكُمَا ۖ قَالَتَا لَا نَسْقِى حَتَّىٰ يُصْدِرَ ٱلرِّعَآءُ ۖ</vt:lpstr>
      <vt:lpstr>وَأَبُونَا شَيْخٌ كَبِيرٌ ﴿٢٣﴾</vt:lpstr>
      <vt:lpstr> فَسَقَىٰ لَهُمَا ثُمَّ تَوَلَّىٰٓ إِلَى ٱلظِّلِّ فَقَالَ رَبِّ إِنِّى لِمَآ أَنزَلْتَ إِلَىَّ مِنْ خَيْرٍ فَقِيرٌ ﴿٢٤﴾</vt:lpstr>
      <vt:lpstr> فَجَآءَتْهُ إِحْدَىٰهُمَا تَمْشِى عَلَى ٱسْتِحْيَآءٍ قَالَتْ إِنَّ أَبِى يَدْعُوكَ لِيَجْزِيَكَ أَجْرَ مَا سَقَيْتَ لَنَا ۚ فَلَمَّا جَآءَهُۥ وَقَصَّ عَلَيْهِ ٱلْقَصَصَ قَالَ لَا تَخَفْ ۖ نَجَوْتَ مِنَ ٱلْقَوْمِ ٱلظَّـٰلِمِينَ ﴿٢٥﴾</vt:lpstr>
      <vt:lpstr> قَالَتْ إِحْدَىٰهُمَا يَـٰٓأَبَتِ ٱسْتَـْٔجِرْهُ ۖ إِنَّ خَيْرَ مَنِ ٱسْتَـْٔجَرْتَ ٱلْقَوِىُّ ٱلْأَمِينُ ﴿٢٦﴾</vt:lpstr>
      <vt:lpstr> قَالَ إِنِّىٓ أُرِيدُ أَنْ أُنكِحَكَ إِحْدَى ٱبْنَتَىَّ هَـٰتَيْنِ عَلَىٰٓ أَن تَأْجُرَنِى ثَمَـٰنِىَ حِجَجٍ ۖ فَإِنْ أَتْمَمْتَ عَشْرًا فَمِنْ عِندِكَ ۖ وَمَآ أُرِيدُ أَنْ أَشُقَّ عَلَيْكَ ۚ سَتَجِدُنِىٓ إِن شَآءَ ٱللَّـهُ مِنَ ٱلصَّـٰلِحِينَ ﴿٢٧﴾</vt:lpstr>
      <vt:lpstr> قَالَ ذَٰلِكَ بَيْنِى وَبَيْنَكَ ۖ أَيَّمَا ٱلْأَجَلَيْنِ قَضَيْتُ فَلَا عُدْوَٰنَ عَلَىَّ ۖ وَٱللَّـهُ عَلَىٰ مَا نَقُولُ وَكِيلٌ ﴿٢٨﴾</vt:lpstr>
      <vt:lpstr> فَلَمَّا قَضَىٰ مُوسَى ٱلْأَجَلَ وَسَارَ بِأَهْلِهِۦٓ ءَانَسَ مِن جَانِبِ ٱلطُّورِ نَارًا قَالَ لِأَهْلِهِ ٱمْكُثُوٓا۟ إِنِّىٓ ءَانَسْتُ نَارًا لَّعَلِّىٓ ءَاتِيكُم مِّنْهَا بِخَبَرٍ أَوْ جَذْوَةٍ مِّنَ ٱلنَّارِ لَعَلَّكُمْ تَصْطَلُونَ ﴿٢٩﴾</vt:lpstr>
      <vt:lpstr> فَلَمَّآ أَتَىٰهَا نُودِىَ مِن شَـٰطِئِ ٱلْوَادِ ٱلْأَيْمَنِ فِى ٱلْبُقْعَةِ ٱلْمُبَـٰرَكَةِ مِنَ ٱلشَّجَرَةِ أَن يَـٰمُوسَىٰٓ إِنِّىٓ أَنَا ٱللَّـهُ رَبُّ ٱلْعَـٰلَمِينَ ﴿٣٠﴾</vt:lpstr>
      <vt:lpstr> وَأَنْ أَلْقِ عَصَاكَ ۖ فَلَمَّا رَءَاهَا تَهْتَزُّ كَأَنَّهَا جَآنٌّ وَلَّىٰ مُدْبِرًا وَلَمْ يُعَقِّبْ ۚ يَـٰمُوسَىٰٓ أَقْبِلْ وَلَا تَخَفْ ۖ إِنَّكَ مِنَ ٱلْـَٔامِنِينَ ﴿٣١﴾</vt:lpstr>
      <vt:lpstr> ٱسْلُكْ يَدَكَ فِى جَيْبِكَ تَخْرُجْ بَيْضَآءَ مِنْ غَيْرِ سُوٓءٍ وَٱضْمُمْ إِلَيْكَ جَنَاحَكَ مِنَ ٱلرَّهْبِ ۖ فَذَٰنِكَ بُرْهَـٰنَانِ مِن رَّبِّكَ إِلَىٰ فِرْعَوْنَ وَمَلَإِي۟هِۦٓ ۚ إِنَّهُمْ كَانُوا۟ قَوْمًا فَـٰسِقِينَ ﴿٣٢﴾</vt:lpstr>
      <vt:lpstr> قَالَ رَبِّ إِنِّى قَتَلْتُ مِنْهُمْ نَفْسًا فَأَخَافُ أَن يَقْتُلُونِ ﴿٣٣﴾</vt:lpstr>
      <vt:lpstr> وَأَخِى هَـٰرُونُ هُوَ أَفْصَحُ مِنِّى لِسَانًا فَأَرْسِلْهُ مَعِىَ رِدْءًا يُصَدِّقُنِىٓ ۖ إِنِّىٓ أَخَافُ أَن يُكَذِّبُونِ ﴿٣٤﴾</vt:lpstr>
      <vt:lpstr> قَالَ سَنَشُدُّ عَضُدَكَ بِأَخِيكَ وَنَجْعَلُ لَكُمَا سُلْطَـٰنًا فَلَا يَصِلُونَ إِلَيْكُمَا ۚ بِـَٔايَـٰتِنَآ أَنتُمَا وَمَنِ ٱتَّبَعَكُمَا ٱلْغَـٰلِبُونَ ﴿٣٥﴾</vt:lpstr>
      <vt:lpstr>فَلَمَّا جَآءَهُم مُّوسَىٰ بِـَٔايَـٰتِنَا بَيِّنَـٰتٍ قَالُوا۟ مَا هَـٰذَآ إِلَّا سِحْرٌ مُّفْتَرًى وَمَا سَمِعْنَا بِهَـٰذَا فِىٓ ءَابَآئِنَا ٱلْأَوَّلِينَ ﴿٣٦﴾</vt:lpstr>
      <vt:lpstr> وَقَالَ مُوسَىٰ رَبِّىٓ أَعْلَمُ بِمَن جَآءَ بِٱلْهُدَىٰ مِنْ عِندِهِۦ وَمَن تَكُونُ لَهُۥ عَـٰقِبَةُ ٱلدَّارِ ۖ إِنَّهُۥ لَا يُفْلِحُ ٱلظَّـٰلِمُونَ ﴿٣٧﴾</vt:lpstr>
      <vt:lpstr> وَقَالَ فِرْعَوْنُ يَـٰٓأَيُّهَا ٱلْمَلَأُ مَا عَلِمْتُ لَكُم مِّنْ إِلَـٰهٍ غَيْرِى فَأَوْقِدْ لِى يَـٰهَـٰمَـٰنُ عَلَى ٱلطِّينِ فَٱجْعَل لِّى صَرْحًا لَّعَلِّىٓ أَطَّلِعُ إِلَىٰٓ إِلَـٰهِ مُوسَىٰ وَإِنِّى لَأَظُنُّهُۥ مِنَ ٱلْكَـٰذِبِينَ ﴿٣٨﴾</vt:lpstr>
      <vt:lpstr> وَٱسْتَكْبَرَ هُوَ وَجُنُودُهُۥ فِى ٱلْأَرْضِ بِغَيْرِ ٱلْحَقِّ وَظَنُّوٓا۟ أَنَّهُمْ إِلَيْنَا لَا يُرْجَعُونَ ﴿٣٩﴾</vt:lpstr>
      <vt:lpstr> فَأَخَذْنَـٰهُ وَجُنُودَهُۥ فَنَبَذْنَـٰهُمْ فِى ٱلْيَمِّ ۖ فَٱنظُرْ كَيْفَ كَانَ عَـٰقِبَةُ ٱلظَّـٰلِمِينَ ﴿٤٠﴾</vt:lpstr>
      <vt:lpstr> وَجَعَلْنَـٰهُمْ أَئِمَّةً يَدْعُونَ إِلَى ٱلنَّارِ ۖ وَيَوْمَ ٱلْقِيَـٰمَةِ لَا يُنصَرُونَ ﴿٤١﴾</vt:lpstr>
      <vt:lpstr> وَأَتْبَعْنَـٰهُمْ فِى هَـٰذِهِ ٱلدُّنْيَا لَعْنَةً ۖ وَيَوْمَ ٱلْقِيَـٰمَةِ هُم مِّنَ ٱلْمَقْبُوحِينَ ﴿٤٢﴾ </vt:lpstr>
      <vt:lpstr>وَلَقَدْ ءَاتَيْنَا مُوسَى ٱلْكِتَـٰبَ مِنۢ بَعْدِ مَآ أَهْلَكْنَا ٱلْقُرُونَ ٱلْأُولَىٰ بَصَآئِرَ لِلنَّاسِ وَهُدًى وَرَحْمَةً لَّعَلَّهُمْ يَتَذَكَّرُونَ ﴿٤٣﴾</vt:lpstr>
      <vt:lpstr>وَمَا كُنتَ بِجَانِبِ ٱلْغَرْبِىِّ إِذْ قَضَيْنَآ إِلَىٰ مُوسَى ٱلْأَمْرَ وَمَا كُنتَ مِنَ ٱلشَّـٰهِدِينَ ﴿٤٤﴾</vt:lpstr>
      <vt:lpstr> وَلَـٰكِنَّآ أَنشَأْنَا قُرُونًا فَتَطَاوَلَ عَلَيْهِمُ ٱلْعُمُرُ ۚ وَمَا كُنتَ ثَاوِيًا فِىٓ أَهْلِ مَدْيَنَ تَتْلُوا۟ عَلَيْهِمْ ءَايَـٰتِنَا وَلَـٰكِنَّا كُنَّا مُرْسِلِينَ ﴿٤٥﴾</vt:lpstr>
      <vt:lpstr> وَمَا كُنتَ بِجَانِبِ ٱلطُّورِ إِذْ نَادَيْنَا وَلَـٰكِن رَّحْمَةً مِّن رَّبِّكَ لِتُنذِرَ قَوْمًا مَّآ أَتَىٰهُم مِّن نَّذِيرٍ مِّن قَبْلِكَ لَعَلَّهُمْ يَتَذَكَّرُونَ ﴿٤٦﴾</vt:lpstr>
      <vt:lpstr> وَلَوْلَآ أَن تُصِيبَهُم مُّصِيبَةٌۢ بِمَا قَدَّمَتْ أَيْدِيهِمْ فَيَقُولُوا۟ رَبَّنَا لَوْلَآ أَرْسَلْتَ إِلَيْنَا رَسُولًا فَنَتَّبِعَ ءَايَـٰتِكَ وَنَكُونَ مِنَ ٱلْمُؤْمِنِينَ ﴿٤٧﴾</vt:lpstr>
      <vt:lpstr> فَلَمَّا جَآءَهُمُ ٱلْحَقُّ مِنْ عِندِنَا قَالُوا۟ لَوْلَآ أُوتِىَ مِثْلَ مَآ أُوتِىَ مُوسَىٰٓ ۚ أَوَلَمْ يَكْفُرُوا۟ بِمَآ أُوتِىَ مُوسَىٰ مِن قَبْلُ ۖ قَالُوا۟ سِحْرَانِ تَظَـٰهَرَا وَقَالُوٓا۟ إِنَّا بِكُلٍّۢ كَـٰفِرُونَ ﴿٤٨﴾</vt:lpstr>
      <vt:lpstr> قُلْ فَأْتُوا۟ بِكِتَـٰبٍ مِّنْ عِندِ ٱللَّـهِ هُوَ أَهْدَىٰ مِنْهُمَآ أَتَّبِعْهُ إِن كُنتُمْ صَـٰدِقِينَ ﴿٤٩﴾</vt:lpstr>
      <vt:lpstr> فَإِن لَّمْ يَسْتَجِيبُوا۟ لَكَ فَٱعْلَمْ أَنَّمَا يَتَّبِعُونَ أَهْوَآءَهُمْ ۚ وَمَنْ أَضَلُّ مِمَّنِ ٱتَّبَعَ هَوَىٰهُ بِغَيْرِ هُدًى مِّنَ ٱللَّـهِ ۚ إِنَّ ٱللَّـهَ لَا يَهْدِى ٱلْقَوْمَ ٱلظَّـٰلِمِينَ ﴿٥٠﴾</vt:lpstr>
      <vt:lpstr> وَلَقَدْ وَصَّلْنَا لَهُمُ ٱلْقَوْلَ لَعَلَّهُمْ يَتَذَكَّرُونَ ﴿٥١﴾</vt:lpstr>
      <vt:lpstr> ٱلَّذِينَ ءَاتَيْنَـٰهُمُ ٱلْكِتَـٰبَ مِن قَبْلِهِۦ هُم بِهِۦ يُؤْمِنُونَ ﴿٥٢﴾</vt:lpstr>
      <vt:lpstr> وَإِذَا يُتْلَىٰ عَلَيْهِمْ قَالُوٓا۟ ءَامَنَّا بِهِۦٓ إِنَّهُ ٱلْحَقُّ مِن رَّبِّنَآ إِنَّا كُنَّا مِن قَبْلِهِۦ مُسْلِمِينَ ﴿٥٣﴾</vt:lpstr>
      <vt:lpstr> أُو۟لَـٰٓئِكَ يُؤْتَوْنَ أَجْرَهُم مَّرَّتَيْنِ بِمَا صَبَرُوا۟ وَيَدْرَءُونَ بِٱلْحَسَنَةِ ٱلسَّيِّئَةَ وَمِمَّا رَزَقْنَـٰهُمْ يُنفِقُونَ ﴿٥٤﴾</vt:lpstr>
      <vt:lpstr> وَإِذَا سَمِعُوا۟ ٱللَّغْوَ أَعْرَضُوا۟ عَنْهُ وَقَالُوا۟ لَنَآ أَعْمَـٰلُنَا وَلَكُمْ أَعْمَـٰلُكُمْ سَلَـٰمٌ عَلَيْكُمْ لَا نَبْتَغِى ٱلْجَـٰهِلِينَ ﴿٥٥﴾</vt:lpstr>
      <vt:lpstr> إِنَّكَ لَا تَهْدِى مَنْ أَحْبَبْتَ وَلَـٰكِنَّ ٱللَّـهَ يَهْدِى مَن يَشَآءُ ۚ وَهُوَ أَعْلَمُ بِٱلْمُهْتَدِينَ ﴿٥٦﴾</vt:lpstr>
      <vt:lpstr> وَقَالُوٓا۟ إِن نَّتَّبِعِ ٱلْهُدَىٰ مَعَكَ نُتَخَطَّفْ مِنْ أَرْضِنَآ ۚ أَوَلَمْ نُمَكِّن لَّهُمْ حَرَمًا ءَامِنًا يُجْبَىٰٓ إِلَيْهِ ثَمَرَٰتُ كُلِّ شَىْءٍ رِّزْقًا مِّن لَّدُنَّا وَلَـٰكِنَّ أَكْثَرَهُمْ لَا يَعْلَمُونَ ﴿٥٧﴾</vt:lpstr>
      <vt:lpstr> وَكَمْ أَهْلَكْنَا مِن قَرْيَةٍۭ بَطِرَتْ مَعِيشَتَهَا ۖ فَتِلْكَ مَسَـٰكِنُهُمْ لَمْ تُسْكَن مِّنۢ بَعْدِهِمْ إِلَّا قَلِيلًا ۖ وَكُنَّا نَحْنُ ٱلْوَٰرِثِينَ ﴿٥٨﴾</vt:lpstr>
      <vt:lpstr> وَمَا كَانَ رَبُّكَ مُهْلِكَ ٱلْقُرَىٰ حَتَّىٰ يَبْعَثَ فِىٓ أُمِّهَا رَسُولًا يَتْلُوا۟ عَلَيْهِمْ ءَايَـٰتِنَا ۚ وَمَا كُنَّا مُهْلِكِى ٱلْقُرَىٰٓ إِلَّا وَأَهْلُهَا ظَـٰلِمُونَ ﴿٥٩﴾</vt:lpstr>
      <vt:lpstr>وَمَآ أُوتِيتُم مِّن شَىْءٍ فَمَتَـٰعُ ٱلْحَيَوٰةِ ٱلدُّنْيَا وَزِينَتُهَا ۚ وَمَا عِندَ ٱللَّـهِ خَيْرٌ وَأَبْقَىٰٓ ۚ أَفَلَا تَعْقِلُونَ ﴿٦٠﴾</vt:lpstr>
      <vt:lpstr> أَفَمَن وَعَدْنَـٰهُ وَعْدًا حَسَنًا فَهُوَ لَـٰقِيهِ كَمَن مَّتَّعْنَـٰهُ مَتَـٰعَ ٱلْحَيَوٰةِ ٱلدُّنْيَا ثُمَّ هُوَ يَوْمَ ٱلْقِيَـٰمَةِ مِنَ ٱلْمُحْضَرِينَ ﴿٦١﴾</vt:lpstr>
      <vt:lpstr> وَيَوْمَ يُنَادِيهِمْ فَيَقُولُ أَيْنَ شُرَكَآءِىَ ٱلَّذِينَ كُنتُمْ تَزْعُمُونَ ﴿٦٢﴾</vt:lpstr>
      <vt:lpstr> قَالَ ٱلَّذِينَ حَقَّ عَلَيْهِمُ ٱلْقَوْلُ رَبَّنَا هَـٰٓؤُلَآءِ ٱلَّذِينَ أَغْوَيْنَآ أَغْوَيْنَـٰهُمْ كَمَا غَوَيْنَا ۖ تَبَرَّأْنَآ إِلَيْكَ ۖ مَا كَانُوٓا۟ إِيَّانَا يَعْبُدُونَ ﴿٦٣﴾</vt:lpstr>
      <vt:lpstr> وَقِيلَ ٱدْعُوا۟ شُرَكَآءَكُمْ فَدَعَوْهُمْ فَلَمْ يَسْتَجِيبُوا۟ لَهُمْ وَرَأَوُا۟ ٱلْعَذَابَ ۚ لَوْ أَنَّهُمْ كَانُوا۟ يَهْتَدُونَ ﴿٦٤﴾ </vt:lpstr>
      <vt:lpstr>وَيَوْمَ يُنَادِيهِمْ فَيَقُولُ مَاذَآ أَجَبْتُمُ ٱلْمُرْسَلِينَ ﴿٦٥﴾</vt:lpstr>
      <vt:lpstr> فَعَمِيَتْ عَلَيْهِمُ ٱلْأَنۢبَآءُ يَوْمَئِذٍ فَهُمْ لَا يَتَسَآءَلُونَ ﴿٦٦﴾</vt:lpstr>
      <vt:lpstr> فَأَمَّا مَن تَابَ وَءَامَنَ وَعَمِلَ صَـٰلِحًا فَعَسَىٰٓ أَن يَكُونَ مِنَ ٱلْمُفْلِحِينَ ﴿٦٧﴾</vt:lpstr>
      <vt:lpstr> وَرَبُّكَ يَخْلُقُ مَا يَشَآءُ وَيَخْتَارُ ۗ مَا كَانَ لَهُمُ ٱلْخِيَرَةُ ۚ سُبْحَـٰنَ ٱللَّـهِ وَتَعَـٰلَىٰ عَمَّا يُشْرِكُونَ ﴿٦٨﴾</vt:lpstr>
      <vt:lpstr> وَرَبُّكَ يَعْلَمُ مَا تُكِنُّ صُدُورُهُمْ وَمَا يُعْلِنُونَ ﴿٦٩﴾ </vt:lpstr>
      <vt:lpstr>وَهُوَ ٱللَّـهُ لَآ إِلَـٰهَ إِلَّا هُوَ ۖ لَهُ ٱلْحَمْدُ فِى ٱلْأُولَىٰ وَٱلْـَٔاخِرَةِ ۖ وَلَهُ ٱلْحُكْمُ وَإِلَيْهِ تُرْجَعُونَ ﴿٧٠﴾</vt:lpstr>
      <vt:lpstr>قُلْ أَرَءَيْتُمْ إِن جَعَلَ ٱللَّـهُ عَلَيْكُمُ ٱلَّيْلَ سَرْمَدًا إِلَىٰ يَوْمِ ٱلْقِيَـٰمَةِ مَنْ إِلَـٰهٌ غَيْرُ ٱللَّـهِ يَأْتِيكُم بِضِيَآءٍ ۖ أَفَلَا تَسْمَعُونَ ﴿٧١﴾</vt:lpstr>
      <vt:lpstr> قُلْ أَرَءَيْتُمْ إِن جَعَلَ ٱللَّـهُ عَلَيْكُمُ ٱلنَّهَارَ سَرْمَدًا إِلَىٰ يَوْمِ ٱلْقِيَـٰمَةِ مَنْ إِلَـٰهٌ غَيْرُ ٱللَّـهِ يَأْتِيكُم بِلَيْلٍ تَسْكُنُونَ فِيهِ ۖ أَفَلَا تُبْصِرُونَ ﴿٧٢﴾ </vt:lpstr>
      <vt:lpstr>وَمِن رَّحْمَتِهِۦ جَعَلَ لَكُمُ ٱلَّيْلَ وَٱلنَّهَارَ لِتَسْكُنُوا۟ فِيهِ وَلِتَبْتَغُوا۟ مِن فَضْلِهِۦ وَلَعَلَّكُمْ تَشْكُرُونَ ﴿٧٣﴾</vt:lpstr>
      <vt:lpstr> وَيَوْمَ يُنَادِيهِمْ فَيَقُولُ أَيْنَ شُرَكَآءِىَ ٱلَّذِينَ كُنتُمْ تَزْعُمُونَ ﴿٧٤﴾</vt:lpstr>
      <vt:lpstr> وَنَزَعْنَا مِن كُلِّ أُمَّةٍ شَهِيدًا فَقُلْنَا هَاتُوا۟ بُرْهَـٰنَكُمْ فَعَلِمُوٓا۟ أَنَّ ٱلْحَقَّ لِلَّـهِ وَضَلَّ عَنْهُم مَّا كَانُوا۟ يَفْتَرُونَ ﴿٧٥﴾</vt:lpstr>
      <vt:lpstr>إِنَّ قَـٰرُونَ كَانَ مِن قَوْمِ مُوسَىٰ فَبَغَىٰ عَلَيْهِمْ ۖ وَءَاتَيْنَـٰهُ مِنَ ٱلْكُنُوزِ مَآ إِنَّ مَفَاتِحَهُۥ لَتَنُوٓأُ بِٱلْعُصْبَةِ أُو۟لِى ٱلْقُوَّةِ إِذْ قَالَ لَهُۥ قَوْمُهُۥ لَا تَفْرَحْ ۖ إِنَّ ٱللَّـهَ لَا يُحِبُّ ٱلْفَرِحِينَ ﴿٧٦﴾</vt:lpstr>
      <vt:lpstr> وَٱبْتَغِ فِيمَآ ءَاتَىٰكَ ٱللَّـهُ ٱلدَّارَ ٱلْـَٔاخِرَةَ ۖ وَلَا تَنسَ نَصِيبَكَ مِنَ ٱلدُّنْيَا ۖ وَأَحْسِن كَمَآ أَحْسَنَ ٱللَّـهُ إِلَيْكَ ۖ وَلَا تَبْغِ ٱلْفَسَادَ فِى ٱلْأَرْضِ ۖ إِنَّ ٱللَّـهَ لَا يُحِبُّ ٱلْمُفْسِدِينَ ﴿٧٧﴾</vt:lpstr>
      <vt:lpstr>قَالَ إِنَّمَآ أُوتِيتُهُۥ عَلَىٰ عِلْمٍ عِندِىٓ ۚ أَوَلَمْ يَعْلَمْ أَنَّ ٱللَّـهَ قَدْ أَهْلَكَ مِن قَبْلِهِۦ مِنَ ٱلْقُرُونِ مَنْ هُوَ أَشَدُّ مِنْهُ قُوَّةً وَأَكْثَرُ جَمْعًا ۚ وَلَا يُسْـَٔلُ عَن ذُنُوبِهِمُ ٱلْمُجْرِمُونَ ﴿٧٨﴾</vt:lpstr>
      <vt:lpstr> فَخَرَجَ عَلَىٰ قَوْمِهِۦ فِى زِينَتِهِۦ ۖ قَالَ ٱلَّذِينَ يُرِيدُونَ ٱلْحَيَوٰةَ ٱلدُّنْيَا يَـٰلَيْتَ لَنَا مِثْلَ مَآ أُوتِىَ قَـٰرُونُ إِنَّهُۥ لَذُو حَظٍّ عَظِيمٍ ﴿٧٩﴾</vt:lpstr>
      <vt:lpstr> وَقَالَ ٱلَّذِينَ أُوتُوا۟ ٱلْعِلْمَ وَيْلَكُمْ ثَوَابُ ٱللَّـهِ خَيْرٌ لِّمَنْ ءَامَنَ وَعَمِلَ صَـٰلِحًا وَلَا يُلَقَّىٰهَآ إِلَّا ٱلصَّـٰبِرُونَ ﴿٨٠﴾</vt:lpstr>
      <vt:lpstr> فَخَسَفْنَا بِهِۦ وَبِدَارِهِ ٱلْأَرْضَ فَمَا كَانَ لَهُۥ مِن فِئَةٍ يَنصُرُونَهُۥ مِن دُونِ ٱللَّـهِ وَمَا كَانَ مِنَ ٱلْمُنتَصِرِينَ ﴿٨١﴾ </vt:lpstr>
      <vt:lpstr>وَأَصْبَحَ ٱلَّذِينَ تَمَنَّوْا۟ مَكَانَهُۥ بِٱلْأَمْسِ يَقُولُونَ وَيْكَأَنَّ ٱللَّـهَ يَبْسُطُ ٱلرِّزْقَ لِمَن يَشَآءُ مِنْ عِبَادِهِۦ وَيَقْدِرُ ۖ لَوْلَآ أَن مَّنَّ ٱللَّـهُ عَلَيْنَا لَخَسَفَ بِنَا ۖ وَيْكَأَنَّهُۥ لَا يُفْلِحُ ٱلْكَـٰفِرُونَ ﴿٨٢﴾</vt:lpstr>
      <vt:lpstr> تِلْكَ ٱلدَّارُ ٱلْـَٔاخِرَةُ نَجْعَلُهَا لِلَّذِينَ لَا يُرِيدُونَ عُلُوًّا فِى ٱلْأَرْضِ وَلَا فَسَادًا ۚ وَٱلْعَـٰقِبَةُ لِلْمُتَّقِينَ ﴿٨٣﴾</vt:lpstr>
      <vt:lpstr> مَن جَآءَ بِٱلْحَسَنَةِ فَلَهُۥ خَيْرٌ مِّنْهَا ۖ وَمَن جَآءَ بِٱلسَّيِّئَةِ فَلَا يُجْزَى ٱلَّذِينَ عَمِلُوا۟ ٱلسَّيِّـَٔاتِ إِلَّا مَا كَانُوا۟ يَعْمَلُونَ ﴿٨٤﴾</vt:lpstr>
      <vt:lpstr>إِنَّ ٱلَّذِى فَرَضَ عَلَيْكَ ٱلْقُرْءَانَ لَرَآدُّكَ إِلَىٰ مَعَادٍ ۚ قُل رَّبِّىٓ أَعْلَمُ مَن جَآءَ بِٱلْهُدَىٰ وَمَنْ هُوَ فِى ضَلَـٰلٍ مُّبِينٍ ﴿٨٥﴾</vt:lpstr>
      <vt:lpstr> وَمَا كُنتَ تَرْجُوٓا۟ أَن يُلْقَىٰٓ إِلَيْكَ ٱلْكِتَـٰبُ إِلَّا رَحْمَةً مِّن رَّبِّكَ ۖ فَلَا تَكُونَنَّ ظَهِيرًا لِّلْكَـٰفِرِينَ ﴿٨٦﴾</vt:lpstr>
      <vt:lpstr> وَلَا يَصُدُّنَّكَ عَنْ ءَايَـٰتِ ٱللَّـهِ بَعْدَ إِذْ أُنزِلَتْ إِلَيْكَ ۖ وَٱدْعُ إِلَىٰ رَبِّكَ ۖ وَلَا تَكُونَنَّ مِنَ ٱلْمُشْرِكِينَ ﴿٨٧﴾</vt:lpstr>
      <vt:lpstr> وَلَا تَدْعُ مَعَ ٱللَّـهِ إِلَـٰهًا ءَاخَرَ ۘ لَآ إِلَـٰهَ إِلَّا هُوَ ۚ كُلُّ شَىْءٍ هَالِكٌ إِلَّا وَجْهَهُۥ ۚ لَهُ ٱلْحُكْمُ وَإِلَيْهِ تُرْجَعُونَ ﴿٨٨﴾</vt:lpstr>
      <vt:lpstr>اَللَّهُمَّ صَلِّ عَلَى مُحَمَّدٍ وَ آلِ مُحَمَّد</vt:lpstr>
      <vt:lpstr>Please recite   Surat al-Fatihah for ALL MARHUMEEN </vt:lpstr>
    </vt:vector>
  </TitlesOfParts>
  <Company>DOHMS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يس</dc:title>
  <dc:creator>Rehan Ali Lotlikar</dc:creator>
  <cp:lastModifiedBy>Rehan Ali Lotlikar</cp:lastModifiedBy>
  <cp:revision>623</cp:revision>
  <dcterms:created xsi:type="dcterms:W3CDTF">2005-07-27T05:58:58Z</dcterms:created>
  <dcterms:modified xsi:type="dcterms:W3CDTF">2020-05-11T20:07:53Z</dcterms:modified>
</cp:coreProperties>
</file>