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5"/>
  </p:notesMasterIdLst>
  <p:sldIdLst>
    <p:sldId id="354" r:id="rId2"/>
    <p:sldId id="355" r:id="rId3"/>
    <p:sldId id="893" r:id="rId4"/>
    <p:sldId id="766" r:id="rId5"/>
    <p:sldId id="917" r:id="rId6"/>
    <p:sldId id="918" r:id="rId7"/>
    <p:sldId id="919" r:id="rId8"/>
    <p:sldId id="920" r:id="rId9"/>
    <p:sldId id="921" r:id="rId10"/>
    <p:sldId id="922" r:id="rId11"/>
    <p:sldId id="923" r:id="rId12"/>
    <p:sldId id="924" r:id="rId13"/>
    <p:sldId id="925" r:id="rId14"/>
    <p:sldId id="926" r:id="rId15"/>
    <p:sldId id="927" r:id="rId16"/>
    <p:sldId id="928" r:id="rId17"/>
    <p:sldId id="929" r:id="rId18"/>
    <p:sldId id="930" r:id="rId19"/>
    <p:sldId id="931" r:id="rId20"/>
    <p:sldId id="932" r:id="rId21"/>
    <p:sldId id="933" r:id="rId22"/>
    <p:sldId id="934" r:id="rId23"/>
    <p:sldId id="935" r:id="rId24"/>
    <p:sldId id="936" r:id="rId25"/>
    <p:sldId id="937" r:id="rId26"/>
    <p:sldId id="938" r:id="rId27"/>
    <p:sldId id="939" r:id="rId28"/>
    <p:sldId id="940" r:id="rId29"/>
    <p:sldId id="941" r:id="rId30"/>
    <p:sldId id="942" r:id="rId31"/>
    <p:sldId id="943" r:id="rId32"/>
    <p:sldId id="944" r:id="rId33"/>
    <p:sldId id="945" r:id="rId34"/>
    <p:sldId id="946" r:id="rId35"/>
    <p:sldId id="947" r:id="rId36"/>
    <p:sldId id="948" r:id="rId37"/>
    <p:sldId id="949" r:id="rId38"/>
    <p:sldId id="950" r:id="rId39"/>
    <p:sldId id="951" r:id="rId40"/>
    <p:sldId id="952" r:id="rId41"/>
    <p:sldId id="953" r:id="rId42"/>
    <p:sldId id="954" r:id="rId43"/>
    <p:sldId id="955" r:id="rId44"/>
    <p:sldId id="956" r:id="rId45"/>
    <p:sldId id="957" r:id="rId46"/>
    <p:sldId id="958" r:id="rId47"/>
    <p:sldId id="959" r:id="rId48"/>
    <p:sldId id="960" r:id="rId49"/>
    <p:sldId id="961" r:id="rId50"/>
    <p:sldId id="962" r:id="rId51"/>
    <p:sldId id="963" r:id="rId52"/>
    <p:sldId id="964" r:id="rId53"/>
    <p:sldId id="965" r:id="rId54"/>
    <p:sldId id="966" r:id="rId55"/>
    <p:sldId id="967" r:id="rId56"/>
    <p:sldId id="968" r:id="rId57"/>
    <p:sldId id="969" r:id="rId58"/>
    <p:sldId id="970" r:id="rId59"/>
    <p:sldId id="971" r:id="rId60"/>
    <p:sldId id="972" r:id="rId61"/>
    <p:sldId id="973" r:id="rId62"/>
    <p:sldId id="974" r:id="rId63"/>
    <p:sldId id="975" r:id="rId64"/>
    <p:sldId id="976" r:id="rId65"/>
    <p:sldId id="977" r:id="rId66"/>
    <p:sldId id="978" r:id="rId67"/>
    <p:sldId id="979" r:id="rId68"/>
    <p:sldId id="980" r:id="rId69"/>
    <p:sldId id="981" r:id="rId70"/>
    <p:sldId id="982" r:id="rId71"/>
    <p:sldId id="983" r:id="rId72"/>
    <p:sldId id="984" r:id="rId73"/>
    <p:sldId id="985" r:id="rId74"/>
    <p:sldId id="986" r:id="rId75"/>
    <p:sldId id="987" r:id="rId76"/>
    <p:sldId id="988" r:id="rId77"/>
    <p:sldId id="989" r:id="rId78"/>
    <p:sldId id="990" r:id="rId79"/>
    <p:sldId id="991" r:id="rId80"/>
    <p:sldId id="992" r:id="rId81"/>
    <p:sldId id="993" r:id="rId82"/>
    <p:sldId id="994" r:id="rId83"/>
    <p:sldId id="995" r:id="rId84"/>
    <p:sldId id="996" r:id="rId85"/>
    <p:sldId id="997" r:id="rId86"/>
    <p:sldId id="998" r:id="rId87"/>
    <p:sldId id="999" r:id="rId88"/>
    <p:sldId id="1000" r:id="rId89"/>
    <p:sldId id="1001" r:id="rId90"/>
    <p:sldId id="1002" r:id="rId91"/>
    <p:sldId id="1003" r:id="rId92"/>
    <p:sldId id="1004" r:id="rId93"/>
    <p:sldId id="1005" r:id="rId94"/>
    <p:sldId id="1006" r:id="rId95"/>
    <p:sldId id="1007" r:id="rId96"/>
    <p:sldId id="1008" r:id="rId97"/>
    <p:sldId id="1009" r:id="rId98"/>
    <p:sldId id="1010" r:id="rId99"/>
    <p:sldId id="1011" r:id="rId100"/>
    <p:sldId id="1012" r:id="rId101"/>
    <p:sldId id="1013" r:id="rId102"/>
    <p:sldId id="1014" r:id="rId103"/>
    <p:sldId id="1015" r:id="rId104"/>
    <p:sldId id="1016" r:id="rId105"/>
    <p:sldId id="1017" r:id="rId106"/>
    <p:sldId id="1018" r:id="rId107"/>
    <p:sldId id="1019" r:id="rId108"/>
    <p:sldId id="1020" r:id="rId109"/>
    <p:sldId id="1021" r:id="rId110"/>
    <p:sldId id="1022" r:id="rId111"/>
    <p:sldId id="1023" r:id="rId112"/>
    <p:sldId id="1024" r:id="rId113"/>
    <p:sldId id="1025" r:id="rId114"/>
    <p:sldId id="1026" r:id="rId115"/>
    <p:sldId id="1027" r:id="rId116"/>
    <p:sldId id="1028" r:id="rId117"/>
    <p:sldId id="1029" r:id="rId118"/>
    <p:sldId id="1030" r:id="rId119"/>
    <p:sldId id="1031" r:id="rId120"/>
    <p:sldId id="1032" r:id="rId121"/>
    <p:sldId id="1033" r:id="rId122"/>
    <p:sldId id="1034" r:id="rId123"/>
    <p:sldId id="1035" r:id="rId124"/>
    <p:sldId id="1036" r:id="rId125"/>
    <p:sldId id="1037" r:id="rId126"/>
    <p:sldId id="1038" r:id="rId127"/>
    <p:sldId id="1039" r:id="rId128"/>
    <p:sldId id="1040" r:id="rId129"/>
    <p:sldId id="1041" r:id="rId130"/>
    <p:sldId id="1042" r:id="rId131"/>
    <p:sldId id="1043" r:id="rId132"/>
    <p:sldId id="1044" r:id="rId133"/>
    <p:sldId id="1045" r:id="rId134"/>
    <p:sldId id="1046" r:id="rId135"/>
    <p:sldId id="1047" r:id="rId136"/>
    <p:sldId id="1048" r:id="rId137"/>
    <p:sldId id="1049" r:id="rId138"/>
    <p:sldId id="1050" r:id="rId139"/>
    <p:sldId id="1051" r:id="rId140"/>
    <p:sldId id="1052" r:id="rId141"/>
    <p:sldId id="1053" r:id="rId142"/>
    <p:sldId id="1054" r:id="rId143"/>
    <p:sldId id="1055" r:id="rId144"/>
    <p:sldId id="1056" r:id="rId145"/>
    <p:sldId id="1057" r:id="rId146"/>
    <p:sldId id="1058" r:id="rId147"/>
    <p:sldId id="1059" r:id="rId148"/>
    <p:sldId id="1060" r:id="rId149"/>
    <p:sldId id="1061" r:id="rId150"/>
    <p:sldId id="1062" r:id="rId151"/>
    <p:sldId id="1063" r:id="rId152"/>
    <p:sldId id="1064" r:id="rId153"/>
    <p:sldId id="1065" r:id="rId154"/>
    <p:sldId id="1066" r:id="rId155"/>
    <p:sldId id="1067" r:id="rId156"/>
    <p:sldId id="1068" r:id="rId157"/>
    <p:sldId id="1069" r:id="rId158"/>
    <p:sldId id="1070" r:id="rId159"/>
    <p:sldId id="1071" r:id="rId160"/>
    <p:sldId id="1072" r:id="rId161"/>
    <p:sldId id="1073" r:id="rId162"/>
    <p:sldId id="1074" r:id="rId163"/>
    <p:sldId id="1075" r:id="rId164"/>
    <p:sldId id="1076" r:id="rId165"/>
    <p:sldId id="1077" r:id="rId166"/>
    <p:sldId id="1078" r:id="rId167"/>
    <p:sldId id="1079" r:id="rId168"/>
    <p:sldId id="1080" r:id="rId169"/>
    <p:sldId id="1081" r:id="rId170"/>
    <p:sldId id="1082" r:id="rId171"/>
    <p:sldId id="1083" r:id="rId172"/>
    <p:sldId id="1084" r:id="rId173"/>
    <p:sldId id="1085" r:id="rId174"/>
    <p:sldId id="1086" r:id="rId175"/>
    <p:sldId id="1087" r:id="rId176"/>
    <p:sldId id="1088" r:id="rId177"/>
    <p:sldId id="1089" r:id="rId178"/>
    <p:sldId id="1090" r:id="rId179"/>
    <p:sldId id="1091" r:id="rId180"/>
    <p:sldId id="1092" r:id="rId181"/>
    <p:sldId id="1093" r:id="rId182"/>
    <p:sldId id="1094" r:id="rId183"/>
    <p:sldId id="1095" r:id="rId184"/>
    <p:sldId id="1096" r:id="rId185"/>
    <p:sldId id="1097" r:id="rId186"/>
    <p:sldId id="1098" r:id="rId187"/>
    <p:sldId id="1099" r:id="rId188"/>
    <p:sldId id="1100" r:id="rId189"/>
    <p:sldId id="1101" r:id="rId190"/>
    <p:sldId id="1102" r:id="rId191"/>
    <p:sldId id="1103" r:id="rId192"/>
    <p:sldId id="1104" r:id="rId193"/>
    <p:sldId id="1105" r:id="rId194"/>
    <p:sldId id="1106" r:id="rId195"/>
    <p:sldId id="1107" r:id="rId196"/>
    <p:sldId id="1108" r:id="rId197"/>
    <p:sldId id="1109" r:id="rId198"/>
    <p:sldId id="1110" r:id="rId199"/>
    <p:sldId id="1111" r:id="rId200"/>
    <p:sldId id="1112" r:id="rId201"/>
    <p:sldId id="1113" r:id="rId202"/>
    <p:sldId id="1114" r:id="rId203"/>
    <p:sldId id="1115" r:id="rId204"/>
    <p:sldId id="1116" r:id="rId205"/>
    <p:sldId id="1117" r:id="rId206"/>
    <p:sldId id="1118" r:id="rId207"/>
    <p:sldId id="1119" r:id="rId208"/>
    <p:sldId id="1120" r:id="rId209"/>
    <p:sldId id="1121" r:id="rId210"/>
    <p:sldId id="1122" r:id="rId211"/>
    <p:sldId id="1123" r:id="rId212"/>
    <p:sldId id="1124" r:id="rId213"/>
    <p:sldId id="1125" r:id="rId214"/>
    <p:sldId id="1126" r:id="rId215"/>
    <p:sldId id="1127" r:id="rId216"/>
    <p:sldId id="1128" r:id="rId217"/>
    <p:sldId id="1129" r:id="rId218"/>
    <p:sldId id="1130" r:id="rId219"/>
    <p:sldId id="1131" r:id="rId220"/>
    <p:sldId id="1132" r:id="rId221"/>
    <p:sldId id="1133" r:id="rId222"/>
    <p:sldId id="1134" r:id="rId223"/>
    <p:sldId id="1135" r:id="rId224"/>
    <p:sldId id="1136" r:id="rId225"/>
    <p:sldId id="1137" r:id="rId226"/>
    <p:sldId id="1138" r:id="rId227"/>
    <p:sldId id="1139" r:id="rId228"/>
    <p:sldId id="1140" r:id="rId229"/>
    <p:sldId id="1141" r:id="rId230"/>
    <p:sldId id="1142" r:id="rId231"/>
    <p:sldId id="1143" r:id="rId232"/>
    <p:sldId id="352" r:id="rId233"/>
    <p:sldId id="353" r:id="rId234"/>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70" d="100"/>
          <a:sy n="70" d="100"/>
        </p:scale>
        <p:origin x="1138" y="451"/>
      </p:cViewPr>
      <p:guideLst>
        <p:guide orient="horz" pos="2160"/>
        <p:guide pos="3840"/>
      </p:guideLst>
    </p:cSldViewPr>
  </p:slid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67" d="100"/>
          <a:sy n="67" d="100"/>
        </p:scale>
        <p:origin x="3120" y="48"/>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theme" Target="theme/theme1.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tableStyles" Target="tableStyle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notesMaster" Target="notesMasters/notesMaster1.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FB2DA-2DB0-4902-BF29-6178C8F12731}" type="datetimeFigureOut">
              <a:rPr lang="en-US" smtClean="0"/>
              <a:t>10/05/2020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C18BA8-729A-4A1A-A10C-1EA9550D919F}" type="slidenum">
              <a:rPr lang="en-US" smtClean="0"/>
              <a:t>‹#›</a:t>
            </a:fld>
            <a:endParaRPr lang="en-US"/>
          </a:p>
        </p:txBody>
      </p:sp>
    </p:spTree>
    <p:extLst>
      <p:ext uri="{BB962C8B-B14F-4D97-AF65-F5344CB8AC3E}">
        <p14:creationId xmlns:p14="http://schemas.microsoft.com/office/powerpoint/2010/main" val="2527626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defRPr sz="66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94ABE72-BCAF-46D7-B7D3-25953FEBAA87}" type="slidenum">
              <a:rPr lang="en-US" altLang="en-US" smtClean="0"/>
              <a:pPr>
                <a:defRPr/>
              </a:pPr>
              <a:t>‹#›</a:t>
            </a:fld>
            <a:endParaRPr lang="en-US" altLang="en-US" dirty="0"/>
          </a:p>
        </p:txBody>
      </p:sp>
    </p:spTree>
    <p:extLst>
      <p:ext uri="{BB962C8B-B14F-4D97-AF65-F5344CB8AC3E}">
        <p14:creationId xmlns:p14="http://schemas.microsoft.com/office/powerpoint/2010/main" val="354618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0B0D39-27C3-43B3-A1B2-2576C8780AFA}" type="slidenum">
              <a:rPr lang="en-US" altLang="en-US" smtClean="0"/>
              <a:pPr>
                <a:defRPr/>
              </a:pPr>
              <a:t>‹#›</a:t>
            </a:fld>
            <a:endParaRPr lang="en-US" altLang="en-US" dirty="0"/>
          </a:p>
        </p:txBody>
      </p:sp>
    </p:spTree>
    <p:extLst>
      <p:ext uri="{BB962C8B-B14F-4D97-AF65-F5344CB8AC3E}">
        <p14:creationId xmlns:p14="http://schemas.microsoft.com/office/powerpoint/2010/main" val="372874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lvl1pPr>
              <a:defRPr/>
            </a:lvl1pPr>
          </a:lstStyle>
          <a:p>
            <a:r>
              <a:rPr lang="en-US" dirty="0"/>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0D009D4-2482-44BA-BD70-E6926F7ACD7B}" type="slidenum">
              <a:rPr lang="en-US" altLang="en-US" smtClean="0"/>
              <a:pPr>
                <a:defRPr/>
              </a:pPr>
              <a:t>‹#›</a:t>
            </a:fld>
            <a:endParaRPr lang="en-US" altLang="en-US" dirty="0"/>
          </a:p>
        </p:txBody>
      </p:sp>
    </p:spTree>
    <p:extLst>
      <p:ext uri="{BB962C8B-B14F-4D97-AF65-F5344CB8AC3E}">
        <p14:creationId xmlns:p14="http://schemas.microsoft.com/office/powerpoint/2010/main" val="174645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lvl1pPr>
              <a:defRPr/>
            </a:lvl1pPr>
            <a:lvl2pPr>
              <a:defRPr/>
            </a:lvl2pPr>
            <a:lvl3pPr>
              <a:defRPr/>
            </a:lvl3pPr>
            <a:lvl4pPr>
              <a:defRPr/>
            </a:lvl4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02CC391-230A-4C75-A95E-BD681A3E9883}" type="slidenum">
              <a:rPr lang="en-US" altLang="en-US" smtClean="0"/>
              <a:pPr>
                <a:defRPr/>
              </a:pPr>
              <a:t>‹#›</a:t>
            </a:fld>
            <a:endParaRPr lang="en-US" altLang="en-US" dirty="0"/>
          </a:p>
        </p:txBody>
      </p:sp>
    </p:spTree>
    <p:extLst>
      <p:ext uri="{BB962C8B-B14F-4D97-AF65-F5344CB8AC3E}">
        <p14:creationId xmlns:p14="http://schemas.microsoft.com/office/powerpoint/2010/main" val="3578216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5BD49952-A64B-4123-B9F3-513F28A56A1E}" type="slidenum">
              <a:rPr lang="en-US" altLang="en-US" smtClean="0"/>
              <a:pPr>
                <a:defRPr/>
              </a:pPr>
              <a:t>‹#›</a:t>
            </a:fld>
            <a:endParaRPr lang="en-US" altLang="en-US" dirty="0"/>
          </a:p>
        </p:txBody>
      </p:sp>
    </p:spTree>
    <p:extLst>
      <p:ext uri="{BB962C8B-B14F-4D97-AF65-F5344CB8AC3E}">
        <p14:creationId xmlns:p14="http://schemas.microsoft.com/office/powerpoint/2010/main" val="885479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22091E-2B50-44CD-A438-55995C535E67}" type="slidenum">
              <a:rPr lang="en-US" altLang="en-US" smtClean="0"/>
              <a:pPr>
                <a:defRPr/>
              </a:pPr>
              <a:t>‹#›</a:t>
            </a:fld>
            <a:endParaRPr lang="en-US" altLang="en-US" dirty="0"/>
          </a:p>
        </p:txBody>
      </p:sp>
    </p:spTree>
    <p:extLst>
      <p:ext uri="{BB962C8B-B14F-4D97-AF65-F5344CB8AC3E}">
        <p14:creationId xmlns:p14="http://schemas.microsoft.com/office/powerpoint/2010/main" val="293582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793A5AF6-A73A-4597-AAC5-03679945185B}" type="slidenum">
              <a:rPr lang="en-US" altLang="en-US" smtClean="0"/>
              <a:pPr>
                <a:defRPr/>
              </a:pPr>
              <a:t>‹#›</a:t>
            </a:fld>
            <a:endParaRPr lang="en-US" altLang="en-US" dirty="0"/>
          </a:p>
        </p:txBody>
      </p:sp>
    </p:spTree>
    <p:extLst>
      <p:ext uri="{BB962C8B-B14F-4D97-AF65-F5344CB8AC3E}">
        <p14:creationId xmlns:p14="http://schemas.microsoft.com/office/powerpoint/2010/main" val="4142489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FE94B729-27E6-45CF-B133-0D7085EBE924}" type="slidenum">
              <a:rPr lang="en-US" altLang="en-US" smtClean="0"/>
              <a:pPr>
                <a:defRPr/>
              </a:pPr>
              <a:t>‹#›</a:t>
            </a:fld>
            <a:endParaRPr lang="en-US" altLang="en-US" dirty="0"/>
          </a:p>
        </p:txBody>
      </p:sp>
    </p:spTree>
    <p:extLst>
      <p:ext uri="{BB962C8B-B14F-4D97-AF65-F5344CB8AC3E}">
        <p14:creationId xmlns:p14="http://schemas.microsoft.com/office/powerpoint/2010/main" val="1261819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281E1367-BC26-4FB2-995E-6C45998B9980}" type="slidenum">
              <a:rPr lang="en-US" altLang="en-US" smtClean="0"/>
              <a:pPr>
                <a:defRPr/>
              </a:pPr>
              <a:t>‹#›</a:t>
            </a:fld>
            <a:endParaRPr lang="en-US" altLang="en-US" dirty="0"/>
          </a:p>
        </p:txBody>
      </p:sp>
    </p:spTree>
    <p:extLst>
      <p:ext uri="{BB962C8B-B14F-4D97-AF65-F5344CB8AC3E}">
        <p14:creationId xmlns:p14="http://schemas.microsoft.com/office/powerpoint/2010/main" val="257144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3DDCF08-895D-48D0-8554-DCCB32D92B33}" type="slidenum">
              <a:rPr lang="en-US" altLang="en-US" smtClean="0"/>
              <a:pPr>
                <a:defRPr/>
              </a:pPr>
              <a:t>‹#›</a:t>
            </a:fld>
            <a:endParaRPr lang="en-US" altLang="en-US" dirty="0"/>
          </a:p>
        </p:txBody>
      </p:sp>
    </p:spTree>
    <p:extLst>
      <p:ext uri="{BB962C8B-B14F-4D97-AF65-F5344CB8AC3E}">
        <p14:creationId xmlns:p14="http://schemas.microsoft.com/office/powerpoint/2010/main" val="3472115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32F48A0-D49B-44A2-8E35-74F78817953C}" type="slidenum">
              <a:rPr lang="en-US" altLang="en-US" smtClean="0"/>
              <a:pPr>
                <a:defRPr/>
              </a:pPr>
              <a:t>‹#›</a:t>
            </a:fld>
            <a:endParaRPr lang="en-US" altLang="en-US" dirty="0"/>
          </a:p>
        </p:txBody>
      </p:sp>
    </p:spTree>
    <p:extLst>
      <p:ext uri="{BB962C8B-B14F-4D97-AF65-F5344CB8AC3E}">
        <p14:creationId xmlns:p14="http://schemas.microsoft.com/office/powerpoint/2010/main" val="1854999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9125" y="811074"/>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a:solidFill>
                  <a:srgbClr val="000066"/>
                </a:solidFill>
                <a:latin typeface="Arial" panose="020B0604020202020204" pitchFamily="34" charset="0"/>
                <a:cs typeface="Arial" pitchFamily="34" charset="0"/>
              </a:defRPr>
            </a:lvl1pPr>
          </a:lstStyle>
          <a:p>
            <a:pPr>
              <a:defRPr/>
            </a:pPr>
            <a:endParaRPr lang="en-US" altLang="en-US" dirty="0"/>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defRPr sz="1400">
                <a:solidFill>
                  <a:srgbClr val="000066"/>
                </a:solidFill>
                <a:latin typeface="Arial" panose="020B0604020202020204" pitchFamily="34" charset="0"/>
              </a:defRPr>
            </a:lvl1pPr>
          </a:lstStyle>
          <a:p>
            <a:pPr>
              <a:defRPr/>
            </a:pPr>
            <a:fld id="{D1CACF3B-0E3D-463E-9C8D-41F0FF224CBB}" type="slidenum">
              <a:rPr lang="en-US" altLang="en-US" smtClean="0"/>
              <a:pPr>
                <a:defRPr/>
              </a:pPr>
              <a:t>‹#›</a:t>
            </a:fld>
            <a:endParaRPr lang="en-US" altLang="en-US" dirty="0"/>
          </a:p>
        </p:txBody>
      </p:sp>
    </p:spTree>
    <p:extLst>
      <p:ext uri="{BB962C8B-B14F-4D97-AF65-F5344CB8AC3E}">
        <p14:creationId xmlns:p14="http://schemas.microsoft.com/office/powerpoint/2010/main" val="41431930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fontAlgn="base" hangingPunct="1">
        <a:spcBef>
          <a:spcPct val="0"/>
        </a:spcBef>
        <a:spcAft>
          <a:spcPct val="0"/>
        </a:spcAft>
        <a:defRPr sz="4400">
          <a:solidFill>
            <a:srgbClr val="000066"/>
          </a:solidFill>
          <a:latin typeface="Arial" panose="020B0604020202020204" pitchFamily="34" charset="0"/>
          <a:ea typeface="+mj-ea"/>
          <a:cs typeface="+mj-cs"/>
        </a:defRPr>
      </a:lvl1pPr>
      <a:lvl2pPr algn="ctr" rtl="0" eaLnBrk="1" fontAlgn="base" hangingPunct="1">
        <a:spcBef>
          <a:spcPct val="0"/>
        </a:spcBef>
        <a:spcAft>
          <a:spcPct val="0"/>
        </a:spcAft>
        <a:defRPr sz="4400">
          <a:solidFill>
            <a:srgbClr val="000066"/>
          </a:solidFill>
          <a:latin typeface="Arial" pitchFamily="34" charset="0"/>
          <a:cs typeface="Arial" pitchFamily="34" charset="0"/>
        </a:defRPr>
      </a:lvl2pPr>
      <a:lvl3pPr algn="ctr" rtl="0" eaLnBrk="1" fontAlgn="base" hangingPunct="1">
        <a:spcBef>
          <a:spcPct val="0"/>
        </a:spcBef>
        <a:spcAft>
          <a:spcPct val="0"/>
        </a:spcAft>
        <a:defRPr sz="4400">
          <a:solidFill>
            <a:srgbClr val="000066"/>
          </a:solidFill>
          <a:latin typeface="Arial" pitchFamily="34" charset="0"/>
          <a:cs typeface="Arial" pitchFamily="34" charset="0"/>
        </a:defRPr>
      </a:lvl3pPr>
      <a:lvl4pPr algn="ctr" rtl="0" eaLnBrk="1" fontAlgn="base" hangingPunct="1">
        <a:spcBef>
          <a:spcPct val="0"/>
        </a:spcBef>
        <a:spcAft>
          <a:spcPct val="0"/>
        </a:spcAft>
        <a:defRPr sz="4400">
          <a:solidFill>
            <a:srgbClr val="000066"/>
          </a:solidFill>
          <a:latin typeface="Arial" pitchFamily="34" charset="0"/>
          <a:cs typeface="Arial" pitchFamily="34" charset="0"/>
        </a:defRPr>
      </a:lvl4pPr>
      <a:lvl5pPr algn="ctr" rtl="0" eaLnBrk="1" fontAlgn="base" hangingPunct="1">
        <a:spcBef>
          <a:spcPct val="0"/>
        </a:spcBef>
        <a:spcAft>
          <a:spcPct val="0"/>
        </a:spcAft>
        <a:defRPr sz="4400">
          <a:solidFill>
            <a:srgbClr val="000066"/>
          </a:solidFill>
          <a:latin typeface="Arial" pitchFamily="34" charset="0"/>
          <a:cs typeface="Arial" pitchFamily="34" charset="0"/>
        </a:defRPr>
      </a:lvl5pPr>
      <a:lvl6pPr marL="457200" algn="ctr" rtl="0" eaLnBrk="1" fontAlgn="base" hangingPunct="1">
        <a:spcBef>
          <a:spcPct val="0"/>
        </a:spcBef>
        <a:spcAft>
          <a:spcPct val="0"/>
        </a:spcAft>
        <a:defRPr sz="4400">
          <a:solidFill>
            <a:srgbClr val="000066"/>
          </a:solidFill>
          <a:latin typeface="Arial" pitchFamily="34" charset="0"/>
          <a:cs typeface="Arial" pitchFamily="34" charset="0"/>
        </a:defRPr>
      </a:lvl6pPr>
      <a:lvl7pPr marL="914400" algn="ctr" rtl="0" eaLnBrk="1" fontAlgn="base" hangingPunct="1">
        <a:spcBef>
          <a:spcPct val="0"/>
        </a:spcBef>
        <a:spcAft>
          <a:spcPct val="0"/>
        </a:spcAft>
        <a:defRPr sz="4400">
          <a:solidFill>
            <a:srgbClr val="000066"/>
          </a:solidFill>
          <a:latin typeface="Arial" pitchFamily="34" charset="0"/>
          <a:cs typeface="Arial" pitchFamily="34" charset="0"/>
        </a:defRPr>
      </a:lvl7pPr>
      <a:lvl8pPr marL="1371600" algn="ctr" rtl="0" eaLnBrk="1" fontAlgn="base" hangingPunct="1">
        <a:spcBef>
          <a:spcPct val="0"/>
        </a:spcBef>
        <a:spcAft>
          <a:spcPct val="0"/>
        </a:spcAft>
        <a:defRPr sz="4400">
          <a:solidFill>
            <a:srgbClr val="000066"/>
          </a:solidFill>
          <a:latin typeface="Arial" pitchFamily="34" charset="0"/>
          <a:cs typeface="Arial" pitchFamily="34" charset="0"/>
        </a:defRPr>
      </a:lvl8pPr>
      <a:lvl9pPr marL="1828800" algn="ctr" rtl="0" eaLnBrk="1" fontAlgn="base" hangingPunct="1">
        <a:spcBef>
          <a:spcPct val="0"/>
        </a:spcBef>
        <a:spcAft>
          <a:spcPct val="0"/>
        </a:spcAft>
        <a:defRPr sz="4400">
          <a:solidFill>
            <a:srgbClr val="000066"/>
          </a:solidFill>
          <a:latin typeface="Arial" pitchFamily="34" charset="0"/>
          <a:cs typeface="Arial" pitchFamily="34" charset="0"/>
        </a:defRPr>
      </a:lvl9pPr>
    </p:titleStyle>
    <p:bodyStyle>
      <a:lvl1pPr marL="342900" indent="-342900" algn="l" rtl="0" eaLnBrk="1" fontAlgn="base" hangingPunct="1">
        <a:spcBef>
          <a:spcPct val="20000"/>
        </a:spcBef>
        <a:spcAft>
          <a:spcPct val="0"/>
        </a:spcAft>
        <a:buChar char="•"/>
        <a:defRPr sz="3200">
          <a:solidFill>
            <a:srgbClr val="000066"/>
          </a:solidFill>
          <a:latin typeface="Arial" panose="020B0604020202020204" pitchFamily="34" charset="0"/>
          <a:ea typeface="+mn-ea"/>
          <a:cs typeface="+mn-cs"/>
        </a:defRPr>
      </a:lvl1pPr>
      <a:lvl2pPr marL="742950" indent="-285750" algn="l" rtl="0" eaLnBrk="1" fontAlgn="base" hangingPunct="1">
        <a:spcBef>
          <a:spcPct val="20000"/>
        </a:spcBef>
        <a:spcAft>
          <a:spcPct val="0"/>
        </a:spcAft>
        <a:buChar char="–"/>
        <a:defRPr sz="2800">
          <a:solidFill>
            <a:srgbClr val="000066"/>
          </a:solidFill>
          <a:latin typeface="Arial" panose="020B0604020202020204" pitchFamily="34" charset="0"/>
          <a:cs typeface="+mn-cs"/>
        </a:defRPr>
      </a:lvl2pPr>
      <a:lvl3pPr marL="1143000" indent="-228600" algn="l" rtl="0" eaLnBrk="1" fontAlgn="base" hangingPunct="1">
        <a:spcBef>
          <a:spcPct val="20000"/>
        </a:spcBef>
        <a:spcAft>
          <a:spcPct val="0"/>
        </a:spcAft>
        <a:buChar char="•"/>
        <a:defRPr sz="2400">
          <a:solidFill>
            <a:srgbClr val="000066"/>
          </a:solidFill>
          <a:latin typeface="Arial" panose="020B0604020202020204" pitchFamily="34" charset="0"/>
          <a:cs typeface="+mn-cs"/>
        </a:defRPr>
      </a:lvl3pPr>
      <a:lvl4pPr marL="16002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4pPr>
      <a:lvl5pPr marL="2057400" indent="-228600" algn="l" rtl="0" eaLnBrk="1" fontAlgn="base" hangingPunct="1">
        <a:spcBef>
          <a:spcPct val="20000"/>
        </a:spcBef>
        <a:spcAft>
          <a:spcPct val="0"/>
        </a:spcAft>
        <a:buChar char="»"/>
        <a:defRPr sz="2000">
          <a:solidFill>
            <a:srgbClr val="000066"/>
          </a:solidFill>
          <a:latin typeface="Arial" panose="020B0604020202020204" pitchFamily="34" charset="0"/>
          <a:cs typeface="+mn-cs"/>
        </a:defRPr>
      </a:lvl5pPr>
      <a:lvl6pPr marL="2514600" indent="-228600" algn="l" rtl="0" eaLnBrk="1" fontAlgn="base" hangingPunct="1">
        <a:spcBef>
          <a:spcPct val="20000"/>
        </a:spcBef>
        <a:spcAft>
          <a:spcPct val="0"/>
        </a:spcAft>
        <a:buChar char="»"/>
        <a:defRPr sz="2000">
          <a:solidFill>
            <a:srgbClr val="000066"/>
          </a:solidFill>
          <a:latin typeface="+mn-lt"/>
          <a:cs typeface="+mn-cs"/>
        </a:defRPr>
      </a:lvl6pPr>
      <a:lvl7pPr marL="2971800" indent="-228600" algn="l" rtl="0" eaLnBrk="1" fontAlgn="base" hangingPunct="1">
        <a:spcBef>
          <a:spcPct val="20000"/>
        </a:spcBef>
        <a:spcAft>
          <a:spcPct val="0"/>
        </a:spcAft>
        <a:buChar char="»"/>
        <a:defRPr sz="2000">
          <a:solidFill>
            <a:srgbClr val="000066"/>
          </a:solidFill>
          <a:latin typeface="+mn-lt"/>
          <a:cs typeface="+mn-cs"/>
        </a:defRPr>
      </a:lvl7pPr>
      <a:lvl8pPr marL="3429000" indent="-228600" algn="l" rtl="0" eaLnBrk="1" fontAlgn="base" hangingPunct="1">
        <a:spcBef>
          <a:spcPct val="20000"/>
        </a:spcBef>
        <a:spcAft>
          <a:spcPct val="0"/>
        </a:spcAft>
        <a:buChar char="»"/>
        <a:defRPr sz="2000">
          <a:solidFill>
            <a:srgbClr val="000066"/>
          </a:solidFill>
          <a:latin typeface="+mn-lt"/>
          <a:cs typeface="+mn-cs"/>
        </a:defRPr>
      </a:lvl8pPr>
      <a:lvl9pPr marL="3886200" indent="-228600" algn="l" rtl="0" eaLnBrk="1" fontAlgn="base" hangingPunct="1">
        <a:spcBef>
          <a:spcPct val="20000"/>
        </a:spcBef>
        <a:spcAft>
          <a:spcPct val="0"/>
        </a:spcAft>
        <a:buChar char="»"/>
        <a:defRPr sz="2000">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AutoShape 2"/>
          <p:cNvSpPr>
            <a:spLocks noChangeArrowheads="1"/>
          </p:cNvSpPr>
          <p:nvPr/>
        </p:nvSpPr>
        <p:spPr bwMode="auto">
          <a:xfrm>
            <a:off x="551384" y="740698"/>
            <a:ext cx="11089232" cy="5280590"/>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240643" name="Rectangle 3"/>
          <p:cNvSpPr>
            <a:spLocks noChangeArrowheads="1"/>
          </p:cNvSpPr>
          <p:nvPr/>
        </p:nvSpPr>
        <p:spPr bwMode="auto">
          <a:xfrm>
            <a:off x="1271464" y="952267"/>
            <a:ext cx="9643538" cy="4832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ar-SA" altLang="en-US" sz="9600" b="0" dirty="0">
                <a:solidFill>
                  <a:srgbClr val="FFFF00"/>
                </a:solidFill>
                <a:latin typeface="Arabic Typesetting" panose="03020402040406030203" pitchFamily="66" charset="-78"/>
                <a:cs typeface="Arabic Typesetting" panose="03020402040406030203" pitchFamily="66" charset="-78"/>
              </a:rPr>
              <a:t>سورة </a:t>
            </a:r>
            <a:r>
              <a:rPr lang="ar-SA" altLang="en-US" sz="9600" b="0" dirty="0" smtClean="0">
                <a:solidFill>
                  <a:srgbClr val="FFFF00"/>
                </a:solidFill>
                <a:latin typeface="Arabic Typesetting" panose="03020402040406030203" pitchFamily="66" charset="-78"/>
                <a:cs typeface="Arabic Typesetting" panose="03020402040406030203" pitchFamily="66" charset="-78"/>
              </a:rPr>
              <a:t>الشعراء</a:t>
            </a:r>
            <a:endParaRPr lang="ar-SA" altLang="en-US" sz="9600" b="0" dirty="0">
              <a:solidFill>
                <a:srgbClr val="FFFF00"/>
              </a:solidFill>
              <a:latin typeface="Arabic Typesetting" panose="03020402040406030203" pitchFamily="66" charset="-78"/>
              <a:cs typeface="Arabic Typesetting" panose="03020402040406030203" pitchFamily="66" charset="-78"/>
            </a:endParaRPr>
          </a:p>
          <a:p>
            <a:pPr algn="ctr" eaLnBrk="1" hangingPunct="1">
              <a:spcBef>
                <a:spcPct val="0"/>
              </a:spcBef>
              <a:buFontTx/>
              <a:buNone/>
            </a:pPr>
            <a:r>
              <a:rPr lang="en-GB" altLang="en-US" sz="7200" dirty="0" err="1" smtClean="0">
                <a:solidFill>
                  <a:srgbClr val="FFFF00"/>
                </a:solidFill>
                <a:latin typeface="Trebuchet MS" panose="020B0603020202020204" pitchFamily="34" charset="0"/>
                <a:cs typeface="Traditional Arabic" panose="02020603050405020304" pitchFamily="18" charset="-78"/>
              </a:rPr>
              <a:t>Súráh</a:t>
            </a:r>
            <a:r>
              <a:rPr lang="en-GB" altLang="en-US" sz="7200" dirty="0">
                <a:solidFill>
                  <a:srgbClr val="FFFF00"/>
                </a:solidFill>
                <a:latin typeface="Trebuchet MS" panose="020B0603020202020204" pitchFamily="34" charset="0"/>
                <a:cs typeface="Traditional Arabic" panose="02020603050405020304" pitchFamily="18" charset="-78"/>
              </a:rPr>
              <a:t> </a:t>
            </a:r>
            <a:r>
              <a:rPr lang="en-GB" altLang="en-US" sz="7200" dirty="0" smtClean="0">
                <a:solidFill>
                  <a:srgbClr val="FFFF00"/>
                </a:solidFill>
                <a:latin typeface="Trebuchet MS" panose="020B0603020202020204" pitchFamily="34" charset="0"/>
                <a:cs typeface="Traditional Arabic" panose="02020603050405020304" pitchFamily="18" charset="-78"/>
              </a:rPr>
              <a:t>al-</a:t>
            </a:r>
            <a:r>
              <a:rPr lang="en-GB" altLang="en-US" sz="7200" dirty="0" err="1" smtClean="0">
                <a:solidFill>
                  <a:srgbClr val="FFFF00"/>
                </a:solidFill>
                <a:latin typeface="Trebuchet MS" panose="020B0603020202020204" pitchFamily="34" charset="0"/>
                <a:cs typeface="Traditional Arabic" panose="02020603050405020304" pitchFamily="18" charset="-78"/>
              </a:rPr>
              <a:t>Shuʿarāʾ</a:t>
            </a:r>
            <a:endParaRPr lang="en-GB" altLang="en-US" sz="72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6000" dirty="0" smtClean="0">
                <a:solidFill>
                  <a:srgbClr val="FFFF00"/>
                </a:solidFill>
                <a:latin typeface="Trebuchet MS" panose="020B0603020202020204" pitchFamily="34" charset="0"/>
                <a:cs typeface="Traditional Arabic" panose="02020603050405020304" pitchFamily="18" charset="-78"/>
              </a:rPr>
              <a:t>(</a:t>
            </a:r>
            <a:r>
              <a:rPr lang="en-US" altLang="en-US" sz="6000" dirty="0" smtClean="0">
                <a:solidFill>
                  <a:srgbClr val="FFFF00"/>
                </a:solidFill>
                <a:latin typeface="Trebuchet MS" panose="020B0603020202020204" pitchFamily="34" charset="0"/>
                <a:cs typeface="Traditional Arabic" panose="02020603050405020304" pitchFamily="18" charset="-78"/>
              </a:rPr>
              <a:t>the </a:t>
            </a:r>
            <a:r>
              <a:rPr lang="en-US" altLang="en-US" sz="6000" dirty="0" smtClean="0">
                <a:solidFill>
                  <a:srgbClr val="FFFF00"/>
                </a:solidFill>
                <a:latin typeface="Trebuchet MS" panose="020B0603020202020204" pitchFamily="34" charset="0"/>
                <a:cs typeface="Traditional Arabic" panose="02020603050405020304" pitchFamily="18" charset="-78"/>
              </a:rPr>
              <a:t>poets)</a:t>
            </a:r>
            <a:endParaRPr lang="en-GB" altLang="en-US" sz="6000" dirty="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err="1">
                <a:solidFill>
                  <a:srgbClr val="FFFF00"/>
                </a:solidFill>
                <a:latin typeface="Trebuchet MS" panose="020B0603020202020204" pitchFamily="34" charset="0"/>
                <a:cs typeface="Traditional Arabic" panose="02020603050405020304" pitchFamily="18" charset="-78"/>
              </a:rPr>
              <a:t>Súráh</a:t>
            </a:r>
            <a:r>
              <a:rPr lang="en-GB" altLang="en-US" sz="4000" dirty="0">
                <a:solidFill>
                  <a:srgbClr val="FFFF00"/>
                </a:solidFill>
                <a:latin typeface="Trebuchet MS" panose="020B0603020202020204" pitchFamily="34" charset="0"/>
                <a:cs typeface="Traditional Arabic" panose="02020603050405020304" pitchFamily="18" charset="-78"/>
              </a:rPr>
              <a:t> # </a:t>
            </a:r>
            <a:r>
              <a:rPr lang="en-GB" altLang="en-US" sz="4000" dirty="0" smtClean="0">
                <a:solidFill>
                  <a:srgbClr val="FFFF00"/>
                </a:solidFill>
                <a:latin typeface="Trebuchet MS" panose="020B0603020202020204" pitchFamily="34" charset="0"/>
                <a:cs typeface="Traditional Arabic" panose="02020603050405020304" pitchFamily="18" charset="-78"/>
              </a:rPr>
              <a:t>26</a:t>
            </a:r>
            <a:endParaRPr lang="en-GB" altLang="en-US" sz="4000" dirty="0" smtClean="0">
              <a:solidFill>
                <a:srgbClr val="FFFF00"/>
              </a:solidFill>
              <a:latin typeface="Trebuchet MS" panose="020B0603020202020204" pitchFamily="34" charset="0"/>
              <a:cs typeface="Traditional Arabic" panose="02020603050405020304" pitchFamily="18" charset="-78"/>
            </a:endParaRPr>
          </a:p>
          <a:p>
            <a:pPr algn="ctr" eaLnBrk="1" hangingPunct="1">
              <a:spcBef>
                <a:spcPct val="0"/>
              </a:spcBef>
              <a:buFontTx/>
              <a:buNone/>
            </a:pPr>
            <a:r>
              <a:rPr lang="en-GB" altLang="en-US" sz="4000" dirty="0" smtClean="0">
                <a:solidFill>
                  <a:srgbClr val="FFFF00"/>
                </a:solidFill>
                <a:latin typeface="Trebuchet MS" panose="020B0603020202020204" pitchFamily="34" charset="0"/>
                <a:cs typeface="Traditional Arabic" panose="02020603050405020304" pitchFamily="18" charset="-78"/>
              </a:rPr>
              <a:t>Verses # </a:t>
            </a:r>
            <a:r>
              <a:rPr lang="en-GB" altLang="en-US" sz="4000" dirty="0" smtClean="0">
                <a:solidFill>
                  <a:srgbClr val="FFFF00"/>
                </a:solidFill>
                <a:latin typeface="Trebuchet MS" panose="020B0603020202020204" pitchFamily="34" charset="0"/>
                <a:cs typeface="Traditional Arabic" panose="02020603050405020304" pitchFamily="18" charset="-78"/>
              </a:rPr>
              <a:t>227</a:t>
            </a:r>
            <a:endParaRPr lang="en-US" altLang="en-US" sz="7200" dirty="0">
              <a:solidFill>
                <a:srgbClr val="FFFF00"/>
              </a:solidFill>
              <a:latin typeface="Trebuchet MS" panose="020B0603020202020204" pitchFamily="34" charset="0"/>
              <a:cs typeface="Traditional Arabic" panose="02020603050405020304" pitchFamily="18" charset="-7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فَقَدْ كَذَّبُوا۟ فَسَيَأْتِيهِمْ أَنۢبَـٰٓؤُا۟ مَا كَانُوا۟ بِهِۦ يَسْتَهْزِءُونَ ﴿٦﴾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certainly denied [the truth], but soon there will come to them the news of what they have been deriding.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730564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وَهُمْ فِيهَا يَخْتَصِمُونَ ﴿٩٦﴾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will say, as they wrangle in it [together],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7192335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تَٱللَّـهِ إِن كُنَّا لَفِى ضَلَـٰلٍ مُّبِينٍ ﴿٩٧﴾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‘By Allah, we had indeed been in manifest error,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107513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نُسَوِّيكُم بِرَبِّ ٱلْعَـٰلَمِينَ ﴿٩٨﴾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we equated you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260248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أَضَلَّنَآ إِلَّا ٱلْمُجْرِمُونَ ﴿٩٩﴾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no one led us astray except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14575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فَمَا لَنَا مِن شَـٰفِعِينَ ﴿١٠٠﴾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Now we have no intercessors,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605379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صَدِيقٍ حَمِيمٍ ﴿١٠١﴾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nor do we have any sympathetic friend.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8350548"/>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فَلَوْ أَنَّ لَنَا كَرَّةً فَنَكُونَ مِنَ ٱلْمُؤْمِنِينَ ﴿١٠٢﴾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there been another turn for us, we would be among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4835608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﴿١٠٣﴾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419207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﴿١٠٤﴾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1348580"/>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قَوْمُ نُوحٍ ٱلْمُرْسَلِينَ ﴿١٠٥﴾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Noah impugned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383669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أَوَلَمْ يَرَوْا۟ إِلَى ٱلْأَرْضِ كَمْ أَنۢبَتْنَا فِيهَا مِن كُلِّ زَوْجٍ كَرِيمٍ ﴿٧﴾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they not regarded the earth, how many We have caused to grow in it of every splendid kind [of vegetation]?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2510173"/>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لَهُمْ أَخُوهُمْ نُوحٌ أَلَا تَتَّقُونَ ﴿١٠٦﴾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Noah, their brother, said to them, ‘Will you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634984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لَكُمْ رَسُولٌ أَمِينٌ ﴿١٠٧﴾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 trusted apostle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07104525"/>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﴿١٠٨﴾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305963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وَمَآ أَسْـَٔلُكُمْ عَلَيْهِ مِنْ أَجْرٍ ۖ إِنْ أَجْرِىَ إِلَّا عَلَىٰ رَبِّ ٱلْعَـٰلَمِينَ ﴿١٠٩﴾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ask you any reward for it; my reward lies only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293391"/>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﴿١١٠﴾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2756105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أَنُؤْمِنُ لَكَ وَٱتَّبَعَكَ ٱلْأَرْذَلُونَ ﴿١١١﴾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‘Shall we believe in you, when it is the riffraff who follow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8434866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وَمَا عِلْمِى بِمَا كَانُوا۟ يَعْمَلُونَ ﴿١١٢﴾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‘What do I know as to what they used to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4528135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حِسَابُهُمْ إِلَّا عَلَىٰ رَبِّى ۖ لَوْ تَشْعُرُونَ ﴿١١٣﴾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Their reckoning is only with my Lord, should you be 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7324118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أَنَا۠ بِطَارِدِ ٱلْمُؤْمِنِينَ ﴿١١٤﴾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will not drive away the faithful.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0033876"/>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أَنَا۠ إِلَّا نَذِيرٌ مُّبِينٌ ﴿١١٥﴾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am just a manifest warner.’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7366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13743298"/>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لَئِن لَّمْ تَنتَهِ يَـٰنُوحُ لَتَكُونَنَّ مِنَ ٱلْمَرْجُومِينَ ﴿١١٦﴾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‘Noah, if you do not relinquish, you will certainly be stoned [to death].’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16612862"/>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إِنَّ قَوْمِى كَذَّبُونِ ﴿١١٧﴾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Indeed my people have impugned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28280050"/>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فَٱفْتَحْ بَيْنِى وَبَيْنَهُمْ فَتْحًا وَنَجِّنِى وَمَن مَّعِىَ مِنَ ٱلْمُؤْمِنِينَ ﴿١١٨﴾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judge conclusively between me and them, and deliver me and the faithful who are with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28000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فَأَنجَيْنَـٰهُ وَمَن مَّعَهُۥ فِى ٱلْفُلْكِ ٱلْمَشْحُونِ ﴿١١٩﴾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We delivered him and those who were with him in the laden ark.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23909448"/>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أَغْرَقْنَا بَعْدُ ٱلْبَاقِينَ ﴿١٢٠﴾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drowned the rest.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4258392"/>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﴿١٢١﴾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33226444"/>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9396585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عَادٌ ٱلْمُرْسَلِينَ ﴿١٢٣﴾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a:t>
            </a:r>
            <a:r>
              <a:rPr lang="en-US" altLang="en-US" sz="3200" dirty="0" err="1">
                <a:latin typeface="Calibri" panose="020F0502020204030204" pitchFamily="34" charset="0"/>
              </a:rPr>
              <a:t>ʿĀd</a:t>
            </a:r>
            <a:r>
              <a:rPr lang="en-US" altLang="en-US" sz="3200" dirty="0">
                <a:latin typeface="Calibri" panose="020F0502020204030204" pitchFamily="34" charset="0"/>
              </a:rPr>
              <a:t> impugned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055626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لَهُمْ أَخُوهُمْ هُودٌ أَلَا تَتَّقُونَ ﴿١٢٤﴾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err="1">
                <a:latin typeface="Calibri" panose="020F0502020204030204" pitchFamily="34" charset="0"/>
              </a:rPr>
              <a:t>Hūd</a:t>
            </a:r>
            <a:r>
              <a:rPr lang="en-US" altLang="en-US" sz="3200" dirty="0">
                <a:latin typeface="Calibri" panose="020F0502020204030204" pitchFamily="34" charset="0"/>
              </a:rPr>
              <a:t>, their brother, said to them, ‘Will you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470574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لَكُمْ رَسُولٌ أَمِينٌ ﴿١٢٥﴾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 trusted apostle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28999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1543234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738128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أَسْـَٔلُكُمْ عَلَيْهِ مِنْ أَجْرٍ ۖ إِنْ أَجْرِىَ إِلَّا عَلَىٰ رَبِّ ٱلْعَـٰلَمِينَ ﴿١٢٧﴾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ask you any reward for it; my reward lies only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5356390"/>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أَتَبْنُونَ بِكُلِّ رِيعٍ ءَايَةً تَعْبَثُونَ ﴿١٢٨﴾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futilely build a sign on every prominence?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495350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وَتَتَّخِذُونَ مَصَانِعَ لَعَلَّكُمْ تَخْلُدُونَ ﴿١٢٩﴾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set up structures as if you will be immortal,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5191229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وَإِذَا بَطَشْتُم بَطَشْتُمْ جَبَّارِينَ ﴿١٣٠﴾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you seize [someone for punishment], you seize [him] like tyrants.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6553698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7345429"/>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وَٱتَّقُوا۟ ٱلَّذِىٓ أَمَدَّكُم بِمَا تَعْلَمُونَ ﴿١٣٢﴾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be wary of Him who has provided you with what you know,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6265479"/>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أَمَدَّكُم بِأَنْعَـٰمٍ وَبَنِينَ ﴿١٣٣﴾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aided you with sons and with cattle,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44299841"/>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وَجَنَّـٰتٍ وَعُيُونٍ ﴿١٣٤﴾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gardens and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4153752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أَخَافُ عَلَيْكُمْ عَذَابَ يَوْمٍ عَظِيمٍ ﴿١٣٥﴾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fear for you the punishment of a tremendous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080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 نَادَىٰ رَبُّكَ مُوسَىٰٓ أَنِ ٱئْتِ ٱلْقَوْمَ ٱلظَّـٰلِمِينَ ﴿١٠﴾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your Lord called out to Moses: [saying,] ‘Go to the wrongdoing people,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7412848"/>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سَوَآءٌ عَلَيْنَآ أَوَعَظْتَ أَمْ لَمْ تَكُن مِّنَ ٱلْوَٰعِظِينَ ﴿١٣٦﴾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‘It is the same to us whether you advise us or not.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7616125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 هَـٰذَآ إِلَّا خُلُقُ ٱلْأَوَّلِينَ ﴿١٣٧﴾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nothing but the traditions of the ancients</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19334021"/>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نَحْنُ بِمُعَذَّبِينَ ﴿١٣٨﴾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will not be punished.’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948592"/>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فَأَهْلَكْنَـٰهُمْ ۗ إِنَّ فِى ذَٰلِكَ لَـَٔايَةً ۖ وَمَا كَانَ أَكْثَرُهُم مُّؤْمِنِينَ ﴿١٣٩﴾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impugned him, whereupon We destroyed them. 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0765221"/>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33034992"/>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كَذَّبَتْ ثَمُودُ ٱلْمُرْسَلِينَ ﴿١٤١﴾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a:t>
            </a:r>
            <a:r>
              <a:rPr lang="en-US" altLang="en-US" sz="3200" dirty="0" err="1">
                <a:latin typeface="Calibri" panose="020F0502020204030204" pitchFamily="34" charset="0"/>
              </a:rPr>
              <a:t>Thamūd</a:t>
            </a:r>
            <a:r>
              <a:rPr lang="en-US" altLang="en-US" sz="3200" dirty="0">
                <a:latin typeface="Calibri" panose="020F0502020204030204" pitchFamily="34" charset="0"/>
              </a:rPr>
              <a:t> impugned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83202641"/>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لَهُمْ أَخُوهُمْ صَـٰلِحٌ أَلَا تَتَّقُونَ ﴿١٤٢﴾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err="1">
                <a:latin typeface="Calibri" panose="020F0502020204030204" pitchFamily="34" charset="0"/>
              </a:rPr>
              <a:t>Ṣāliḥ</a:t>
            </a:r>
            <a:r>
              <a:rPr lang="en-US" altLang="en-US" sz="3200" dirty="0">
                <a:latin typeface="Calibri" panose="020F0502020204030204" pitchFamily="34" charset="0"/>
              </a:rPr>
              <a:t>, their brother, said to them, ‘Will you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2888162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لَكُمْ رَسُولٌ أَمِينٌ ﴿١٤٣﴾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 trusted apostle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8277404"/>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7957828"/>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أَسْـَٔلُكُمْ عَلَيْهِ مِنْ أَجْرٍ ۖ إِنْ أَجْرِىَ إِلَّا عَلَىٰ رَبِّ ٱلْعَـٰلَمِينَ ﴿١٤٥﴾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ask you any reward for it; my reward lies only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819540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قَوْمَ فِرْعَوْنَ ۚ أَلَا يَتَّقُونَ ﴿١١﴾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Pharaoh. Will they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0045444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أَتُتْرَكُونَ فِى مَا هَـٰهُنَآ ءَامِنِينَ ﴿١٤٦﴾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Will you be left secure in that which is here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0822076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فِى جَنَّـٰتٍ وَعُيُونٍ ﴿١٤٧﴾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—amid gardens and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75179738"/>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وَزُرُوعٍ وَنَخْلٍ طَلْعُهَا هَضِيمٌ ﴿١٤٨﴾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farms and date palms with dainty spathes?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01863101"/>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وَتَنْحِتُونَ مِنَ ٱلْجِبَالِ بُيُوتًا فَـٰرِهِينَ ﴿١٤٩﴾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 hew houses out of the mountains skillfully</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05775121"/>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﴿١٥٠﴾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8455147"/>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تُطِيعُوٓا۟ أَمْرَ ٱلْمُسْرِفِينَ ﴿١٥١﴾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obey the dictates of the profligate,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293558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ٱلَّذِينَ يُفْسِدُونَ فِى ٱلْأَرْضِ وَلَا يُصْلِحُونَ ﴿١٥٢﴾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cause corruption in the land and do not bring about reform.’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39739121"/>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إِنَّمَآ أَنتَ مِنَ ٱلْمُسَحَّرِينَ ﴿١٥٣﴾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‘Indeed you are one of the bewitched.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00121374"/>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مَآ أَنتَ إِلَّا بَشَرٌ مِّثْلُنَا فَأْتِ بِـَٔايَةٍ إِن كُنتَ مِنَ ٱلصَّـٰدِقِينَ ﴿١٥٤﴾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just a human being like us. So bring us a sign,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6870492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هَـٰذِهِۦ نَاقَةٌ لَّهَا شِرْبٌ وَلَكُمْ شِرْبُ يَوْمٍ مَّعْلُومٍ ﴿١٥٥﴾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‘This is a she-camel; she shall drink and you shall drink on known days.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535497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رَبِّ إِنِّىٓ أَخَافُ أَن يُكَذِّبُونِ ﴿١٢﴾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I fear they will impugn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8557901"/>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تَمَسُّوهَا بِسُوٓءٍ فَيَأْخُذَكُمْ عَذَابُ يَوْمٍ عَظِيمٍ ﴿١٥٦﴾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cause her any harm, for then you shall be seized by the punishment of a terrible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2914453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فَعَقَرُوهَا فَأَصْبَحُوا۟ نَـٰدِمِينَ ﴿١٥٧﴾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they hamstrung her, whereupon they became regretful.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534616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فَأَخَذَهُمُ ٱلْعَذَابُ ۗ إِنَّ فِى ذَٰلِكَ لَـَٔايَةً ۖ وَمَا كَانَ أَكْثَرُهُم مُّؤْمِنِينَ ﴿١٥٨﴾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punishment seized them. 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51193356"/>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27867954"/>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كَذَّبَتْ قَوْمُ لُوطٍ ٱلْمُرْسَلِينَ ﴿١٦٠﴾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people of Lot impugned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1042369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لَهُمْ أَخُوهُمْ لُوطٌ أَلَا تَتَّقُونَ ﴿١٦١﴾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Lot, their brother, said to them, ‘Will you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22780350"/>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لَكُمْ رَسُولٌ أَمِينٌ ﴿١٦٢﴾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 trusted apostle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815382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58388021"/>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أَسْـَٔلُكُمْ عَلَيْهِ مِنْ أَجْرٍ ۖ إِنْ أَجْرِىَ إِلَّا عَلَىٰ رَبِّ ٱلْعَـٰلَمِينَ ﴿١٦٤﴾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ask you any reward for it; my reward lies only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18172537"/>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أَتَأْتُونَ ٱلذُّكْرَانَ مِنَ ٱلْعَـٰلَمِينَ ﴿١٦٥﴾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What! Of all people do you come to males,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208231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وَيَضِيقُ صَدْرِى وَلَا يَنطَلِقُ لِسَانِى فَأَرْسِلْ إِلَىٰ هَـٰرُونَ ﴿١٣﴾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 will become upset, and my tongue will fail me. So send [Your messenger] to Aaron.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7297643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وَتَذَرُونَ مَا خَلَقَ لَكُمْ رَبُّكُم مِّنْ أَزْوَٰجِكُم ۚ بَلْ أَنتُمْ قَوْمٌ عَادُونَ ﴿١٦٦﴾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abandoning your wives your Lord has created for you? Rather you are a transgressing lot.’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83712151"/>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لَئِن لَّمْ تَنتَهِ يَـٰلُوطُ لَتَكُونَنَّ مِنَ ٱلْمُخْرَجِينَ ﴿١٦٧﴾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‘Lot, if you do not relinquish, you will surely be banished.’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088446758"/>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إِنِّى لِعَمَلِكُم مِّنَ ٱلْقَالِينَ ﴿١٦٨﴾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I detest your conduct.’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81324163"/>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نَجِّنِى وَأَهْلِى مِمَّا يَعْمَلُونَ ﴿١٦٩﴾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Deliver me and my family from what they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11841197"/>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فَنَجَّيْنَـٰهُ وَأَهْلَهُۥٓ أَجْمَعِينَ ﴿١٧٠﴾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delivered him and all his family,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6883822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عَجُوزًا فِى ٱلْغَـٰبِرِينَ ﴿١٧١﴾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an old woman who remained behind.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8791390"/>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دَمَّرْنَا ٱلْـَٔاخَرِينَ ﴿١٧٢﴾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destroyed [all] the others,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9836808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وَأَمْطَرْنَا عَلَيْهِم مَّطَرًا ۖ فَسَآءَ مَطَرُ ٱلْمُنذَرِينَ ﴿١٧٣﴾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rained down upon them a rain [of stones]. Evil was the rain of those who were warned!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1471196"/>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﴿١٧٤﴾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3267917"/>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151365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وَلَهُمْ عَلَىَّ ذَنۢبٌ فَأَخَافُ أَن يَقْتُلُونِ ﴿١٤﴾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Also they have a charge against me, and I fear they will kill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7643654"/>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كَذَّبَ أَصْحَـٰبُ لْـَٔيْكَةِ ٱلْمُرْسَلِينَ ﴿١٧٦﴾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inhabitants of </a:t>
            </a:r>
            <a:r>
              <a:rPr lang="en-US" altLang="en-US" sz="3200" dirty="0" err="1">
                <a:latin typeface="Calibri" panose="020F0502020204030204" pitchFamily="34" charset="0"/>
              </a:rPr>
              <a:t>Aykah</a:t>
            </a:r>
            <a:r>
              <a:rPr lang="en-US" altLang="en-US" sz="3200" dirty="0">
                <a:latin typeface="Calibri" panose="020F0502020204030204" pitchFamily="34" charset="0"/>
              </a:rPr>
              <a:t> impugned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53877430"/>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لَهُمْ شُعَيْبٌ أَلَا تَتَّقُونَ ﴿١٧٧﴾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a:t>
            </a:r>
            <a:r>
              <a:rPr lang="en-US" altLang="en-US" sz="3200" dirty="0" err="1">
                <a:latin typeface="Calibri" panose="020F0502020204030204" pitchFamily="34" charset="0"/>
              </a:rPr>
              <a:t>Shuʿayb</a:t>
            </a:r>
            <a:r>
              <a:rPr lang="en-US" altLang="en-US" sz="3200" dirty="0">
                <a:latin typeface="Calibri" panose="020F0502020204030204" pitchFamily="34" charset="0"/>
              </a:rPr>
              <a:t> said to them, ‘Will you not be wary [of Allah]?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04377227"/>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إِنِّى لَكُمْ رَسُولٌ أَمِينٌ ﴿١٧٨﴾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I am a trusted apostle [sent] to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23407167"/>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فَٱتَّقُوا۟ ٱللَّـهَ وَأَطِيعُونِ ﴿١٧٩﴾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be wary of Allah and obey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54066511"/>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أَسْـَٔلُكُمْ عَلَيْهِ مِنْ أَجْرٍ ۖ إِنْ أَجْرِىَ إِلَّا عَلَىٰ رَبِّ ٱلْعَـٰلَمِينَ ﴿١٨٠﴾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 do not ask you any reward for it; my reward lies only with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400482379"/>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أَوْفُوا۟ ٱلْكَيْلَ وَلَا تَكُونُوا۟ مِنَ ٱلْمُخْسِرِينَ ﴿١٨١﴾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Observe fully the measure, and do not be of those who give short measure.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65661649"/>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وَزِنُوا۟ بِٱلْقِسْطَاسِ ٱلْمُسْتَقِيمِ ﴿١٨٢﴾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Weigh with an even balance,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25836840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تَبْخَسُوا۟ ٱلنَّاسَ أَشْيَآءَهُمْ وَلَا تَعْثَوْا۟ فِى ٱلْأَرْضِ مُفْسِدِينَ ﴿١٨٣﴾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do not cheat the people of their goods. Do not act wickedly on the earth, causing corruption.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318057"/>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وَٱتَّقُوا۟ ٱلَّذِى خَلَقَكُمْ وَٱلْجِبِلَّةَ ٱلْأَوَّلِينَ ﴿١٨٤﴾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 wary of Him who created you and the earlier generations.’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644674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قَالُوٓا۟ إِنَّمَآ أَنتَ مِنَ ٱلْمُسَحَّرِينَ ﴿١٨٥﴾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‘Indeed you are one of the bewitched.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94682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كَلَّا ۖ فَٱذْهَبَا بِـَٔايَـٰتِنَآ ۖ إِنَّا مَعَكُم مُّسْتَمِعُونَ ﴿١٥﴾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‘Certainly not! Let the two of you go with Our signs: We will indeed be with you, hearing [everything].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32935598"/>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أَنتَ إِلَّا بَشَرٌ مِّثْلُنَا وَإِن نَّظُنُّكَ لَمِنَ ٱلْكَـٰذِبِينَ ﴿١٨٦﴾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just a human being like us, and we indeed consider you to be a liar.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11931628"/>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فَأَسْقِطْ عَلَيْنَا كِسَفًا مِّنَ ٱلسَّمَآءِ إِن كُنتَ مِنَ ٱلصَّـٰدِقِينَ ﴿١٨٧﴾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make a fragment fall upon us from the sky,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74401403"/>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رَبِّىٓ أَعْلَمُ بِمَا تَعْمَلُونَ ﴿١٨٨﴾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‘My Lord knows best what you are doing.’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16591269"/>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فَكَذَّبُوهُ فَأَخَذَهُمْ عَذَابُ يَوْمِ ٱلظُّلَّةِ ۚ إِنَّهُۥ كَانَ عَذَابَ يَوْمٍ عَظِيمٍ ﴿١٨٩﴾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impugned him, and then they were overtaken by the punishment of the day of the overshadowing cloud. It was indeed the punishment of a tremendous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8617243"/>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﴿١٩٠﴾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70296855"/>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﴿١٩١﴾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08282419"/>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لَتَنزِيلُ رَبِّ ٱلْعَـٰلَمِينَ ﴿١٩٢﴾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indeed [a Book] sent down by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85102010"/>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نَزَلَ بِهِ ٱلرُّوحُ ٱلْأَمِينُ ﴿١٩٣﴾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brought down by the Trustworthy Spirit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152941026"/>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عَلَىٰ قَلْبِكَ لِتَكُونَ مِنَ ٱلْمُنذِرِينَ ﴿١٩٤﴾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upon your heart (so that you may be one of the </a:t>
            </a:r>
            <a:r>
              <a:rPr lang="en-US" altLang="en-US" sz="3200" dirty="0" err="1">
                <a:latin typeface="Calibri" panose="020F0502020204030204" pitchFamily="34" charset="0"/>
              </a:rPr>
              <a:t>warners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9824810"/>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بِلِسَانٍ عَرَبِىٍّۢ مُّبِينٍ ﴿١٩٥﴾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a clear Arabic language.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46302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0" y="476672"/>
            <a:ext cx="12192000" cy="6663363"/>
          </a:xfrm>
          <a:prstGeom prst="rect">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algn="ctr">
              <a:spcBef>
                <a:spcPct val="0"/>
              </a:spcBef>
              <a:buFontTx/>
              <a:buNone/>
            </a:pPr>
            <a:r>
              <a:rPr lang="en-US" altLang="en-US" sz="2800" dirty="0" smtClean="0">
                <a:solidFill>
                  <a:srgbClr val="FFFF00"/>
                </a:solidFill>
              </a:rPr>
              <a:t>Chapter </a:t>
            </a:r>
            <a:r>
              <a:rPr lang="en-US" altLang="en-US" sz="2800" dirty="0" smtClean="0">
                <a:solidFill>
                  <a:srgbClr val="FFFF00"/>
                </a:solidFill>
              </a:rPr>
              <a:t>26  </a:t>
            </a:r>
            <a:r>
              <a:rPr lang="en-US" altLang="en-US" sz="2800" dirty="0">
                <a:solidFill>
                  <a:srgbClr val="FFFF00"/>
                </a:solidFill>
              </a:rPr>
              <a:t>- </a:t>
            </a:r>
            <a:r>
              <a:rPr lang="en-US" altLang="en-US" sz="2800" dirty="0" err="1">
                <a:solidFill>
                  <a:srgbClr val="FFFF00"/>
                </a:solidFill>
              </a:rPr>
              <a:t>Súrah</a:t>
            </a:r>
            <a:r>
              <a:rPr lang="en-US" altLang="en-US" sz="2800" dirty="0">
                <a:solidFill>
                  <a:srgbClr val="FFFF00"/>
                </a:solidFill>
              </a:rPr>
              <a:t> </a:t>
            </a:r>
            <a:r>
              <a:rPr lang="en-US" altLang="en-US" sz="2800" dirty="0" smtClean="0">
                <a:solidFill>
                  <a:srgbClr val="FFFF00"/>
                </a:solidFill>
              </a:rPr>
              <a:t>al-</a:t>
            </a:r>
            <a:r>
              <a:rPr lang="en-US" altLang="en-US" sz="2800" dirty="0" err="1" smtClean="0">
                <a:solidFill>
                  <a:srgbClr val="FFFF00"/>
                </a:solidFill>
              </a:rPr>
              <a:t>Shuʿarāʾ</a:t>
            </a:r>
            <a:endParaRPr lang="en-US" altLang="en-US" sz="2800" dirty="0" smtClean="0">
              <a:solidFill>
                <a:srgbClr val="FFFF00"/>
              </a:solidFill>
            </a:endParaRPr>
          </a:p>
          <a:p>
            <a:pPr algn="ctr">
              <a:spcBef>
                <a:spcPct val="0"/>
              </a:spcBef>
              <a:buFontTx/>
              <a:buNone/>
            </a:pPr>
            <a:r>
              <a:rPr lang="en-US" altLang="en-US" sz="2100" dirty="0" smtClean="0">
                <a:solidFill>
                  <a:srgbClr val="FFFF00"/>
                </a:solidFill>
              </a:rPr>
              <a:t>The </a:t>
            </a:r>
            <a:r>
              <a:rPr lang="en-US" altLang="en-US" sz="2100" dirty="0">
                <a:solidFill>
                  <a:srgbClr val="FFFF00"/>
                </a:solidFill>
              </a:rPr>
              <a:t>surah that mentions the aimless meandering of unbelieving Poets in their creative effort to versify, and how their own actions belie their artistic messages, though it exempts from this censure poets who are believers and act with justice and righteousness. It takes its name from  ff. concerning the poets (</a:t>
            </a:r>
            <a:r>
              <a:rPr lang="en-US" altLang="en-US" sz="2100" dirty="0" err="1">
                <a:solidFill>
                  <a:srgbClr val="FFFF00"/>
                </a:solidFill>
              </a:rPr>
              <a:t>shuʿarāʾ</a:t>
            </a:r>
            <a:r>
              <a:rPr lang="en-US" altLang="en-US" sz="2100" dirty="0">
                <a:solidFill>
                  <a:srgbClr val="FFFF00"/>
                </a:solidFill>
              </a:rPr>
              <a:t>). The surah talks about the disbelievers who belittle the Quran, and gives examples of God’s power and grace in nature. It recounts several stories of earlier prophets, the reactions of their people, and punishments that afflicted them, ending by confirming the divine origin of the Quran. It is not something brought down by the jinn, nor is it </a:t>
            </a:r>
            <a:r>
              <a:rPr lang="en-US" altLang="en-US" sz="2100" dirty="0" smtClean="0">
                <a:solidFill>
                  <a:srgbClr val="FFFF00"/>
                </a:solidFill>
              </a:rPr>
              <a:t>poetry</a:t>
            </a:r>
            <a:r>
              <a:rPr lang="en-US" altLang="en-US" sz="2100" dirty="0" smtClean="0">
                <a:solidFill>
                  <a:srgbClr val="FFFF00"/>
                </a:solidFill>
              </a:rPr>
              <a:t>. </a:t>
            </a:r>
            <a:r>
              <a:rPr lang="en-US" altLang="en-US" sz="2100" dirty="0" smtClean="0">
                <a:solidFill>
                  <a:srgbClr val="FFFF00"/>
                </a:solidFill>
              </a:rPr>
              <a:t>This </a:t>
            </a:r>
            <a:r>
              <a:rPr lang="en-US" altLang="en-US" sz="2100" dirty="0">
                <a:solidFill>
                  <a:srgbClr val="FFFF00"/>
                </a:solidFill>
              </a:rPr>
              <a:t>surah was revealed in </a:t>
            </a:r>
            <a:r>
              <a:rPr lang="en-US" altLang="en-US" sz="2100" dirty="0" smtClean="0">
                <a:solidFill>
                  <a:srgbClr val="FFFF00"/>
                </a:solidFill>
              </a:rPr>
              <a:t>Makkah. </a:t>
            </a:r>
            <a:r>
              <a:rPr lang="en-US" altLang="en-US" sz="2100" dirty="0">
                <a:solidFill>
                  <a:srgbClr val="FFFF00"/>
                </a:solidFill>
              </a:rPr>
              <a:t>In the commentary of Burhan it is narrated from Imam </a:t>
            </a:r>
            <a:r>
              <a:rPr lang="en-US" altLang="en-US" sz="2100" dirty="0" err="1">
                <a:solidFill>
                  <a:srgbClr val="FFFF00"/>
                </a:solidFill>
              </a:rPr>
              <a:t>Ja’far</a:t>
            </a:r>
            <a:r>
              <a:rPr lang="en-US" altLang="en-US" sz="2100" dirty="0">
                <a:solidFill>
                  <a:srgbClr val="FFFF00"/>
                </a:solidFill>
              </a:rPr>
              <a:t> as-</a:t>
            </a:r>
            <a:r>
              <a:rPr lang="en-US" altLang="en-US" sz="2100" dirty="0" err="1">
                <a:solidFill>
                  <a:srgbClr val="FFFF00"/>
                </a:solidFill>
              </a:rPr>
              <a:t>Sadiq</a:t>
            </a:r>
            <a:r>
              <a:rPr lang="en-US" altLang="en-US" sz="2100" dirty="0">
                <a:solidFill>
                  <a:srgbClr val="FFFF00"/>
                </a:solidFill>
              </a:rPr>
              <a:t> </a:t>
            </a:r>
            <a:r>
              <a:rPr lang="en-US" altLang="en-US" sz="2100" dirty="0" smtClean="0">
                <a:solidFill>
                  <a:srgbClr val="FFFF00"/>
                </a:solidFill>
              </a:rPr>
              <a:t>(A) that </a:t>
            </a:r>
            <a:r>
              <a:rPr lang="en-US" altLang="en-US" sz="2100" dirty="0">
                <a:solidFill>
                  <a:srgbClr val="FFFF00"/>
                </a:solidFill>
              </a:rPr>
              <a:t>whoever recites the three </a:t>
            </a:r>
            <a:r>
              <a:rPr lang="en-US" altLang="en-US" sz="2100" dirty="0" err="1">
                <a:solidFill>
                  <a:srgbClr val="FFFF00"/>
                </a:solidFill>
              </a:rPr>
              <a:t>Tawaseen</a:t>
            </a:r>
            <a:r>
              <a:rPr lang="en-US" altLang="en-US" sz="2100" dirty="0">
                <a:solidFill>
                  <a:srgbClr val="FFFF00"/>
                </a:solidFill>
              </a:rPr>
              <a:t> (</a:t>
            </a:r>
            <a:r>
              <a:rPr lang="en-US" altLang="en-US" sz="2100" dirty="0" err="1">
                <a:solidFill>
                  <a:srgbClr val="FFFF00"/>
                </a:solidFill>
              </a:rPr>
              <a:t>ie</a:t>
            </a:r>
            <a:r>
              <a:rPr lang="en-US" altLang="en-US" sz="2100" dirty="0">
                <a:solidFill>
                  <a:srgbClr val="FFFF00"/>
                </a:solidFill>
              </a:rPr>
              <a:t>. the three </a:t>
            </a:r>
            <a:r>
              <a:rPr lang="en-US" altLang="en-US" sz="2100" dirty="0" err="1">
                <a:solidFill>
                  <a:srgbClr val="FFFF00"/>
                </a:solidFill>
              </a:rPr>
              <a:t>surahs</a:t>
            </a:r>
            <a:r>
              <a:rPr lang="en-US" altLang="en-US" sz="2100" dirty="0">
                <a:solidFill>
                  <a:srgbClr val="FFFF00"/>
                </a:solidFill>
              </a:rPr>
              <a:t> beginning with Ta-Seen) on every Thursday night, will be counted from the </a:t>
            </a:r>
            <a:r>
              <a:rPr lang="en-US" altLang="en-US" sz="2100" dirty="0" err="1">
                <a:solidFill>
                  <a:srgbClr val="FFFF00"/>
                </a:solidFill>
              </a:rPr>
              <a:t>Awliyaa-ullah</a:t>
            </a:r>
            <a:r>
              <a:rPr lang="en-US" altLang="en-US" sz="2100" dirty="0">
                <a:solidFill>
                  <a:srgbClr val="FFFF00"/>
                </a:solidFill>
              </a:rPr>
              <a:t> (friends of Allah) and will be under the protection of Allah (s.w.t.). The reward for reciting this surah is so great that when the person sees the reward he has gotten from it (on the Day of Judgement) he will be </a:t>
            </a:r>
            <a:r>
              <a:rPr lang="en-US" altLang="en-US" sz="2100" dirty="0" smtClean="0">
                <a:solidFill>
                  <a:srgbClr val="FFFF00"/>
                </a:solidFill>
              </a:rPr>
              <a:t>pleased. The </a:t>
            </a:r>
            <a:r>
              <a:rPr lang="en-US" altLang="en-US" sz="2100" dirty="0">
                <a:solidFill>
                  <a:srgbClr val="FFFF00"/>
                </a:solidFill>
              </a:rPr>
              <a:t>Holy Prophet </a:t>
            </a:r>
            <a:r>
              <a:rPr lang="en-US" altLang="en-US" sz="2100" dirty="0" smtClean="0">
                <a:solidFill>
                  <a:srgbClr val="FFFF00"/>
                </a:solidFill>
              </a:rPr>
              <a:t>(S) </a:t>
            </a:r>
            <a:r>
              <a:rPr lang="en-US" altLang="en-US" sz="2100" dirty="0">
                <a:solidFill>
                  <a:srgbClr val="FFFF00"/>
                </a:solidFill>
              </a:rPr>
              <a:t>said that the one who recites this surah will come out of his grave reciting the </a:t>
            </a:r>
            <a:r>
              <a:rPr lang="en-US" altLang="en-US" sz="2100" dirty="0" err="1">
                <a:solidFill>
                  <a:srgbClr val="FFFF00"/>
                </a:solidFill>
              </a:rPr>
              <a:t>Shahadah</a:t>
            </a:r>
            <a:r>
              <a:rPr lang="en-US" altLang="en-US" sz="2100" dirty="0">
                <a:solidFill>
                  <a:srgbClr val="FFFF00"/>
                </a:solidFill>
              </a:rPr>
              <a:t> or </a:t>
            </a:r>
            <a:r>
              <a:rPr lang="en-US" altLang="en-US" sz="2100" dirty="0" err="1">
                <a:solidFill>
                  <a:srgbClr val="FFFF00"/>
                </a:solidFill>
              </a:rPr>
              <a:t>Kalimah</a:t>
            </a:r>
            <a:r>
              <a:rPr lang="en-US" altLang="en-US" sz="2100" dirty="0">
                <a:solidFill>
                  <a:srgbClr val="FFFF00"/>
                </a:solidFill>
              </a:rPr>
              <a:t>, bearing witness in the Oneness of Allah (s.w.t.). Reciting surah ash-</a:t>
            </a:r>
            <a:r>
              <a:rPr lang="en-US" altLang="en-US" sz="2100" dirty="0" err="1">
                <a:solidFill>
                  <a:srgbClr val="FFFF00"/>
                </a:solidFill>
              </a:rPr>
              <a:t>Shu’ara</a:t>
            </a:r>
            <a:r>
              <a:rPr lang="en-US" altLang="en-US" sz="2100" dirty="0">
                <a:solidFill>
                  <a:srgbClr val="FFFF00"/>
                </a:solidFill>
              </a:rPr>
              <a:t> at dawn is compared to the recitation of all the heavenly books that have been revealed. Frequent recitation of this surah ensures protection from thieves and from death by drowning or being burnt. Drinking water in which this surah was dissolved protects one from all types of ailments</a:t>
            </a:r>
            <a:r>
              <a:rPr lang="en-US" altLang="en-US" sz="2100" dirty="0" smtClean="0">
                <a:solidFill>
                  <a:srgbClr val="FFFF00"/>
                </a:solidFill>
              </a:rPr>
              <a:t>.</a:t>
            </a:r>
          </a:p>
          <a:p>
            <a:pPr algn="ctr">
              <a:spcBef>
                <a:spcPct val="0"/>
              </a:spcBef>
              <a:buFontTx/>
              <a:buNone/>
            </a:pPr>
            <a:endParaRPr lang="en-US" altLang="en-US" sz="2100" dirty="0">
              <a:solidFill>
                <a:srgbClr val="FFFF00"/>
              </a:solidFill>
            </a:endParaRPr>
          </a:p>
        </p:txBody>
      </p:sp>
      <p:sp>
        <p:nvSpPr>
          <p:cNvPr id="3"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فَأْتِيَا فِرْعَوْنَ فَقُولَآ إِنَّا رَسُولُ رَبِّ ٱلْعَـٰلَمِينَ ﴿١٦﴾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approach Pharaoh and say, “We are indeed envoys of the Lord of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52469157"/>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وَإِنَّهُۥ لَفِى زُبُرِ ٱلْأَوَّلِينَ ﴿١٩٦﴾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is indeed [foretold] in the scriptures of the ancients.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92113785"/>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أَوَلَمْ يَكُن لَّهُمْ ءَايَةً أَن يَعْلَمَهُۥ عُلَمَـٰٓؤُا۟ بَنِىٓ إِسْرَٰٓءِيلَ ﴿١٩٧﴾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Is it not a sign for them that the learned of the Children of Israel recognize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3878049"/>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وَلَوْ نَزَّلْنَـٰهُ عَلَىٰ بَعْضِ ٱلْأَعْجَمِينَ ﴿١٩٨﴾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Had We sent it down upon some non-Arab</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015899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فَقَرَأَهُۥ عَلَيْهِم مَّا كَانُوا۟ بِهِۦ مُؤْمِنِينَ ﴿١٩٩﴾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had he recited it to them, they would not have believed in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76558864"/>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كَذَٰلِكَ سَلَكْنَـٰهُ فِى قُلُوبِ ٱلْمُجْرِمِينَ ﴿٢٠٠﴾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This is how We let it pass through the hearts of the guilty: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2386622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لَا يُؤْمِنُونَ بِهِۦ حَتَّىٰ يَرَوُا۟ ٱلْعَذَابَ ٱلْأَلِيمَ ﴿٢٠١﴾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do not believe in it until they sight the painful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9063647"/>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فَيَأْتِيَهُم بَغْتَةً وَهُمْ لَا يَشْعُرُونَ ﴿٢٠٢﴾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It will overtake them suddenly while they are unaware.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05975521"/>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فَيَقُولُوا۟ هَلْ نَحْنُ مُنظَرُونَ ﴿٢٠٣﴾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they will say, ‘Shall we be granted any respite?’</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73533834"/>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أَفَبِعَذَابِنَا يَسْتَعْجِلُونَ ﴿٢٠٤﴾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they seek to hasten on Our punishment?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8948005"/>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أَفَرَءَيْتَ إِن مَّتَّعْنَـٰهُمْ سِنِينَ ﴿٢٠٥﴾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you see, should We let them enjoy for some years,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618132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 أَرْسِلْ مَعَنَا بَنِىٓ إِسْرَٰٓءِيلَ ﴿١٧﴾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that you let the Children of Israel go with us.”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94153020"/>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جَآءَهُم مَّا كَانُوا۟ يُوعَدُونَ ﴿٢٠٦﴾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there comes to them what they have been promised,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5907041"/>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مَآ أَغْنَىٰ عَنْهُم مَّا كَانُوا۟ يُمَتَّعُونَ ﴿٢٠٧﴾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of what avail to them will be that which they were given to enjoy?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88148956"/>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وَمَآ أَهْلَكْنَا مِن قَرْيَةٍ إِلَّا لَهَا مُنذِرُونَ ﴿٢٠٨﴾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We have not destroyed any town without its having </a:t>
            </a:r>
            <a:r>
              <a:rPr lang="en-US" altLang="en-US" sz="3200" dirty="0" err="1">
                <a:latin typeface="Calibri" panose="020F0502020204030204" pitchFamily="34" charset="0"/>
              </a:rPr>
              <a:t>warners</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45493519"/>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ذِكْرَىٰ وَمَا كُنَّا ظَـٰلِمِينَ ﴿٢٠٩﴾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 the sake of admonition, and We were not unjust.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62998319"/>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تَنَزَّلَتْ بِهِ ٱلشَّيَـٰطِينُ ﴿٢١٠﴾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smtClean="0">
                <a:latin typeface="Calibri" panose="020F0502020204030204" pitchFamily="34" charset="0"/>
              </a:rPr>
              <a:t>It </a:t>
            </a:r>
            <a:r>
              <a:rPr lang="en-US" altLang="en-US" sz="3200" dirty="0">
                <a:latin typeface="Calibri" panose="020F0502020204030204" pitchFamily="34" charset="0"/>
              </a:rPr>
              <a:t>has not been brought down by the devils.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276290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يَنۢبَغِى لَهُمْ وَمَا يَسْتَطِيعُونَ ﴿٢١١﴾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Neither does it behoove them, nor are they capable [of doing that].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5696030"/>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إِنَّهُمْ عَنِ ٱلسَّمْعِ لَمَعْزُولُونَ ﴿٢١٢﴾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they are kept at bay [even] from hearing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45141826"/>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فَلَا تَدْعُ مَعَ ٱللَّـهِ إِلَـٰهًا ءَاخَرَ فَتَكُونَ مِنَ ٱلْمُعَذَّبِينَ ﴿٢١٣﴾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do not invoke any god besides Allah, lest you should be among the punished.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5746935"/>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وَأَنذِرْ عَشِيرَتَكَ ٱلْأَقْرَبِينَ ﴿٢١٤﴾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Warn the nearest of your kinsfolk,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9379524"/>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وَٱخْفِضْ جَنَاحَكَ لِمَنِ ٱتَّبَعَكَ مِنَ ٱلْمُؤْمِنِينَ ﴿٢١٥﴾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lower your wing to the faithful who follow you.</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713373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أَلَمْ نُرَبِّكَ فِينَا وَلِيدًا وَلَبِثْتَ فِينَا مِنْ عُمُرِكَ سِنِينَ ﴿١٨﴾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‘Did we not rear you as a child among us, and did you not stay with us for years of your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193546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 عَصَوْكَ فَقُلْ إِنِّى بَرِىٓءٌ مِّمَّا تَعْمَلُونَ ﴿٢١٦﴾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But if they disobey you, say, ‘I am absolved of what you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98306820"/>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وَتَوَكَّلْ عَلَى ٱلْعَزِيزِ ٱلرَّحِيمِ ﴿٢١٧﴾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put your trust in the All-mighty, the All-merciful,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7810001"/>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يَرَىٰكَ حِينَ تَقُومُ ﴿٢١٨﴾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sees you when you stand [for prayer],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2042131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وَتَقَلُّبَكَ فِى ٱلسَّـٰجِدِينَ ﴿٢١٩﴾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your going about among those who prostrate.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99383149"/>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إِنَّهُۥ هُوَ ٱلسَّمِيعُ ٱلْعَلِيمُ ﴿٢٢٠﴾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He is the All-hearing, the All-knowing.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190513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هَلْ أُنَبِّئُكُمْ عَلَىٰ مَن تَنَزَّلُ ٱلشَّيَـٰطِينُ ﴿٢٢١﴾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Should I inform you on whom the devils descend?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32907368"/>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تَنَزَّلُ عَلَىٰ كُلِّ أَفَّاكٍ أَثِيمٍ ﴿٢٢٢﴾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descend on every sinful liar.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56252211"/>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يُلْقُونَ ٱلسَّمْعَ وَأَكْثَرُهُمْ كَـٰذِبُونَ ﴿٢٢٣﴾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eavesdrop, and most of them are liars.</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38397981"/>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وَٱلشُّعَرَآءُ يَتَّبِعُهُمُ ٱلْغَاوُۥنَ ﴿٢٢٤﴾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the poets, [only] the perverse follow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54861462"/>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أَلَمْ تَرَ أَنَّهُمْ فِى كُلِّ وَادٍ يَهِيمُونَ ﴿٢٢٥﴾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Have you not regarded that they rove in every valley,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369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وَفَعَلْتَ فَعْلَتَكَ ٱلَّتِى فَعَلْتَ وَأَنتَ مِنَ ٱلْكَـٰفِرِينَ ﴿١٩﴾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you committed that deed of yours, and you are an ingrate.’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53045261"/>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وَأَنَّهُمْ يَقُولُونَ مَا لَا يَفْعَلُونَ ﴿٢٢٦﴾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that they say what they do not do?</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178166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ٱلَّذِينَ ءَامَنُوا۟ وَعَمِلُوا۟ ٱلصَّـٰلِحَـٰتِ وَذَكَرُوا۟ ٱللَّـهَ كَثِيرًا وَٱنتَصَرُوا۟ مِنۢ بَعْدِ مَا ظُلِمُوا۟ ۗ وَسَيَعْلَمُ ٱلَّذِينَ ظَلَمُوٓا۟ أَىَّ مُنقَلَبٍ يَنقَلِبُونَ ﴿٢٢٧﴾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Barring those who have faith and do righteous deeds and remember Allah greatly, and aid each other after they have been wronged. And the wrongdoers will soon know at what goal they will end up.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56459028"/>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t>
            </a:r>
            <a:r>
              <a:rPr lang="en-US" altLang="en-US" sz="3200" dirty="0" smtClean="0">
                <a:latin typeface="Calibri" panose="020F0502020204030204" pitchFamily="34" charset="0"/>
              </a:rPr>
              <a:t>Allah </a:t>
            </a:r>
            <a:r>
              <a:rPr lang="en-US" altLang="en-US" sz="3200" dirty="0">
                <a:latin typeface="Calibri" panose="020F0502020204030204" pitchFamily="34" charset="0"/>
              </a:rPr>
              <a:t>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AutoShape 2"/>
          <p:cNvSpPr>
            <a:spLocks noChangeArrowheads="1"/>
          </p:cNvSpPr>
          <p:nvPr/>
        </p:nvSpPr>
        <p:spPr bwMode="auto">
          <a:xfrm>
            <a:off x="542383" y="1052736"/>
            <a:ext cx="11107234" cy="5112568"/>
          </a:xfrm>
          <a:prstGeom prst="plaque">
            <a:avLst>
              <a:gd name="adj" fmla="val 16667"/>
            </a:avLst>
          </a:prstGeom>
          <a:gradFill rotWithShape="1">
            <a:gsLst>
              <a:gs pos="0">
                <a:srgbClr val="003399"/>
              </a:gs>
              <a:gs pos="50000">
                <a:srgbClr val="001847"/>
              </a:gs>
              <a:gs pos="100000">
                <a:srgbClr val="003399"/>
              </a:gs>
            </a:gsLst>
            <a:lin ang="27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b="1">
                <a:solidFill>
                  <a:srgbClr val="000066"/>
                </a:solidFill>
                <a:latin typeface="Arial" panose="020B0604020202020204" pitchFamily="34" charset="0"/>
                <a:cs typeface="Arial" panose="020B0604020202020204" pitchFamily="34" charset="0"/>
              </a:defRPr>
            </a:lvl1pPr>
            <a:lvl2pPr marL="742950" indent="-285750">
              <a:spcBef>
                <a:spcPct val="20000"/>
              </a:spcBef>
              <a:buChar char="–"/>
              <a:defRPr sz="2800" b="1">
                <a:solidFill>
                  <a:srgbClr val="000066"/>
                </a:solidFill>
                <a:latin typeface="Arial" panose="020B0604020202020204" pitchFamily="34" charset="0"/>
                <a:cs typeface="Arial" panose="020B0604020202020204" pitchFamily="34" charset="0"/>
              </a:defRPr>
            </a:lvl2pPr>
            <a:lvl3pPr marL="1143000" indent="-228600">
              <a:spcBef>
                <a:spcPct val="20000"/>
              </a:spcBef>
              <a:buChar char="•"/>
              <a:defRPr sz="2400" b="1">
                <a:solidFill>
                  <a:srgbClr val="000066"/>
                </a:solidFill>
                <a:latin typeface="Arial" panose="020B0604020202020204" pitchFamily="34" charset="0"/>
                <a:cs typeface="Arial" panose="020B0604020202020204" pitchFamily="34" charset="0"/>
              </a:defRPr>
            </a:lvl3pPr>
            <a:lvl4pPr marL="1600200" indent="-228600">
              <a:spcBef>
                <a:spcPct val="20000"/>
              </a:spcBef>
              <a:buChar char="–"/>
              <a:defRPr sz="2000" b="1">
                <a:solidFill>
                  <a:srgbClr val="000066"/>
                </a:solidFill>
                <a:latin typeface="Arial" panose="020B0604020202020204" pitchFamily="34" charset="0"/>
                <a:cs typeface="Arial" panose="020B0604020202020204" pitchFamily="34" charset="0"/>
              </a:defRPr>
            </a:lvl4pPr>
            <a:lvl5pPr marL="2057400" indent="-228600">
              <a:spcBef>
                <a:spcPct val="20000"/>
              </a:spcBef>
              <a:buChar char="»"/>
              <a:defRPr sz="2000" b="1">
                <a:solidFill>
                  <a:srgbClr val="000066"/>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b="1">
                <a:solidFill>
                  <a:srgbClr val="000066"/>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0" dirty="0">
              <a:solidFill>
                <a:schemeClr val="bg1"/>
              </a:solidFill>
              <a:cs typeface="Simplified Arabic" panose="02020603050405020304" pitchFamily="18" charset="-78"/>
            </a:endParaRPr>
          </a:p>
        </p:txBody>
      </p:sp>
      <p:sp>
        <p:nvSpPr>
          <p:cNvPr id="92163" name="Rectangle 3"/>
          <p:cNvSpPr>
            <a:spLocks noGrp="1" noChangeArrowheads="1"/>
          </p:cNvSpPr>
          <p:nvPr>
            <p:ph type="ctrTitle"/>
          </p:nvPr>
        </p:nvSpPr>
        <p:spPr>
          <a:xfrm>
            <a:off x="2209800" y="3149600"/>
            <a:ext cx="7772400" cy="1143000"/>
          </a:xfrm>
          <a:noFill/>
        </p:spPr>
        <p:txBody>
          <a:bodyPr anchor="ctr">
            <a:normAutofit fontScale="90000"/>
          </a:bodyPr>
          <a:lstStyle/>
          <a:p>
            <a:pPr eaLnBrk="1" hangingPunct="1"/>
            <a:r>
              <a:rPr lang="en-US" altLang="en-US" b="1" dirty="0">
                <a:solidFill>
                  <a:srgbClr val="FFFF00"/>
                </a:solidFill>
                <a:latin typeface="Trebuchet MS" panose="020B0603020202020204" pitchFamily="34" charset="0"/>
              </a:rPr>
              <a:t>Please recite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Surat al-</a:t>
            </a:r>
            <a:r>
              <a:rPr lang="en-US" altLang="en-US" b="1" dirty="0" err="1">
                <a:solidFill>
                  <a:srgbClr val="FFFF00"/>
                </a:solidFill>
                <a:latin typeface="Trebuchet MS" panose="020B0603020202020204" pitchFamily="34" charset="0"/>
              </a:rPr>
              <a:t>Fatihah</a:t>
            </a:r>
            <a:r>
              <a:rPr lang="en-US" altLang="en-US" b="1" dirty="0">
                <a:solidFill>
                  <a:srgbClr val="FFFF00"/>
                </a:solidFill>
                <a:latin typeface="Trebuchet MS" panose="020B0603020202020204" pitchFamily="34" charset="0"/>
              </a:rPr>
              <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for</a:t>
            </a:r>
            <a:br>
              <a:rPr lang="en-US" altLang="en-US" b="1" dirty="0">
                <a:solidFill>
                  <a:srgbClr val="FFFF00"/>
                </a:solidFill>
                <a:latin typeface="Trebuchet MS" panose="020B0603020202020204" pitchFamily="34" charset="0"/>
              </a:rPr>
            </a:br>
            <a:r>
              <a:rPr lang="en-US" altLang="en-US" b="1" dirty="0">
                <a:solidFill>
                  <a:srgbClr val="FFFF00"/>
                </a:solidFill>
                <a:latin typeface="Trebuchet MS" panose="020B0603020202020204" pitchFamily="34" charset="0"/>
              </a:rPr>
              <a:t>ALL MARHUMEEN</a:t>
            </a:r>
            <a:br>
              <a:rPr lang="en-US" altLang="en-US" b="1" dirty="0">
                <a:solidFill>
                  <a:srgbClr val="FFFF00"/>
                </a:solidFill>
                <a:latin typeface="Trebuchet MS" panose="020B0603020202020204" pitchFamily="34" charset="0"/>
              </a:rPr>
            </a:br>
            <a:endParaRPr lang="en-GB" altLang="en-US" b="1" dirty="0">
              <a:solidFill>
                <a:srgbClr val="FFFF00"/>
              </a:solidFill>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قَالَ فَعَلْتُهَآ إِذًا وَأَنَا۠ مِنَ ٱلضَّآلِّينَ ﴿٢٠﴾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 did that when I was astray.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355082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فَفَرَرْتُ مِنكُمْ لَمَّا خِفْتُكُمْ فَوَهَبَ لِى رَبِّى حُكْمًا وَجَعَلَنِى مِنَ ٱلْمُرْسَلِينَ ﴿٢١﴾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 fled from you, as I was afraid of you. Then my Lord gave me judgement and made me one of the apostles.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2790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وَتِلْكَ نِعْمَةٌ تَمُنُّهَا عَلَىَّ أَنْ عَبَّدتَّ بَنِىٓ إِسْرَٰٓءِيلَ ﴿٢٢﴾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As for that </a:t>
            </a:r>
            <a:r>
              <a:rPr lang="en-US" altLang="en-US" sz="3200" dirty="0" err="1">
                <a:latin typeface="Calibri" panose="020F0502020204030204" pitchFamily="34" charset="0"/>
              </a:rPr>
              <a:t>favour</a:t>
            </a:r>
            <a:r>
              <a:rPr lang="en-US" altLang="en-US" sz="3200" dirty="0">
                <a:latin typeface="Calibri" panose="020F0502020204030204" pitchFamily="34" charset="0"/>
              </a:rPr>
              <a:t>, you remind me of it reproachfully because you have enslaved the Children of Israel.’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109461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فِرْعَوْنُ وَمَا رَبُّ ٱلْعَـٰلَمِينَ ﴿٢٣﴾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‘And what is “the Lord of all the worlds?” ’</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300236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ٱلسَّمَـٰوَٰتِ وَٱلْأَرْضِ وَمَا بَيْنَهُمَآ ۖ إِن كُنتُم مُّوقِنِينَ ﴿٢٤﴾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 Lord of the heavens and the earth and whatever is between them, —should you have conviction.’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241535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لِمَنْ حَوْلَهُۥٓ أَلَا تَسْتَمِعُونَ ﴿٢٥﴾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to those who were around him, ‘Don’t you hear?!’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789160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اَللَّهُمَّ صَلِّ عَلَى مُحَمَّدٍ وَ آلِ مُحَمَّد</a:t>
            </a:r>
            <a:endParaRPr lang="en-US" altLang="en-US" sz="7200" dirty="0">
              <a:latin typeface="Arabic Typesetting" panose="03020402040406030203" pitchFamily="66" charset="-78"/>
              <a:cs typeface="Arabic Typesetting" panose="03020402040406030203" pitchFamily="66" charset="-78"/>
            </a:endParaRPr>
          </a:p>
        </p:txBody>
      </p:sp>
      <p:sp>
        <p:nvSpPr>
          <p:cNvPr id="91139"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 Allah send Your blessings on Muhammad</a:t>
            </a:r>
          </a:p>
          <a:p>
            <a:pPr>
              <a:lnSpc>
                <a:spcPct val="90000"/>
              </a:lnSpc>
            </a:pPr>
            <a:r>
              <a:rPr lang="en-US" altLang="en-US" sz="3200" dirty="0">
                <a:latin typeface="Calibri" panose="020F0502020204030204" pitchFamily="34" charset="0"/>
              </a:rPr>
              <a:t>and the family of Muhammad.</a:t>
            </a:r>
          </a:p>
        </p:txBody>
      </p:sp>
      <p:sp>
        <p:nvSpPr>
          <p:cNvPr id="5"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13759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رَبُّكُمْ وَرَبُّ ءَابَآئِكُمُ ٱلْأَوَّلِينَ ﴿٢٦﴾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‘Your Lord, and the Lord of your forefathers!’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5554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إِنَّ رَسُولَكُمُ ٱلَّذِىٓ أُرْسِلَ إِلَيْكُمْ لَمَجْنُونٌ ﴿٢٧﴾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‘Indeed your messenger, who has been sent to you, is surely crazy!’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63729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رَبُّ ٱلْمَشْرِقِ وَٱلْمَغْرِبِ وَمَا بَيْنَهُمَآ ۖ إِن كُنتُمْ تَعْقِلُونَ ﴿٢٨﴾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 Lord of the east and the west and whatever is between them —should you apply reason.’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535362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لَئِنِ ٱتَّخَذْتَ إِلَـٰهًا غَيْرِى لَأَجْعَلَنَّكَ مِنَ ٱلْمَسْجُونِينَ ﴿٢٩﴾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‘If you take up any god other than me, I will surely make you a prisoner!’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143988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أَوَلَوْ جِئْتُكَ بِشَىْءٍ مُّبِينٍ ﴿٣٠﴾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‘What if I bring you something manifest?’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34939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فَأْتِ بِهِۦٓ إِن كُنتَ مِنَ ٱلصَّـٰدِقِينَ ﴿٣١﴾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‘Then bring it, should you be truthful.’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938717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فَأَلْقَىٰ عَصَاهُ فَإِذَا هِىَ ثُعْبَانٌ مُّبِينٌ ﴿٣٢﴾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he threw down his staff, and behold, it was a manifest python.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4904115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وَنَزَعَ يَدَهُۥ فَإِذَا هِىَ بَيْضَآءُ لِلنَّـٰظِرِينَ ﴿٣٣﴾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he drew out his hand, and behold, it was white to the onlookers.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22696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لِلْمَلَإِ حَوْلَهُۥٓ إِنَّ هَـٰذَا لَسَـٰحِرٌ عَلِيمٌ ﴿٣٤﴾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to the elite [who stood] around him, ‘This is indeed an expert magician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130388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يُرِيدُ أَن يُخْرِجَكُم مِّنْ أَرْضِكُم بِسِحْرِهِۦ فَمَاذَا تَأْمُرُونَ ﴿٣٥﴾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seeks to expel you from your land with his magic. So what do you advise?’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37816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
        <p:nvSpPr>
          <p:cNvPr id="7" name="Rectangle 2"/>
          <p:cNvSpPr>
            <a:spLocks noGrp="1" noChangeArrowheads="1"/>
          </p:cNvSpPr>
          <p:nvPr>
            <p:ph type="ctrTitle"/>
          </p:nvPr>
        </p:nvSpPr>
        <p:spPr>
          <a:xfrm>
            <a:off x="2209800" y="1412878"/>
            <a:ext cx="77724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بِسْمِ اللهِ الرَّحْمنِ الرَّحِيمِ</a:t>
            </a:r>
            <a:endParaRPr lang="en-US" altLang="en-US" sz="7200" dirty="0">
              <a:latin typeface="Arabic Typesetting" panose="03020402040406030203" pitchFamily="66" charset="-78"/>
              <a:cs typeface="Arabic Typesetting" panose="03020402040406030203" pitchFamily="66" charset="-78"/>
            </a:endParaRPr>
          </a:p>
        </p:txBody>
      </p:sp>
      <p:sp>
        <p:nvSpPr>
          <p:cNvPr id="8" name="Rectangle 3"/>
          <p:cNvSpPr>
            <a:spLocks noGrp="1" noChangeArrowheads="1"/>
          </p:cNvSpPr>
          <p:nvPr>
            <p:ph type="subTitle" idx="1"/>
          </p:nvPr>
        </p:nvSpPr>
        <p:spPr>
          <a:xfrm>
            <a:off x="1631953" y="3886200"/>
            <a:ext cx="8964613"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 the name of Allah the All-beneficent, the All-merciful.</a:t>
            </a:r>
          </a:p>
        </p:txBody>
      </p:sp>
    </p:spTree>
    <p:extLst>
      <p:ext uri="{BB962C8B-B14F-4D97-AF65-F5344CB8AC3E}">
        <p14:creationId xmlns:p14="http://schemas.microsoft.com/office/powerpoint/2010/main" val="11914681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أَرْجِهْ وَأَخَاهُ وَٱبْعَثْ فِى ٱلْمَدَآئِنِ حَـٰشِرِينَ ﴿٣٦﴾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‘Put him and his brother off for a while, and send heralds to the cities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952699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يَأْتُوكَ بِكُلِّ سَحَّارٍ عَلِيمٍ ﴿٣٧﴾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to bring you every expert magician.’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4011592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فَجُمِعَ ٱلسَّحَرَةُ لِمِيقَـٰتِ يَوْمٍ مَّعْلُومٍ ﴿٣٨﴾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 magicians were gathered for the tryst of a known day,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125335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لِلنَّاسِ هَلْ أَنتُم مُّجْتَمِعُونَ ﴿٣٩﴾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people were told: ‘Will you gather?!’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423740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لَعَلَّنَا نَتَّبِعُ ٱلسَّحَرَةَ إِن كَانُوا۟ هُمُ ٱلْغَـٰلِبِينَ ﴿٤٠﴾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‘Maybe we will follow the magicians, should they be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8696473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فَلَمَّا جَآءَ ٱلسَّحَرَةُ قَالُوا۟ لِفِرْعَوْنَ أَئِنَّ لَنَا لَأَجْرًا إِن كُنَّا نَحْنُ ٱلْغَـٰلِبِينَ ﴿٤١﴾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when the magicians came, they said to Pharaoh, ‘Shall we indeed have a reward if we were to be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462272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نَعَمْ وَإِنَّكُمْ إِذًا لَّمِنَ ٱلْمُقَرَّبِينَ ﴿٤٢﴾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 Of course; and indeed you shall be among those near [to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4929593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لَهُم مُّوسَىٰٓ أَلْقُوا۟ مَآ أَنتُم مُّلْقُونَ ﴿٤٣﴾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Moses said to them, ‘Throw down what you have to throw!’</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6461886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فَأَلْقَوْا۟ حِبَالَهُمْ وَعِصِيَّهُمْ وَقَالُوا۟ بِعِزَّةِ فِرْعَوْنَ إِنَّا لَنَحْنُ ٱلْغَـٰلِبُونَ ﴿٤٤﴾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they threw down their sticks and ropes, and said, ‘By the might of Pharaoh, we shall surely be the victors!’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9412544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فَأَلْقَىٰ مُوسَىٰ عَصَاهُ فَإِذَا هِىَ تَلْقَفُ مَا يَأْفِكُونَ ﴿٤٥﴾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Moses threw down his staff, and behold, it was swallowing what they had faked.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7196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طسٓمٓ ﴿١﴾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i="1" dirty="0" err="1">
                <a:latin typeface="Calibri" panose="020F0502020204030204" pitchFamily="34" charset="0"/>
              </a:rPr>
              <a:t>Tā</a:t>
            </a:r>
            <a:r>
              <a:rPr lang="en-US" altLang="en-US" sz="3200" i="1" dirty="0">
                <a:latin typeface="Calibri" panose="020F0502020204030204" pitchFamily="34" charset="0"/>
              </a:rPr>
              <a:t>, </a:t>
            </a:r>
            <a:r>
              <a:rPr lang="en-US" altLang="en-US" sz="3200" i="1" dirty="0" err="1">
                <a:latin typeface="Calibri" panose="020F0502020204030204" pitchFamily="34" charset="0"/>
              </a:rPr>
              <a:t>Sīn</a:t>
            </a:r>
            <a:r>
              <a:rPr lang="en-US" altLang="en-US" sz="3200" i="1" dirty="0">
                <a:latin typeface="Calibri" panose="020F0502020204030204" pitchFamily="34" charset="0"/>
              </a:rPr>
              <a:t>, </a:t>
            </a:r>
            <a:r>
              <a:rPr lang="en-US" altLang="en-US" sz="3200" i="1" dirty="0" err="1">
                <a:latin typeface="Calibri" panose="020F0502020204030204" pitchFamily="34" charset="0"/>
              </a:rPr>
              <a:t>Mīm</a:t>
            </a:r>
            <a:r>
              <a:rPr lang="en-US" altLang="en-US" sz="3200" i="1" dirty="0">
                <a:latin typeface="Calibri" panose="020F0502020204030204" pitchFamily="34" charset="0"/>
              </a:rPr>
              <a:t>.</a:t>
            </a:r>
          </a:p>
          <a:p>
            <a:pPr>
              <a:lnSpc>
                <a:spcPct val="90000"/>
              </a:lnSpc>
            </a:pPr>
            <a:endParaRPr lang="en-US" altLang="en-US" sz="3200" i="1"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72312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فَأُلْقِىَ ٱلسَّحَرَةُ سَـٰجِدِينَ ﴿٤٦﴾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Thereat the magicians fell down prostrating.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113785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ءَامَنَّا بِرَبِّ ٱلْعَـٰلَمِينَ ﴿٤٧﴾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believe in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30557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مُوسَىٰ وَهَـٰرُونَ ﴿٤٨﴾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Lord of Moses and Aaron.’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35893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ءَامَنتُمْ لَهُۥ قَبْلَ أَنْ ءَاذَنَ لَكُمْ ۖ إِنَّهُۥ لَكَبِيرُكُمُ ٱلَّذِى عَلَّمَكُمُ ٱلسِّحْرَ فَلَسَوْفَ تَعْلَمُونَ ۚ لَأُقَطِّعَنَّ أَيْدِيَكُمْ وَأَرْجُلَكُم مِّنْ خِلَـٰفٍ وَلَأُصَلِّبَنَّكُمْ أَجْمَعِينَ ﴿٤٩﴾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you profess faith in Him before I permit you? He is indeed your chief who has taught you magic! Soon you will surely know! Surely I will cut off your hands and feet from opposite sides, and I will surely crucify you all.’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960570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لَا ضَيْرَ ۖ إِنَّآ إِلَىٰ رَبِّنَا مُنقَلِبُونَ ﴿٥٠﴾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‘[There is] no harm [in that]! Indeed we shall return to our Lord.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8998323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إِنَّا نَطْمَعُ أَن يَغْفِرَ لَنَا رَبُّنَا خَطَـٰيَـٰنَآ أَن كُنَّآ أَوَّلَ ٱلْمُؤْمِنِينَ ﴿٥١﴾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we hope our Lord will forgive us our iniquities for being the first to believe.’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7568845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وَأَوْحَيْنَآ إِلَىٰ مُوسَىٰٓ أَنْ أَسْرِ بِعِبَادِىٓ إِنَّكُم مُّتَّبَعُونَ ﴿٥٢﴾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revealed to Moses, [saying], ‘Take My servants on a journey by night, for you will be pursued.’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75941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فَأَرْسَلَ فِرْعَوْنُ فِى ٱلْمَدَآئِنِ حَـٰشِرِينَ ﴿٥٣﴾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Pharaoh sent heralds to the cities,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12762945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هَـٰٓؤُلَآءِ لَشِرْذِمَةٌ قَلِيلُونَ ﴿٥٤﴾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[announcing:] ‘</a:t>
            </a:r>
            <a:r>
              <a:rPr lang="en-US" altLang="en-US" sz="3200" dirty="0" smtClean="0">
                <a:latin typeface="Calibri" panose="020F0502020204030204" pitchFamily="34" charset="0"/>
              </a:rPr>
              <a:t>These </a:t>
            </a:r>
            <a:r>
              <a:rPr lang="en-US" altLang="en-US" sz="3200" dirty="0">
                <a:latin typeface="Calibri" panose="020F0502020204030204" pitchFamily="34" charset="0"/>
              </a:rPr>
              <a:t>are indeed a small gang.</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7672213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وَإِنَّهُمْ لَنَا لَغَآئِظُونَ ﴿٥٥﴾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have surely aroused our wrath,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13871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تِلْكَ ءَايَـٰتُ ٱلْكِتَـٰبِ ٱلْمُبِينِ ﴿٢﴾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These are the signs of the Manifest Book.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2403095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وَإِنَّا لَجَمِيعٌ حَـٰذِرُونَ ﴿٥٦﴾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indeed we are all on our guard</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66993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فَأَخْرَجْنَـٰهُم مِّن جَنَّـٰتٍ وَعُيُونٍ ﴿٥٧﴾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We expelled them from gardens and springs,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9813827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وَكُنُوزٍ وَمَقَامٍ كَرِيمٍ ﴿٥٨﴾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[from] treasures and splendid places.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547339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كَذَٰلِكَ وَأَوْرَثْنَـٰهَا بَنِىٓ إِسْرَٰٓءِيلَ ﴿٥٩﴾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So it was; and We bequeathed them to the Children of Israel.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0132013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فَأَتْبَعُوهُم مُّشْرِقِينَ ﴿٦٠﴾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pursued them at sunrise.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894304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فَلَمَّا تَرَٰٓءَا ٱلْجَمْعَانِ قَالَ أَصْحَـٰبُ مُوسَىٰٓ إِنَّا لَمُدْرَكُونَ ﴿٦١﴾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the two hosts sighted each other, the companions of Moses said, ‘Indeed we have been caught up.’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8992558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كَلَّآ ۖ إِنَّ مَعِىَ رَبِّى سَيَهْدِينِ ﴿٦٢﴾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‘Certainly not! Indeed my Lord is with me. He will guide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747474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فَأَوْحَيْنَآ إِلَىٰ مُوسَىٰٓ أَنِ ٱضْرِب بِّعَصَاكَ ٱلْبَحْرَ ۖ فَٱنفَلَقَ فَكَانَ كُلُّ فِرْقٍ كَٱلطَّوْدِ ٱلْعَظِيمِ ﴿٦٣﴾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Thereupon We revealed to Moses: ‘Strike the sea with your staff!’ Whereupon it parted, and each part was as if it were a great mountain.</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2402170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وَأَزْلَفْنَا ثَمَّ ٱلْـَٔاخَرِينَ ﴿٦٤﴾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We brought the others near.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0450130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وَأَنجَيْنَا مُوسَىٰ وَمَن مَّعَهُۥٓ أَجْمَعِينَ ﴿٦٥﴾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We delivered Moses and all those who were with him.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56732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لَعَلَّكَ بَـٰخِعٌ نَّفْسَكَ أَلَّا يَكُونُوا۟ مُؤْمِنِينَ ﴿٣﴾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are liable to imperil your life [out of distress] that they will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7083987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ثُمَّ أَغْرَقْنَا ٱلْـَٔاخَرِينَ ﴿٦٦﴾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We drowned the others.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2050014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فِى ذَٰلِكَ لَـَٔايَةً ۖ وَمَا كَانَ أَكْثَرُهُم مُّؤْمِنِينَ ﴿٦٧﴾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is indeed a sign in that, but most of them do not have faith.</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4154418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وَإِنَّ رَبَّكَ لَهُوَ ٱلْعَزِيزُ ٱلرَّحِيمُ ﴿٦٨﴾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Indeed your Lord is the All-mighty, the All-merciful.</a:t>
            </a: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3451359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وَٱتْلُ عَلَيْهِمْ نَبَأَ إِبْرَٰهِيمَ ﴿٦٩﴾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Relate to them the account of Abraham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70013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إِذْ قَالَ لِأَبِيهِ وَقَوْمِهِۦ مَا تَعْبُدُونَ ﴿٧٠﴾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when he said to his father and his people, ‘What is it that you are worshiping?!’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59129675"/>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نَعْبُدُ أَصْنَامًا فَنَظَلُّ لَهَا عَـٰكِفِينَ ﴿٧١﴾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‘We worship idols, and we will go on clinging to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35404423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هَلْ يَسْمَعُونَكُمْ إِذْ تَدْعُونَ ﴿٧٢﴾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‘Do they hear you when you call them?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5089531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أَوْ يَنفَعُونَكُمْ أَوْ يَضُرُّونَ ﴿٧٣﴾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Or do they bring you any benefit, or cause you any harm?’</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1090119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قَالُوا۟ بَلْ وَجَدْنَآ ءَابَآءَنَا كَذَٰلِكَ يَفْعَلُونَ ﴿٧٤﴾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said, ‘Rather we found our fathers acting likewise.’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6971252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قَالَ أَفَرَءَيْتُم مَّا كُنتُمْ تَعْبُدُونَ ﴿٧٥﴾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He said, ‘Have you regarded what you have been worshipping,</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655209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إِن نَّشَأْ نُنَزِّلْ عَلَيْهِم مِّنَ ٱلسَّمَآءِ ءَايَةً فَظَلَّتْ أَعْنَـٰقُهُمْ لَهَا خَـٰضِعِينَ ﴿٤﴾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If We wish We will send down to them a sign from the sky before which their heads will remain bowed in humility.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9949923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أَنتُمْ وَءَابَآؤُكُمُ ٱلْأَقْدَمُونَ ﴿٧٦﴾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you and your ancestors?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72995889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فَإِنَّهُمْ عَدُوٌّ لِّىٓ إِلَّا رَبَّ ٱلْعَـٰلَمِينَ ﴿٧٧﴾</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They are indeed hateful to me, but the Lord of all the worlds,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0719996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ٱلَّذِى خَلَقَنِى فَهُوَ يَهْدِينِ ﴿٧٨﴾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created me, it is He who guides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72676063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هُوَ يُطْعِمُنِى وَيَسْقِينِ ﴿٧٩﴾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provides me with food and drink,</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60762118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وَإِذَا مَرِضْتُ فَهُوَ يَشْفِينِ ﴿٨٠﴾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when I get sick, it is He who cures me;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82909010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يُمِيتُنِى ثُمَّ يُحْيِينِ ﴿٨١﴾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who will make me die, then He will bring me to life,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5938241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وَٱلَّذِىٓ أَطْمَعُ أَن يَغْفِرَ لِى خَطِيٓـَٔتِى يَوْمَ ٱلدِّينِ ﴿٨٢﴾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who, I hope, will forgive me my iniquities on the Day of Retribution</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706057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رَبِّ هَبْ لِى حُكْمًا وَأَلْحِقْنِى بِٱلصَّـٰلِحِينَ ﴿٨٣﴾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‘My Lord! Grant me [unerring] judgement, and unite me with the Righteous.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95942453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وَٱجْعَل لِّى لِسَانَ صِدْقٍ فِى ٱلْـَٔاخِرِينَ ﴿٨٤﴾</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Confer on me a worthy repute among the posterity,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0414786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وَٱجْعَلْنِى مِن وَرَثَةِ جَنَّةِ ٱلنَّعِيمِ ﴿٨٥﴾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make me one of the heirs to the paradise of bliss.</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722439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وَمَا يَأْتِيهِم مِّن ذِكْرٍ مِّنَ ٱلرَّحْمَـٰنِ مُحْدَثٍ إِلَّا كَانُوا۟ عَنْهُ مُعْرِضِينَ ﴿٥﴾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There would not come to them any new reminder from the All-beneficent but that they used to disregard it.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35526071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وَٱغْفِرْ لِأَبِىٓ إِنَّهُۥ كَانَ مِنَ ٱلضَّآلِّينَ ﴿٨٦﴾</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Forgive my father, for he is one of those who are astray.</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228416870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وَلَا تُخْزِنِى يَوْمَ يُبْعَثُونَ ﴿٨٧﴾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Do not disgrace me on the day that they will be resurrected,</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17918566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يَوْمَ لَا يَنفَعُ مَالٌ وَلَا بَنُونَ ﴿٨٨﴾</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 day when neither wealth nor children will avail,</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8430548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إِلَّا مَنْ أَتَى ٱللَّـهَ بِقَلْبٍ سَلِيمٍ ﴿٨٩﴾</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except him who comes to Allah with a sound heart</a:t>
            </a:r>
            <a:r>
              <a:rPr lang="en-US" altLang="en-US" sz="3200" dirty="0" smtClean="0">
                <a:latin typeface="Calibri" panose="020F0502020204030204" pitchFamily="34" charset="0"/>
              </a:rPr>
              <a:t>,’</a:t>
            </a: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50009827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وَأُزْلِفَتِ ٱلْجَنَّةُ لِلْمُتَّقِينَ ﴿٩٠﴾</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paradise will be brought near for the </a:t>
            </a:r>
            <a:r>
              <a:rPr lang="en-US" altLang="en-US" sz="3200" dirty="0" err="1">
                <a:latin typeface="Calibri" panose="020F0502020204030204" pitchFamily="34" charset="0"/>
              </a:rPr>
              <a:t>Godwary</a:t>
            </a:r>
            <a:r>
              <a:rPr lang="en-US" altLang="en-US" sz="3200" dirty="0">
                <a:latin typeface="Calibri" panose="020F0502020204030204" pitchFamily="34" charset="0"/>
              </a:rPr>
              <a:t>,</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6594762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وَبُرِّزَتِ ٱلْجَحِيمُ لِلْغَاوِينَ ﴿٩١﴾</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hell will be brought into view for the perverse,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02747601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وَقِيلَ لَهُمْ أَيْنَ مَا كُنتُمْ تَعْبُدُونَ ﴿٩٢﴾</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they shall be told: ‘Where is that which you used to worship</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35624781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مِن دُونِ ٱللَّـهِ هَلْ يَنصُرُونَكُمْ أَوْ يَنتَصِرُونَ ﴿٩٣﴾</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besides Allah? Do they help you, or do they help each other?’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403454104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 فَكُبْكِبُوا۟ فِيهَا هُمْ وَٱلْغَاوُۥنَ ﴿٩٤﴾ </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Then they will be cast into it on their faces —they and the perverse,</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6736727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0" y="1412776"/>
            <a:ext cx="12192000" cy="1470025"/>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ctr" anchorCtr="0" compatLnSpc="1">
            <a:prstTxWarp prst="textNoShape">
              <a:avLst/>
            </a:prstTxWarp>
          </a:bodyPr>
          <a:lstStyle/>
          <a:p>
            <a:pPr rtl="1">
              <a:lnSpc>
                <a:spcPts val="7500"/>
              </a:lnSpc>
            </a:pPr>
            <a:r>
              <a:rPr lang="ar-SA" altLang="en-US" sz="7200" dirty="0">
                <a:latin typeface="Arabic Typesetting" panose="03020402040406030203" pitchFamily="66" charset="-78"/>
                <a:cs typeface="Arabic Typesetting" panose="03020402040406030203" pitchFamily="66" charset="-78"/>
              </a:rPr>
              <a:t>وَجُنُودُ إِبْلِيسَ أَجْمَعُونَ ﴿٩٥﴾</a:t>
            </a:r>
            <a:endParaRPr lang="en-US" altLang="en-US" sz="7200" dirty="0">
              <a:latin typeface="Arabic Typesetting" panose="03020402040406030203" pitchFamily="66" charset="-78"/>
              <a:cs typeface="Arabic Typesetting" panose="03020402040406030203" pitchFamily="66" charset="-78"/>
            </a:endParaRPr>
          </a:p>
        </p:txBody>
      </p:sp>
      <p:sp>
        <p:nvSpPr>
          <p:cNvPr id="53251" name="Rectangle 3"/>
          <p:cNvSpPr>
            <a:spLocks noGrp="1" noChangeArrowheads="1"/>
          </p:cNvSpPr>
          <p:nvPr>
            <p:ph type="subTitle" idx="1"/>
          </p:nvPr>
        </p:nvSpPr>
        <p:spPr>
          <a:xfrm>
            <a:off x="47328" y="3501008"/>
            <a:ext cx="12072664" cy="17526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wrap="square" lIns="91440" tIns="45720" rIns="91440" bIns="45720" numCol="1" anchor="t" anchorCtr="0" compatLnSpc="1">
            <a:prstTxWarp prst="textNoShape">
              <a:avLst/>
            </a:prstTxWarp>
          </a:bodyPr>
          <a:lstStyle/>
          <a:p>
            <a:pPr>
              <a:lnSpc>
                <a:spcPct val="90000"/>
              </a:lnSpc>
            </a:pPr>
            <a:r>
              <a:rPr lang="en-US" altLang="en-US" sz="3200" dirty="0">
                <a:latin typeface="Calibri" panose="020F0502020204030204" pitchFamily="34" charset="0"/>
              </a:rPr>
              <a:t>and the hosts of Iblis all together.</a:t>
            </a:r>
          </a:p>
          <a:p>
            <a:pPr>
              <a:lnSpc>
                <a:spcPct val="90000"/>
              </a:lnSpc>
            </a:pPr>
            <a:endParaRPr lang="en-US" altLang="en-US" sz="3200" dirty="0">
              <a:latin typeface="Calibri" panose="020F0502020204030204" pitchFamily="34" charset="0"/>
            </a:endParaRPr>
          </a:p>
        </p:txBody>
      </p:sp>
      <p:sp>
        <p:nvSpPr>
          <p:cNvPr id="6" name="Text Box 10">
            <a:extLst>
              <a:ext uri="{FF2B5EF4-FFF2-40B4-BE49-F238E27FC236}">
                <a16:creationId xmlns:a16="http://schemas.microsoft.com/office/drawing/2014/main" id="{CFC17FC3-B8E5-4454-910D-4167AF1AD35D}"/>
              </a:ext>
            </a:extLst>
          </p:cNvPr>
          <p:cNvSpPr>
            <a:spLocks noChangeArrowheads="1"/>
          </p:cNvSpPr>
          <p:nvPr/>
        </p:nvSpPr>
        <p:spPr bwMode="auto">
          <a:xfrm>
            <a:off x="0" y="0"/>
            <a:ext cx="12192000" cy="476250"/>
          </a:xfrm>
          <a:prstGeom prst="rect">
            <a:avLst/>
          </a:prstGeom>
          <a:gradFill rotWithShape="1">
            <a:gsLst>
              <a:gs pos="0">
                <a:srgbClr val="003399"/>
              </a:gs>
              <a:gs pos="100000">
                <a:srgbClr val="001747"/>
              </a:gs>
            </a:gsLst>
            <a:lin ang="5400000"/>
          </a:gradFill>
          <a:ln>
            <a:noFill/>
          </a:ln>
          <a:effectLst/>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a:defRPr/>
            </a:pPr>
            <a:r>
              <a:rPr lang="en-US" altLang="en-US" b="1" dirty="0">
                <a:solidFill>
                  <a:srgbClr val="FFFF99"/>
                </a:solidFill>
                <a:latin typeface="Trebuchet MS" panose="020B0603020202020204" pitchFamily="34" charset="0"/>
              </a:rPr>
              <a:t>The Holy Quran: Surah </a:t>
            </a:r>
            <a:r>
              <a:rPr lang="en-US" altLang="en-US" b="1" dirty="0" smtClean="0">
                <a:solidFill>
                  <a:srgbClr val="FFFF99"/>
                </a:solidFill>
                <a:latin typeface="Trebuchet MS" panose="020B0603020202020204" pitchFamily="34" charset="0"/>
              </a:rPr>
              <a:t>al-</a:t>
            </a:r>
            <a:r>
              <a:rPr lang="en-US" altLang="en-US" b="1" dirty="0" err="1" smtClean="0">
                <a:solidFill>
                  <a:srgbClr val="FFFF99"/>
                </a:solidFill>
                <a:latin typeface="Trebuchet MS" panose="020B0603020202020204" pitchFamily="34" charset="0"/>
              </a:rPr>
              <a:t>Shuʿarāʾ</a:t>
            </a:r>
            <a:endParaRPr lang="en-US" altLang="en-US" b="1" dirty="0">
              <a:solidFill>
                <a:srgbClr val="FFFF99"/>
              </a:solidFill>
              <a:latin typeface="Trebuchet MS" panose="020B0603020202020204" pitchFamily="34" charset="0"/>
            </a:endParaRPr>
          </a:p>
        </p:txBody>
      </p:sp>
    </p:spTree>
    <p:extLst>
      <p:ext uri="{BB962C8B-B14F-4D97-AF65-F5344CB8AC3E}">
        <p14:creationId xmlns:p14="http://schemas.microsoft.com/office/powerpoint/2010/main" val="185304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Ramadan">
  <a:themeElements>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000000"/>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FFFFFF"/>
        </a:dk1>
        <a:lt1>
          <a:srgbClr val="FFFFFF"/>
        </a:lt1>
        <a:dk2>
          <a:srgbClr val="FFFFFF"/>
        </a:dk2>
        <a:lt2>
          <a:srgbClr val="80808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amadan" id="{68211E4D-6D3C-4BAD-B43A-4C008CCCE099}" vid="{6F245041-EF16-4D15-BF38-936EE785D5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8721</TotalTime>
  <Words>7218</Words>
  <Application>Microsoft Office PowerPoint</Application>
  <PresentationFormat>Widescreen</PresentationFormat>
  <Paragraphs>701</Paragraphs>
  <Slides>233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233</vt:i4>
      </vt:variant>
    </vt:vector>
  </HeadingPairs>
  <TitlesOfParts>
    <vt:vector size="240" baseType="lpstr">
      <vt:lpstr>Arabic Typesetting</vt:lpstr>
      <vt:lpstr>Arial</vt:lpstr>
      <vt:lpstr>Calibri</vt:lpstr>
      <vt:lpstr>Simplified Arabic</vt:lpstr>
      <vt:lpstr>Traditional Arabic</vt:lpstr>
      <vt:lpstr>Trebuchet MS</vt:lpstr>
      <vt:lpstr>Ramadan</vt:lpstr>
      <vt:lpstr>PowerPoint Presentation</vt:lpstr>
      <vt:lpstr>PowerPoint Presentation</vt:lpstr>
      <vt:lpstr>اَللَّهُمَّ صَلِّ عَلَى مُحَمَّدٍ وَ آلِ مُحَمَّد</vt:lpstr>
      <vt:lpstr>بِسْمِ اللهِ الرَّحْمنِ الرَّحِيمِ</vt:lpstr>
      <vt:lpstr>طسٓمٓ ﴿١﴾</vt:lpstr>
      <vt:lpstr> تِلْكَ ءَايَـٰتُ ٱلْكِتَـٰبِ ٱلْمُبِينِ ﴿٢﴾</vt:lpstr>
      <vt:lpstr> لَعَلَّكَ بَـٰخِعٌ نَّفْسَكَ أَلَّا يَكُونُوا۟ مُؤْمِنِينَ ﴿٣﴾</vt:lpstr>
      <vt:lpstr> إِن نَّشَأْ نُنَزِّلْ عَلَيْهِم مِّنَ ٱلسَّمَآءِ ءَايَةً فَظَلَّتْ أَعْنَـٰقُهُمْ لَهَا خَـٰضِعِينَ ﴿٤﴾</vt:lpstr>
      <vt:lpstr> وَمَا يَأْتِيهِم مِّن ذِكْرٍ مِّنَ ٱلرَّحْمَـٰنِ مُحْدَثٍ إِلَّا كَانُوا۟ عَنْهُ مُعْرِضِينَ ﴿٥﴾</vt:lpstr>
      <vt:lpstr> فَقَدْ كَذَّبُوا۟ فَسَيَأْتِيهِمْ أَنۢبَـٰٓؤُا۟ مَا كَانُوا۟ بِهِۦ يَسْتَهْزِءُونَ ﴿٦﴾</vt:lpstr>
      <vt:lpstr> أَوَلَمْ يَرَوْا۟ إِلَى ٱلْأَرْضِ كَمْ أَنۢبَتْنَا فِيهَا مِن كُلِّ زَوْجٍ كَرِيمٍ ﴿٧﴾</vt:lpstr>
      <vt:lpstr> إِنَّ فِى ذَٰلِكَ لَـَٔايَةً ۖ وَمَا كَانَ أَكْثَرُهُم مُّؤْمِنِينَ ﴿٨﴾</vt:lpstr>
      <vt:lpstr> وَإِنَّ رَبَّكَ لَهُوَ ٱلْعَزِيزُ ٱلرَّحِيمُ ﴿٩﴾</vt:lpstr>
      <vt:lpstr> وَإِذْ نَادَىٰ رَبُّكَ مُوسَىٰٓ أَنِ ٱئْتِ ٱلْقَوْمَ ٱلظَّـٰلِمِينَ ﴿١٠﴾</vt:lpstr>
      <vt:lpstr> قَوْمَ فِرْعَوْنَ ۚ أَلَا يَتَّقُونَ ﴿١١﴾ </vt:lpstr>
      <vt:lpstr>قَالَ رَبِّ إِنِّىٓ أَخَافُ أَن يُكَذِّبُونِ ﴿١٢﴾</vt:lpstr>
      <vt:lpstr> وَيَضِيقُ صَدْرِى وَلَا يَنطَلِقُ لِسَانِى فَأَرْسِلْ إِلَىٰ هَـٰرُونَ ﴿١٣﴾</vt:lpstr>
      <vt:lpstr> وَلَهُمْ عَلَىَّ ذَنۢبٌ فَأَخَافُ أَن يَقْتُلُونِ ﴿١٤﴾</vt:lpstr>
      <vt:lpstr> قَالَ كَلَّا ۖ فَٱذْهَبَا بِـَٔايَـٰتِنَآ ۖ إِنَّا مَعَكُم مُّسْتَمِعُونَ ﴿١٥﴾</vt:lpstr>
      <vt:lpstr> فَأْتِيَا فِرْعَوْنَ فَقُولَآ إِنَّا رَسُولُ رَبِّ ٱلْعَـٰلَمِينَ ﴿١٦﴾</vt:lpstr>
      <vt:lpstr> أَنْ أَرْسِلْ مَعَنَا بَنِىٓ إِسْرَٰٓءِيلَ ﴿١٧﴾</vt:lpstr>
      <vt:lpstr> قَالَ أَلَمْ نُرَبِّكَ فِينَا وَلِيدًا وَلَبِثْتَ فِينَا مِنْ عُمُرِكَ سِنِينَ ﴿١٨﴾</vt:lpstr>
      <vt:lpstr> وَفَعَلْتَ فَعْلَتَكَ ٱلَّتِى فَعَلْتَ وَأَنتَ مِنَ ٱلْكَـٰفِرِينَ ﴿١٩﴾</vt:lpstr>
      <vt:lpstr>قَالَ فَعَلْتُهَآ إِذًا وَأَنَا۠ مِنَ ٱلضَّآلِّينَ ﴿٢٠﴾</vt:lpstr>
      <vt:lpstr> فَفَرَرْتُ مِنكُمْ لَمَّا خِفْتُكُمْ فَوَهَبَ لِى رَبِّى حُكْمًا وَجَعَلَنِى مِنَ ٱلْمُرْسَلِينَ ﴿٢١﴾</vt:lpstr>
      <vt:lpstr> وَتِلْكَ نِعْمَةٌ تَمُنُّهَا عَلَىَّ أَنْ عَبَّدتَّ بَنِىٓ إِسْرَٰٓءِيلَ ﴿٢٢﴾</vt:lpstr>
      <vt:lpstr> قَالَ فِرْعَوْنُ وَمَا رَبُّ ٱلْعَـٰلَمِينَ ﴿٢٣﴾</vt:lpstr>
      <vt:lpstr> قَالَ رَبُّ ٱلسَّمَـٰوَٰتِ وَٱلْأَرْضِ وَمَا بَيْنَهُمَآ ۖ إِن كُنتُم مُّوقِنِينَ ﴿٢٤﴾</vt:lpstr>
      <vt:lpstr> قَالَ لِمَنْ حَوْلَهُۥٓ أَلَا تَسْتَمِعُونَ ﴿٢٥﴾</vt:lpstr>
      <vt:lpstr> قَالَ رَبُّكُمْ وَرَبُّ ءَابَآئِكُمُ ٱلْأَوَّلِينَ ﴿٢٦﴾</vt:lpstr>
      <vt:lpstr> قَالَ إِنَّ رَسُولَكُمُ ٱلَّذِىٓ أُرْسِلَ إِلَيْكُمْ لَمَجْنُونٌ ﴿٢٧﴾</vt:lpstr>
      <vt:lpstr> قَالَ رَبُّ ٱلْمَشْرِقِ وَٱلْمَغْرِبِ وَمَا بَيْنَهُمَآ ۖ إِن كُنتُمْ تَعْقِلُونَ ﴿٢٨﴾</vt:lpstr>
      <vt:lpstr> قَالَ لَئِنِ ٱتَّخَذْتَ إِلَـٰهًا غَيْرِى لَأَجْعَلَنَّكَ مِنَ ٱلْمَسْجُونِينَ ﴿٢٩﴾</vt:lpstr>
      <vt:lpstr> قَالَ أَوَلَوْ جِئْتُكَ بِشَىْءٍ مُّبِينٍ ﴿٣٠﴾</vt:lpstr>
      <vt:lpstr> قَالَ فَأْتِ بِهِۦٓ إِن كُنتَ مِنَ ٱلصَّـٰدِقِينَ ﴿٣١﴾</vt:lpstr>
      <vt:lpstr> فَأَلْقَىٰ عَصَاهُ فَإِذَا هِىَ ثُعْبَانٌ مُّبِينٌ ﴿٣٢﴾</vt:lpstr>
      <vt:lpstr> وَنَزَعَ يَدَهُۥ فَإِذَا هِىَ بَيْضَآءُ لِلنَّـٰظِرِينَ ﴿٣٣﴾</vt:lpstr>
      <vt:lpstr> قَالَ لِلْمَلَإِ حَوْلَهُۥٓ إِنَّ هَـٰذَا لَسَـٰحِرٌ عَلِيمٌ ﴿٣٤﴾</vt:lpstr>
      <vt:lpstr> يُرِيدُ أَن يُخْرِجَكُم مِّنْ أَرْضِكُم بِسِحْرِهِۦ فَمَاذَا تَأْمُرُونَ ﴿٣٥﴾</vt:lpstr>
      <vt:lpstr> قَالُوٓا۟ أَرْجِهْ وَأَخَاهُ وَٱبْعَثْ فِى ٱلْمَدَآئِنِ حَـٰشِرِينَ ﴿٣٦﴾</vt:lpstr>
      <vt:lpstr> يَأْتُوكَ بِكُلِّ سَحَّارٍ عَلِيمٍ ﴿٣٧﴾ </vt:lpstr>
      <vt:lpstr>فَجُمِعَ ٱلسَّحَرَةُ لِمِيقَـٰتِ يَوْمٍ مَّعْلُومٍ ﴿٣٨﴾</vt:lpstr>
      <vt:lpstr> وَقِيلَ لِلنَّاسِ هَلْ أَنتُم مُّجْتَمِعُونَ ﴿٣٩﴾</vt:lpstr>
      <vt:lpstr>لَعَلَّنَا نَتَّبِعُ ٱلسَّحَرَةَ إِن كَانُوا۟ هُمُ ٱلْغَـٰلِبِينَ ﴿٤٠﴾</vt:lpstr>
      <vt:lpstr> فَلَمَّا جَآءَ ٱلسَّحَرَةُ قَالُوا۟ لِفِرْعَوْنَ أَئِنَّ لَنَا لَأَجْرًا إِن كُنَّا نَحْنُ ٱلْغَـٰلِبِينَ ﴿٤١﴾</vt:lpstr>
      <vt:lpstr> قَالَ نَعَمْ وَإِنَّكُمْ إِذًا لَّمِنَ ٱلْمُقَرَّبِينَ ﴿٤٢﴾</vt:lpstr>
      <vt:lpstr> قَالَ لَهُم مُّوسَىٰٓ أَلْقُوا۟ مَآ أَنتُم مُّلْقُونَ ﴿٤٣﴾</vt:lpstr>
      <vt:lpstr> فَأَلْقَوْا۟ حِبَالَهُمْ وَعِصِيَّهُمْ وَقَالُوا۟ بِعِزَّةِ فِرْعَوْنَ إِنَّا لَنَحْنُ ٱلْغَـٰلِبُونَ ﴿٤٤﴾</vt:lpstr>
      <vt:lpstr> فَأَلْقَىٰ مُوسَىٰ عَصَاهُ فَإِذَا هِىَ تَلْقَفُ مَا يَأْفِكُونَ ﴿٤٥﴾</vt:lpstr>
      <vt:lpstr> فَأُلْقِىَ ٱلسَّحَرَةُ سَـٰجِدِينَ ﴿٤٦﴾</vt:lpstr>
      <vt:lpstr> قَالُوٓا۟ ءَامَنَّا بِرَبِّ ٱلْعَـٰلَمِينَ ﴿٤٧﴾</vt:lpstr>
      <vt:lpstr> رَبِّ مُوسَىٰ وَهَـٰرُونَ ﴿٤٨﴾</vt:lpstr>
      <vt:lpstr> قَالَ ءَامَنتُمْ لَهُۥ قَبْلَ أَنْ ءَاذَنَ لَكُمْ ۖ إِنَّهُۥ لَكَبِيرُكُمُ ٱلَّذِى عَلَّمَكُمُ ٱلسِّحْرَ فَلَسَوْفَ تَعْلَمُونَ ۚ لَأُقَطِّعَنَّ أَيْدِيَكُمْ وَأَرْجُلَكُم مِّنْ خِلَـٰفٍ وَلَأُصَلِّبَنَّكُمْ أَجْمَعِينَ ﴿٤٩﴾</vt:lpstr>
      <vt:lpstr> قَالُوا۟ لَا ضَيْرَ ۖ إِنَّآ إِلَىٰ رَبِّنَا مُنقَلِبُونَ ﴿٥٠﴾ </vt:lpstr>
      <vt:lpstr>إِنَّا نَطْمَعُ أَن يَغْفِرَ لَنَا رَبُّنَا خَطَـٰيَـٰنَآ أَن كُنَّآ أَوَّلَ ٱلْمُؤْمِنِينَ ﴿٥١﴾</vt:lpstr>
      <vt:lpstr> وَأَوْحَيْنَآ إِلَىٰ مُوسَىٰٓ أَنْ أَسْرِ بِعِبَادِىٓ إِنَّكُم مُّتَّبَعُونَ ﴿٥٢﴾</vt:lpstr>
      <vt:lpstr> فَأَرْسَلَ فِرْعَوْنُ فِى ٱلْمَدَآئِنِ حَـٰشِرِينَ ﴿٥٣﴾</vt:lpstr>
      <vt:lpstr> إِنَّ هَـٰٓؤُلَآءِ لَشِرْذِمَةٌ قَلِيلُونَ ﴿٥٤﴾</vt:lpstr>
      <vt:lpstr> وَإِنَّهُمْ لَنَا لَغَآئِظُونَ ﴿٥٥﴾</vt:lpstr>
      <vt:lpstr> وَإِنَّا لَجَمِيعٌ حَـٰذِرُونَ ﴿٥٦﴾</vt:lpstr>
      <vt:lpstr> فَأَخْرَجْنَـٰهُم مِّن جَنَّـٰتٍ وَعُيُونٍ ﴿٥٧﴾</vt:lpstr>
      <vt:lpstr> وَكُنُوزٍ وَمَقَامٍ كَرِيمٍ ﴿٥٨﴾</vt:lpstr>
      <vt:lpstr> كَذَٰلِكَ وَأَوْرَثْنَـٰهَا بَنِىٓ إِسْرَٰٓءِيلَ ﴿٥٩﴾</vt:lpstr>
      <vt:lpstr> فَأَتْبَعُوهُم مُّشْرِقِينَ ﴿٦٠﴾</vt:lpstr>
      <vt:lpstr>فَلَمَّا تَرَٰٓءَا ٱلْجَمْعَانِ قَالَ أَصْحَـٰبُ مُوسَىٰٓ إِنَّا لَمُدْرَكُونَ ﴿٦١﴾</vt:lpstr>
      <vt:lpstr> قَالَ كَلَّآ ۖ إِنَّ مَعِىَ رَبِّى سَيَهْدِينِ ﴿٦٢﴾</vt:lpstr>
      <vt:lpstr> فَأَوْحَيْنَآ إِلَىٰ مُوسَىٰٓ أَنِ ٱضْرِب بِّعَصَاكَ ٱلْبَحْرَ ۖ فَٱنفَلَقَ فَكَانَ كُلُّ فِرْقٍ كَٱلطَّوْدِ ٱلْعَظِيمِ ﴿٦٣﴾</vt:lpstr>
      <vt:lpstr> وَأَزْلَفْنَا ثَمَّ ٱلْـَٔاخَرِينَ ﴿٦٤﴾ </vt:lpstr>
      <vt:lpstr>وَأَنجَيْنَا مُوسَىٰ وَمَن مَّعَهُۥٓ أَجْمَعِينَ ﴿٦٥﴾</vt:lpstr>
      <vt:lpstr> ثُمَّ أَغْرَقْنَا ٱلْـَٔاخَرِينَ ﴿٦٦﴾</vt:lpstr>
      <vt:lpstr> إِنَّ فِى ذَٰلِكَ لَـَٔايَةً ۖ وَمَا كَانَ أَكْثَرُهُم مُّؤْمِنِينَ ﴿٦٧﴾</vt:lpstr>
      <vt:lpstr> وَإِنَّ رَبَّكَ لَهُوَ ٱلْعَزِيزُ ٱلرَّحِيمُ ﴿٦٨﴾</vt:lpstr>
      <vt:lpstr> وَٱتْلُ عَلَيْهِمْ نَبَأَ إِبْرَٰهِيمَ ﴿٦٩﴾</vt:lpstr>
      <vt:lpstr> إِذْ قَالَ لِأَبِيهِ وَقَوْمِهِۦ مَا تَعْبُدُونَ ﴿٧٠﴾</vt:lpstr>
      <vt:lpstr> قَالُوا۟ نَعْبُدُ أَصْنَامًا فَنَظَلُّ لَهَا عَـٰكِفِينَ ﴿٧١﴾</vt:lpstr>
      <vt:lpstr> قَالَ هَلْ يَسْمَعُونَكُمْ إِذْ تَدْعُونَ ﴿٧٢﴾</vt:lpstr>
      <vt:lpstr> أَوْ يَنفَعُونَكُمْ أَوْ يَضُرُّونَ ﴿٧٣﴾</vt:lpstr>
      <vt:lpstr> قَالُوا۟ بَلْ وَجَدْنَآ ءَابَآءَنَا كَذَٰلِكَ يَفْعَلُونَ ﴿٧٤﴾</vt:lpstr>
      <vt:lpstr> قَالَ أَفَرَءَيْتُم مَّا كُنتُمْ تَعْبُدُونَ ﴿٧٥﴾</vt:lpstr>
      <vt:lpstr> أَنتُمْ وَءَابَآؤُكُمُ ٱلْأَقْدَمُونَ ﴿٧٦﴾</vt:lpstr>
      <vt:lpstr> فَإِنَّهُمْ عَدُوٌّ لِّىٓ إِلَّا رَبَّ ٱلْعَـٰلَمِينَ ﴿٧٧﴾</vt:lpstr>
      <vt:lpstr> ٱلَّذِى خَلَقَنِى فَهُوَ يَهْدِينِ ﴿٧٨﴾</vt:lpstr>
      <vt:lpstr> وَٱلَّذِى هُوَ يُطْعِمُنِى وَيَسْقِينِ ﴿٧٩﴾</vt:lpstr>
      <vt:lpstr> وَإِذَا مَرِضْتُ فَهُوَ يَشْفِينِ ﴿٨٠﴾</vt:lpstr>
      <vt:lpstr> وَٱلَّذِى يُمِيتُنِى ثُمَّ يُحْيِينِ ﴿٨١﴾</vt:lpstr>
      <vt:lpstr> وَٱلَّذِىٓ أَطْمَعُ أَن يَغْفِرَ لِى خَطِيٓـَٔتِى يَوْمَ ٱلدِّينِ ﴿٨٢﴾</vt:lpstr>
      <vt:lpstr> رَبِّ هَبْ لِى حُكْمًا وَأَلْحِقْنِى بِٱلصَّـٰلِحِينَ ﴿٨٣﴾</vt:lpstr>
      <vt:lpstr>وَٱجْعَل لِّى لِسَانَ صِدْقٍ فِى ٱلْـَٔاخِرِينَ ﴿٨٤﴾</vt:lpstr>
      <vt:lpstr> وَٱجْعَلْنِى مِن وَرَثَةِ جَنَّةِ ٱلنَّعِيمِ ﴿٨٥﴾</vt:lpstr>
      <vt:lpstr> وَٱغْفِرْ لِأَبِىٓ إِنَّهُۥ كَانَ مِنَ ٱلضَّآلِّينَ ﴿٨٦﴾</vt:lpstr>
      <vt:lpstr> وَلَا تُخْزِنِى يَوْمَ يُبْعَثُونَ ﴿٨٧﴾ </vt:lpstr>
      <vt:lpstr>يَوْمَ لَا يَنفَعُ مَالٌ وَلَا بَنُونَ ﴿٨٨﴾</vt:lpstr>
      <vt:lpstr> إِلَّا مَنْ أَتَى ٱللَّـهَ بِقَلْبٍ سَلِيمٍ ﴿٨٩﴾</vt:lpstr>
      <vt:lpstr> وَأُزْلِفَتِ ٱلْجَنَّةُ لِلْمُتَّقِينَ ﴿٩٠﴾</vt:lpstr>
      <vt:lpstr> وَبُرِّزَتِ ٱلْجَحِيمُ لِلْغَاوِينَ ﴿٩١﴾</vt:lpstr>
      <vt:lpstr> وَقِيلَ لَهُمْ أَيْنَ مَا كُنتُمْ تَعْبُدُونَ ﴿٩٢﴾</vt:lpstr>
      <vt:lpstr> مِن دُونِ ٱللَّـهِ هَلْ يَنصُرُونَكُمْ أَوْ يَنتَصِرُونَ ﴿٩٣﴾</vt:lpstr>
      <vt:lpstr> فَكُبْكِبُوا۟ فِيهَا هُمْ وَٱلْغَاوُۥنَ ﴿٩٤﴾ </vt:lpstr>
      <vt:lpstr>وَجُنُودُ إِبْلِيسَ أَجْمَعُونَ ﴿٩٥﴾</vt:lpstr>
      <vt:lpstr> قَالُوا۟ وَهُمْ فِيهَا يَخْتَصِمُونَ ﴿٩٦﴾</vt:lpstr>
      <vt:lpstr> تَٱللَّـهِ إِن كُنَّا لَفِى ضَلَـٰلٍ مُّبِينٍ ﴿٩٧﴾</vt:lpstr>
      <vt:lpstr> إِذْ نُسَوِّيكُم بِرَبِّ ٱلْعَـٰلَمِينَ ﴿٩٨﴾ </vt:lpstr>
      <vt:lpstr>وَمَآ أَضَلَّنَآ إِلَّا ٱلْمُجْرِمُونَ ﴿٩٩﴾</vt:lpstr>
      <vt:lpstr> فَمَا لَنَا مِن شَـٰفِعِينَ ﴿١٠٠﴾</vt:lpstr>
      <vt:lpstr> وَلَا صَدِيقٍ حَمِيمٍ ﴿١٠١﴾</vt:lpstr>
      <vt:lpstr> فَلَوْ أَنَّ لَنَا كَرَّةً فَنَكُونَ مِنَ ٱلْمُؤْمِنِينَ ﴿١٠٢﴾</vt:lpstr>
      <vt:lpstr> إِنَّ فِى ذَٰلِكَ لَـَٔايَةً ۖ وَمَا كَانَ أَكْثَرُهُم مُّؤْمِنِينَ ﴿١٠٣﴾</vt:lpstr>
      <vt:lpstr> وَإِنَّ رَبَّكَ لَهُوَ ٱلْعَزِيزُ ٱلرَّحِيمُ ﴿١٠٤﴾</vt:lpstr>
      <vt:lpstr> كَذَّبَتْ قَوْمُ نُوحٍ ٱلْمُرْسَلِينَ ﴿١٠٥﴾</vt:lpstr>
      <vt:lpstr> إِذْ قَالَ لَهُمْ أَخُوهُمْ نُوحٌ أَلَا تَتَّقُونَ ﴿١٠٦﴾</vt:lpstr>
      <vt:lpstr> إِنِّى لَكُمْ رَسُولٌ أَمِينٌ ﴿١٠٧﴾</vt:lpstr>
      <vt:lpstr> فَٱتَّقُوا۟ ٱللَّـهَ وَأَطِيعُونِ ﴿١٠٨﴾ </vt:lpstr>
      <vt:lpstr>وَمَآ أَسْـَٔلُكُمْ عَلَيْهِ مِنْ أَجْرٍ ۖ إِنْ أَجْرِىَ إِلَّا عَلَىٰ رَبِّ ٱلْعَـٰلَمِينَ ﴿١٠٩﴾</vt:lpstr>
      <vt:lpstr> فَٱتَّقُوا۟ ٱللَّـهَ وَأَطِيعُونِ ﴿١١٠﴾ </vt:lpstr>
      <vt:lpstr> قَالُوٓا۟ أَنُؤْمِنُ لَكَ وَٱتَّبَعَكَ ٱلْأَرْذَلُونَ ﴿١١١﴾</vt:lpstr>
      <vt:lpstr>قَالَ وَمَا عِلْمِى بِمَا كَانُوا۟ يَعْمَلُونَ ﴿١١٢﴾</vt:lpstr>
      <vt:lpstr> إِنْ حِسَابُهُمْ إِلَّا عَلَىٰ رَبِّى ۖ لَوْ تَشْعُرُونَ ﴿١١٣﴾</vt:lpstr>
      <vt:lpstr> وَمَآ أَنَا۠ بِطَارِدِ ٱلْمُؤْمِنِينَ ﴿١١٤﴾ </vt:lpstr>
      <vt:lpstr>إِنْ أَنَا۠ إِلَّا نَذِيرٌ مُّبِينٌ ﴿١١٥﴾ </vt:lpstr>
      <vt:lpstr>قَالُوا۟ لَئِن لَّمْ تَنتَهِ يَـٰنُوحُ لَتَكُونَنَّ مِنَ ٱلْمَرْجُومِينَ ﴿١١٦﴾</vt:lpstr>
      <vt:lpstr> قَالَ رَبِّ إِنَّ قَوْمِى كَذَّبُونِ ﴿١١٧﴾</vt:lpstr>
      <vt:lpstr> فَٱفْتَحْ بَيْنِى وَبَيْنَهُمْ فَتْحًا وَنَجِّنِى وَمَن مَّعِىَ مِنَ ٱلْمُؤْمِنِينَ ﴿١١٨﴾</vt:lpstr>
      <vt:lpstr> فَأَنجَيْنَـٰهُ وَمَن مَّعَهُۥ فِى ٱلْفُلْكِ ٱلْمَشْحُونِ ﴿١١٩﴾</vt:lpstr>
      <vt:lpstr> ثُمَّ أَغْرَقْنَا بَعْدُ ٱلْبَاقِينَ ﴿١٢٠﴾</vt:lpstr>
      <vt:lpstr> إِنَّ فِى ذَٰلِكَ لَـَٔايَةً ۖ وَمَا كَانَ أَكْثَرُهُم مُّؤْمِنِينَ ﴿١٢١﴾</vt:lpstr>
      <vt:lpstr> وَإِنَّ رَبَّكَ لَهُوَ ٱلْعَزِيزُ ٱلرَّحِيمُ ﴿١٢٢﴾</vt:lpstr>
      <vt:lpstr> كَذَّبَتْ عَادٌ ٱلْمُرْسَلِينَ ﴿١٢٣﴾</vt:lpstr>
      <vt:lpstr> إِذْ قَالَ لَهُمْ أَخُوهُمْ هُودٌ أَلَا تَتَّقُونَ ﴿١٢٤﴾</vt:lpstr>
      <vt:lpstr> إِنِّى لَكُمْ رَسُولٌ أَمِينٌ ﴿١٢٥﴾</vt:lpstr>
      <vt:lpstr> فَٱتَّقُوا۟ ٱللَّـهَ وَأَطِيعُونِ ﴿١٢٦﴾</vt:lpstr>
      <vt:lpstr> وَمَآ أَسْـَٔلُكُمْ عَلَيْهِ مِنْ أَجْرٍ ۖ إِنْ أَجْرِىَ إِلَّا عَلَىٰ رَبِّ ٱلْعَـٰلَمِينَ ﴿١٢٧﴾</vt:lpstr>
      <vt:lpstr> أَتَبْنُونَ بِكُلِّ رِيعٍ ءَايَةً تَعْبَثُونَ ﴿١٢٨﴾</vt:lpstr>
      <vt:lpstr> وَتَتَّخِذُونَ مَصَانِعَ لَعَلَّكُمْ تَخْلُدُونَ ﴿١٢٩﴾ </vt:lpstr>
      <vt:lpstr>وَإِذَا بَطَشْتُم بَطَشْتُمْ جَبَّارِينَ ﴿١٣٠﴾</vt:lpstr>
      <vt:lpstr> فَٱتَّقُوا۟ ٱللَّـهَ وَأَطِيعُونِ ﴿١٣١﴾</vt:lpstr>
      <vt:lpstr> وَٱتَّقُوا۟ ٱلَّذِىٓ أَمَدَّكُم بِمَا تَعْلَمُونَ ﴿١٣٢﴾</vt:lpstr>
      <vt:lpstr> أَمَدَّكُم بِأَنْعَـٰمٍ وَبَنِينَ ﴿١٣٣﴾</vt:lpstr>
      <vt:lpstr> وَجَنَّـٰتٍ وَعُيُونٍ ﴿١٣٤﴾</vt:lpstr>
      <vt:lpstr> إِنِّىٓ أَخَافُ عَلَيْكُمْ عَذَابَ يَوْمٍ عَظِيمٍ ﴿١٣٥﴾</vt:lpstr>
      <vt:lpstr> قَالُوا۟ سَوَآءٌ عَلَيْنَآ أَوَعَظْتَ أَمْ لَمْ تَكُن مِّنَ ٱلْوَٰعِظِينَ ﴿١٣٦﴾</vt:lpstr>
      <vt:lpstr>إِنْ هَـٰذَآ إِلَّا خُلُقُ ٱلْأَوَّلِينَ ﴿١٣٧﴾</vt:lpstr>
      <vt:lpstr> وَمَا نَحْنُ بِمُعَذَّبِينَ ﴿١٣٨﴾</vt:lpstr>
      <vt:lpstr> فَكَذَّبُوهُ فَأَهْلَكْنَـٰهُمْ ۗ إِنَّ فِى ذَٰلِكَ لَـَٔايَةً ۖ وَمَا كَانَ أَكْثَرُهُم مُّؤْمِنِينَ ﴿١٣٩﴾</vt:lpstr>
      <vt:lpstr> وَإِنَّ رَبَّكَ لَهُوَ ٱلْعَزِيزُ ٱلرَّحِيمُ ﴿١٤٠﴾</vt:lpstr>
      <vt:lpstr> كَذَّبَتْ ثَمُودُ ٱلْمُرْسَلِينَ ﴿١٤١﴾</vt:lpstr>
      <vt:lpstr> إِذْ قَالَ لَهُمْ أَخُوهُمْ صَـٰلِحٌ أَلَا تَتَّقُونَ ﴿١٤٢﴾</vt:lpstr>
      <vt:lpstr> إِنِّى لَكُمْ رَسُولٌ أَمِينٌ ﴿١٤٣﴾</vt:lpstr>
      <vt:lpstr> فَٱتَّقُوا۟ ٱللَّـهَ وَأَطِيعُونِ ﴿١٤٤﴾</vt:lpstr>
      <vt:lpstr> وَمَآ أَسْـَٔلُكُمْ عَلَيْهِ مِنْ أَجْرٍ ۖ إِنْ أَجْرِىَ إِلَّا عَلَىٰ رَبِّ ٱلْعَـٰلَمِينَ ﴿١٤٥﴾</vt:lpstr>
      <vt:lpstr> أَتُتْرَكُونَ فِى مَا هَـٰهُنَآ ءَامِنِينَ ﴿١٤٦﴾</vt:lpstr>
      <vt:lpstr> فِى جَنَّـٰتٍ وَعُيُونٍ ﴿١٤٧﴾</vt:lpstr>
      <vt:lpstr> وَزُرُوعٍ وَنَخْلٍ طَلْعُهَا هَضِيمٌ ﴿١٤٨﴾</vt:lpstr>
      <vt:lpstr> وَتَنْحِتُونَ مِنَ ٱلْجِبَالِ بُيُوتًا فَـٰرِهِينَ ﴿١٤٩﴾</vt:lpstr>
      <vt:lpstr> فَٱتَّقُوا۟ ٱللَّـهَ وَأَطِيعُونِ ﴿١٥٠﴾</vt:lpstr>
      <vt:lpstr> وَلَا تُطِيعُوٓا۟ أَمْرَ ٱلْمُسْرِفِينَ ﴿١٥١﴾</vt:lpstr>
      <vt:lpstr> ٱلَّذِينَ يُفْسِدُونَ فِى ٱلْأَرْضِ وَلَا يُصْلِحُونَ ﴿١٥٢﴾</vt:lpstr>
      <vt:lpstr> قَالُوٓا۟ إِنَّمَآ أَنتَ مِنَ ٱلْمُسَحَّرِينَ ﴿١٥٣﴾</vt:lpstr>
      <vt:lpstr> مَآ أَنتَ إِلَّا بَشَرٌ مِّثْلُنَا فَأْتِ بِـَٔايَةٍ إِن كُنتَ مِنَ ٱلصَّـٰدِقِينَ ﴿١٥٤﴾</vt:lpstr>
      <vt:lpstr> قَالَ هَـٰذِهِۦ نَاقَةٌ لَّهَا شِرْبٌ وَلَكُمْ شِرْبُ يَوْمٍ مَّعْلُومٍ ﴿١٥٥﴾</vt:lpstr>
      <vt:lpstr> وَلَا تَمَسُّوهَا بِسُوٓءٍ فَيَأْخُذَكُمْ عَذَابُ يَوْمٍ عَظِيمٍ ﴿١٥٦﴾</vt:lpstr>
      <vt:lpstr> فَعَقَرُوهَا فَأَصْبَحُوا۟ نَـٰدِمِينَ ﴿١٥٧﴾</vt:lpstr>
      <vt:lpstr> فَأَخَذَهُمُ ٱلْعَذَابُ ۗ إِنَّ فِى ذَٰلِكَ لَـَٔايَةً ۖ وَمَا كَانَ أَكْثَرُهُم مُّؤْمِنِينَ ﴿١٥٨﴾</vt:lpstr>
      <vt:lpstr> وَإِنَّ رَبَّكَ لَهُوَ ٱلْعَزِيزُ ٱلرَّحِيمُ ﴿١٥٩﴾</vt:lpstr>
      <vt:lpstr>كَذَّبَتْ قَوْمُ لُوطٍ ٱلْمُرْسَلِينَ ﴿١٦٠﴾</vt:lpstr>
      <vt:lpstr> إِذْ قَالَ لَهُمْ أَخُوهُمْ لُوطٌ أَلَا تَتَّقُونَ ﴿١٦١﴾</vt:lpstr>
      <vt:lpstr> إِنِّى لَكُمْ رَسُولٌ أَمِينٌ ﴿١٦٢﴾</vt:lpstr>
      <vt:lpstr> فَٱتَّقُوا۟ ٱللَّـهَ وَأَطِيعُونِ ﴿١٦٣﴾</vt:lpstr>
      <vt:lpstr> وَمَآ أَسْـَٔلُكُمْ عَلَيْهِ مِنْ أَجْرٍ ۖ إِنْ أَجْرِىَ إِلَّا عَلَىٰ رَبِّ ٱلْعَـٰلَمِينَ ﴿١٦٤﴾</vt:lpstr>
      <vt:lpstr> أَتَأْتُونَ ٱلذُّكْرَانَ مِنَ ٱلْعَـٰلَمِينَ ﴿١٦٥﴾</vt:lpstr>
      <vt:lpstr> وَتَذَرُونَ مَا خَلَقَ لَكُمْ رَبُّكُم مِّنْ أَزْوَٰجِكُم ۚ بَلْ أَنتُمْ قَوْمٌ عَادُونَ ﴿١٦٦﴾</vt:lpstr>
      <vt:lpstr> قَالُوا۟ لَئِن لَّمْ تَنتَهِ يَـٰلُوطُ لَتَكُونَنَّ مِنَ ٱلْمُخْرَجِينَ ﴿١٦٧﴾</vt:lpstr>
      <vt:lpstr> قَالَ إِنِّى لِعَمَلِكُم مِّنَ ٱلْقَالِينَ ﴿١٦٨﴾</vt:lpstr>
      <vt:lpstr> رَبِّ نَجِّنِى وَأَهْلِى مِمَّا يَعْمَلُونَ ﴿١٦٩﴾</vt:lpstr>
      <vt:lpstr> فَنَجَّيْنَـٰهُ وَأَهْلَهُۥٓ أَجْمَعِينَ ﴿١٧٠﴾</vt:lpstr>
      <vt:lpstr> إِلَّا عَجُوزًا فِى ٱلْغَـٰبِرِينَ ﴿١٧١﴾</vt:lpstr>
      <vt:lpstr> ثُمَّ دَمَّرْنَا ٱلْـَٔاخَرِينَ ﴿١٧٢﴾</vt:lpstr>
      <vt:lpstr> وَأَمْطَرْنَا عَلَيْهِم مَّطَرًا ۖ فَسَآءَ مَطَرُ ٱلْمُنذَرِينَ ﴿١٧٣﴾</vt:lpstr>
      <vt:lpstr> إِنَّ فِى ذَٰلِكَ لَـَٔايَةً ۖ وَمَا كَانَ أَكْثَرُهُم مُّؤْمِنِينَ ﴿١٧٤﴾</vt:lpstr>
      <vt:lpstr> وَإِنَّ رَبَّكَ لَهُوَ ٱلْعَزِيزُ ٱلرَّحِيمُ ﴿١٧٥﴾</vt:lpstr>
      <vt:lpstr> كَذَّبَ أَصْحَـٰبُ لْـَٔيْكَةِ ٱلْمُرْسَلِينَ ﴿١٧٦﴾</vt:lpstr>
      <vt:lpstr> إِذْ قَالَ لَهُمْ شُعَيْبٌ أَلَا تَتَّقُونَ ﴿١٧٧﴾</vt:lpstr>
      <vt:lpstr> إِنِّى لَكُمْ رَسُولٌ أَمِينٌ ﴿١٧٨﴾</vt:lpstr>
      <vt:lpstr> فَٱتَّقُوا۟ ٱللَّـهَ وَأَطِيعُونِ ﴿١٧٩﴾</vt:lpstr>
      <vt:lpstr> وَمَآ أَسْـَٔلُكُمْ عَلَيْهِ مِنْ أَجْرٍ ۖ إِنْ أَجْرِىَ إِلَّا عَلَىٰ رَبِّ ٱلْعَـٰلَمِينَ ﴿١٨٠﴾</vt:lpstr>
      <vt:lpstr> أَوْفُوا۟ ٱلْكَيْلَ وَلَا تَكُونُوا۟ مِنَ ٱلْمُخْسِرِينَ ﴿١٨١﴾</vt:lpstr>
      <vt:lpstr> وَزِنُوا۟ بِٱلْقِسْطَاسِ ٱلْمُسْتَقِيمِ ﴿١٨٢﴾</vt:lpstr>
      <vt:lpstr> وَلَا تَبْخَسُوا۟ ٱلنَّاسَ أَشْيَآءَهُمْ وَلَا تَعْثَوْا۟ فِى ٱلْأَرْضِ مُفْسِدِينَ ﴿١٨٣﴾</vt:lpstr>
      <vt:lpstr>وَٱتَّقُوا۟ ٱلَّذِى خَلَقَكُمْ وَٱلْجِبِلَّةَ ٱلْأَوَّلِينَ ﴿١٨٤﴾ </vt:lpstr>
      <vt:lpstr>قَالُوٓا۟ إِنَّمَآ أَنتَ مِنَ ٱلْمُسَحَّرِينَ ﴿١٨٥﴾</vt:lpstr>
      <vt:lpstr> وَمَآ أَنتَ إِلَّا بَشَرٌ مِّثْلُنَا وَإِن نَّظُنُّكَ لَمِنَ ٱلْكَـٰذِبِينَ ﴿١٨٦﴾</vt:lpstr>
      <vt:lpstr> فَأَسْقِطْ عَلَيْنَا كِسَفًا مِّنَ ٱلسَّمَآءِ إِن كُنتَ مِنَ ٱلصَّـٰدِقِينَ ﴿١٨٧﴾</vt:lpstr>
      <vt:lpstr> قَالَ رَبِّىٓ أَعْلَمُ بِمَا تَعْمَلُونَ ﴿١٨٨﴾</vt:lpstr>
      <vt:lpstr> فَكَذَّبُوهُ فَأَخَذَهُمْ عَذَابُ يَوْمِ ٱلظُّلَّةِ ۚ إِنَّهُۥ كَانَ عَذَابَ يَوْمٍ عَظِيمٍ ﴿١٨٩﴾</vt:lpstr>
      <vt:lpstr> إِنَّ فِى ذَٰلِكَ لَـَٔايَةً ۖ وَمَا كَانَ أَكْثَرُهُم مُّؤْمِنِينَ ﴿١٩٠﴾</vt:lpstr>
      <vt:lpstr> وَإِنَّ رَبَّكَ لَهُوَ ٱلْعَزِيزُ ٱلرَّحِيمُ ﴿١٩١﴾</vt:lpstr>
      <vt:lpstr> وَإِنَّهُۥ لَتَنزِيلُ رَبِّ ٱلْعَـٰلَمِينَ ﴿١٩٢﴾</vt:lpstr>
      <vt:lpstr> نَزَلَ بِهِ ٱلرُّوحُ ٱلْأَمِينُ ﴿١٩٣﴾ </vt:lpstr>
      <vt:lpstr>عَلَىٰ قَلْبِكَ لِتَكُونَ مِنَ ٱلْمُنذِرِينَ ﴿١٩٤﴾</vt:lpstr>
      <vt:lpstr> بِلِسَانٍ عَرَبِىٍّۢ مُّبِينٍ ﴿١٩٥﴾</vt:lpstr>
      <vt:lpstr> وَإِنَّهُۥ لَفِى زُبُرِ ٱلْأَوَّلِينَ ﴿١٩٦﴾ </vt:lpstr>
      <vt:lpstr>أَوَلَمْ يَكُن لَّهُمْ ءَايَةً أَن يَعْلَمَهُۥ عُلَمَـٰٓؤُا۟ بَنِىٓ إِسْرَٰٓءِيلَ ﴿١٩٧﴾</vt:lpstr>
      <vt:lpstr> وَلَوْ نَزَّلْنَـٰهُ عَلَىٰ بَعْضِ ٱلْأَعْجَمِينَ ﴿١٩٨﴾</vt:lpstr>
      <vt:lpstr> فَقَرَأَهُۥ عَلَيْهِم مَّا كَانُوا۟ بِهِۦ مُؤْمِنِينَ ﴿١٩٩﴾ </vt:lpstr>
      <vt:lpstr>كَذَٰلِكَ سَلَكْنَـٰهُ فِى قُلُوبِ ٱلْمُجْرِمِينَ ﴿٢٠٠﴾</vt:lpstr>
      <vt:lpstr> لَا يُؤْمِنُونَ بِهِۦ حَتَّىٰ يَرَوُا۟ ٱلْعَذَابَ ٱلْأَلِيمَ ﴿٢٠١﴾</vt:lpstr>
      <vt:lpstr> فَيَأْتِيَهُم بَغْتَةً وَهُمْ لَا يَشْعُرُونَ ﴿٢٠٢﴾ </vt:lpstr>
      <vt:lpstr>فَيَقُولُوا۟ هَلْ نَحْنُ مُنظَرُونَ ﴿٢٠٣﴾</vt:lpstr>
      <vt:lpstr> أَفَبِعَذَابِنَا يَسْتَعْجِلُونَ ﴿٢٠٤﴾ </vt:lpstr>
      <vt:lpstr>أَفَرَءَيْتَ إِن مَّتَّعْنَـٰهُمْ سِنِينَ ﴿٢٠٥﴾</vt:lpstr>
      <vt:lpstr> ثُمَّ جَآءَهُم مَّا كَانُوا۟ يُوعَدُونَ ﴿٢٠٦﴾</vt:lpstr>
      <vt:lpstr>مَآ أَغْنَىٰ عَنْهُم مَّا كَانُوا۟ يُمَتَّعُونَ ﴿٢٠٧﴾</vt:lpstr>
      <vt:lpstr> وَمَآ أَهْلَكْنَا مِن قَرْيَةٍ إِلَّا لَهَا مُنذِرُونَ ﴿٢٠٨﴾</vt:lpstr>
      <vt:lpstr> ذِكْرَىٰ وَمَا كُنَّا ظَـٰلِمِينَ ﴿٢٠٩﴾</vt:lpstr>
      <vt:lpstr> وَمَا تَنَزَّلَتْ بِهِ ٱلشَّيَـٰطِينُ ﴿٢١٠﴾</vt:lpstr>
      <vt:lpstr> وَمَا يَنۢبَغِى لَهُمْ وَمَا يَسْتَطِيعُونَ ﴿٢١١﴾</vt:lpstr>
      <vt:lpstr> إِنَّهُمْ عَنِ ٱلسَّمْعِ لَمَعْزُولُونَ ﴿٢١٢﴾</vt:lpstr>
      <vt:lpstr> فَلَا تَدْعُ مَعَ ٱللَّـهِ إِلَـٰهًا ءَاخَرَ فَتَكُونَ مِنَ ٱلْمُعَذَّبِينَ ﴿٢١٣﴾</vt:lpstr>
      <vt:lpstr> وَأَنذِرْ عَشِيرَتَكَ ٱلْأَقْرَبِينَ ﴿٢١٤﴾</vt:lpstr>
      <vt:lpstr> وَٱخْفِضْ جَنَاحَكَ لِمَنِ ٱتَّبَعَكَ مِنَ ٱلْمُؤْمِنِينَ ﴿٢١٥﴾</vt:lpstr>
      <vt:lpstr> فَإِنْ عَصَوْكَ فَقُلْ إِنِّى بَرِىٓءٌ مِّمَّا تَعْمَلُونَ ﴿٢١٦﴾</vt:lpstr>
      <vt:lpstr> وَتَوَكَّلْ عَلَى ٱلْعَزِيزِ ٱلرَّحِيمِ ﴿٢١٧﴾</vt:lpstr>
      <vt:lpstr> ٱلَّذِى يَرَىٰكَ حِينَ تَقُومُ ﴿٢١٨﴾</vt:lpstr>
      <vt:lpstr> وَتَقَلُّبَكَ فِى ٱلسَّـٰجِدِينَ ﴿٢١٩﴾</vt:lpstr>
      <vt:lpstr> إِنَّهُۥ هُوَ ٱلسَّمِيعُ ٱلْعَلِيمُ ﴿٢٢٠﴾</vt:lpstr>
      <vt:lpstr> هَلْ أُنَبِّئُكُمْ عَلَىٰ مَن تَنَزَّلُ ٱلشَّيَـٰطِينُ ﴿٢٢١﴾</vt:lpstr>
      <vt:lpstr> تَنَزَّلُ عَلَىٰ كُلِّ أَفَّاكٍ أَثِيمٍ ﴿٢٢٢﴾</vt:lpstr>
      <vt:lpstr> يُلْقُونَ ٱلسَّمْعَ وَأَكْثَرُهُمْ كَـٰذِبُونَ ﴿٢٢٣﴾</vt:lpstr>
      <vt:lpstr> وَٱلشُّعَرَآءُ يَتَّبِعُهُمُ ٱلْغَاوُۥنَ ﴿٢٢٤﴾</vt:lpstr>
      <vt:lpstr> أَلَمْ تَرَ أَنَّهُمْ فِى كُلِّ وَادٍ يَهِيمُونَ ﴿٢٢٥﴾</vt:lpstr>
      <vt:lpstr> وَأَنَّهُمْ يَقُولُونَ مَا لَا يَفْعَلُونَ ﴿٢٢٦﴾</vt:lpstr>
      <vt:lpstr> إِلَّا ٱلَّذِينَ ءَامَنُوا۟ وَعَمِلُوا۟ ٱلصَّـٰلِحَـٰتِ وَذَكَرُوا۟ ٱللَّـهَ كَثِيرًا وَٱنتَصَرُوا۟ مِنۢ بَعْدِ مَا ظُلِمُوا۟ ۗ وَسَيَعْلَمُ ٱلَّذِينَ ظَلَمُوٓا۟ أَىَّ مُنقَلَبٍ يَنقَلِبُونَ ﴿٢٢٧﴾</vt:lpstr>
      <vt:lpstr>اَللَّهُمَّ صَلِّ عَلَى مُحَمَّدٍ وَ آلِ مُحَمَّد</vt:lpstr>
      <vt:lpstr>Please recite   Surat al-Fatihah for ALL MARHUMEEN </vt:lpstr>
    </vt:vector>
  </TitlesOfParts>
  <Company>DOHMS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يس</dc:title>
  <dc:creator>Rehan Ali Lotlikar</dc:creator>
  <cp:lastModifiedBy>Rehan Ali Lotlikar</cp:lastModifiedBy>
  <cp:revision>600</cp:revision>
  <dcterms:created xsi:type="dcterms:W3CDTF">2005-07-27T05:58:58Z</dcterms:created>
  <dcterms:modified xsi:type="dcterms:W3CDTF">2020-05-10T08:52:33Z</dcterms:modified>
</cp:coreProperties>
</file>