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93"/>
  </p:notesMasterIdLst>
  <p:sldIdLst>
    <p:sldId id="354" r:id="rId2"/>
    <p:sldId id="355" r:id="rId3"/>
    <p:sldId id="893" r:id="rId4"/>
    <p:sldId id="766" r:id="rId5"/>
    <p:sldId id="917" r:id="rId6"/>
    <p:sldId id="918" r:id="rId7"/>
    <p:sldId id="919" r:id="rId8"/>
    <p:sldId id="920" r:id="rId9"/>
    <p:sldId id="921" r:id="rId10"/>
    <p:sldId id="995" r:id="rId11"/>
    <p:sldId id="996" r:id="rId12"/>
    <p:sldId id="922" r:id="rId13"/>
    <p:sldId id="923" r:id="rId14"/>
    <p:sldId id="924" r:id="rId15"/>
    <p:sldId id="925" r:id="rId16"/>
    <p:sldId id="926" r:id="rId17"/>
    <p:sldId id="927" r:id="rId18"/>
    <p:sldId id="928" r:id="rId19"/>
    <p:sldId id="929" r:id="rId20"/>
    <p:sldId id="930" r:id="rId21"/>
    <p:sldId id="931" r:id="rId22"/>
    <p:sldId id="932" r:id="rId23"/>
    <p:sldId id="933" r:id="rId24"/>
    <p:sldId id="934" r:id="rId25"/>
    <p:sldId id="997" r:id="rId26"/>
    <p:sldId id="935" r:id="rId27"/>
    <p:sldId id="936" r:id="rId28"/>
    <p:sldId id="937" r:id="rId29"/>
    <p:sldId id="938" r:id="rId30"/>
    <p:sldId id="939" r:id="rId31"/>
    <p:sldId id="940" r:id="rId32"/>
    <p:sldId id="941" r:id="rId33"/>
    <p:sldId id="942" r:id="rId34"/>
    <p:sldId id="943" r:id="rId35"/>
    <p:sldId id="944" r:id="rId36"/>
    <p:sldId id="945" r:id="rId37"/>
    <p:sldId id="946" r:id="rId38"/>
    <p:sldId id="947" r:id="rId39"/>
    <p:sldId id="948" r:id="rId40"/>
    <p:sldId id="949" r:id="rId41"/>
    <p:sldId id="950" r:id="rId42"/>
    <p:sldId id="951" r:id="rId43"/>
    <p:sldId id="952" r:id="rId44"/>
    <p:sldId id="998" r:id="rId45"/>
    <p:sldId id="953" r:id="rId46"/>
    <p:sldId id="954" r:id="rId47"/>
    <p:sldId id="955" r:id="rId48"/>
    <p:sldId id="956" r:id="rId49"/>
    <p:sldId id="999" r:id="rId50"/>
    <p:sldId id="957" r:id="rId51"/>
    <p:sldId id="958" r:id="rId52"/>
    <p:sldId id="959" r:id="rId53"/>
    <p:sldId id="960" r:id="rId54"/>
    <p:sldId id="961" r:id="rId55"/>
    <p:sldId id="962" r:id="rId56"/>
    <p:sldId id="963" r:id="rId57"/>
    <p:sldId id="964" r:id="rId58"/>
    <p:sldId id="965" r:id="rId59"/>
    <p:sldId id="966" r:id="rId60"/>
    <p:sldId id="967" r:id="rId61"/>
    <p:sldId id="968" r:id="rId62"/>
    <p:sldId id="969" r:id="rId63"/>
    <p:sldId id="970" r:id="rId64"/>
    <p:sldId id="971" r:id="rId65"/>
    <p:sldId id="972" r:id="rId66"/>
    <p:sldId id="973" r:id="rId67"/>
    <p:sldId id="974" r:id="rId68"/>
    <p:sldId id="975" r:id="rId69"/>
    <p:sldId id="976" r:id="rId70"/>
    <p:sldId id="977" r:id="rId71"/>
    <p:sldId id="978" r:id="rId72"/>
    <p:sldId id="979" r:id="rId73"/>
    <p:sldId id="980" r:id="rId74"/>
    <p:sldId id="981" r:id="rId75"/>
    <p:sldId id="982" r:id="rId76"/>
    <p:sldId id="983" r:id="rId77"/>
    <p:sldId id="984" r:id="rId78"/>
    <p:sldId id="985" r:id="rId79"/>
    <p:sldId id="986" r:id="rId80"/>
    <p:sldId id="987" r:id="rId81"/>
    <p:sldId id="988" r:id="rId82"/>
    <p:sldId id="1000" r:id="rId83"/>
    <p:sldId id="989" r:id="rId84"/>
    <p:sldId id="990" r:id="rId85"/>
    <p:sldId id="991" r:id="rId86"/>
    <p:sldId id="992" r:id="rId87"/>
    <p:sldId id="993" r:id="rId88"/>
    <p:sldId id="994" r:id="rId89"/>
    <p:sldId id="1001" r:id="rId90"/>
    <p:sldId id="352" r:id="rId91"/>
    <p:sldId id="353" r:id="rId92"/>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81" d="100"/>
          <a:sy n="81" d="100"/>
        </p:scale>
        <p:origin x="-6" y="528"/>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19195"/>
    </p:cViewPr>
  </p:sorterViewPr>
  <p:notesViewPr>
    <p:cSldViewPr showGuide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FB2DA-2DB0-4902-BF29-6178C8F12731}" type="datetimeFigureOut">
              <a:rPr lang="en-US" smtClean="0"/>
              <a:t>5/9/2020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8BA8-729A-4A1A-A10C-1EA9550D919F}" type="slidenum">
              <a:rPr lang="en-US" smtClean="0"/>
              <a:t>‹#›</a:t>
            </a:fld>
            <a:endParaRPr lang="en-US"/>
          </a:p>
        </p:txBody>
      </p:sp>
    </p:spTree>
    <p:extLst>
      <p:ext uri="{BB962C8B-B14F-4D97-AF65-F5344CB8AC3E}">
        <p14:creationId xmlns:p14="http://schemas.microsoft.com/office/powerpoint/2010/main" val="252762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4ABE72-BCAF-46D7-B7D3-25953FEBAA87}" type="slidenum">
              <a:rPr lang="en-US" altLang="en-US" smtClean="0"/>
              <a:pPr>
                <a:defRPr/>
              </a:pPr>
              <a:t>‹#›</a:t>
            </a:fld>
            <a:endParaRPr lang="en-US" altLang="en-US" dirty="0"/>
          </a:p>
        </p:txBody>
      </p:sp>
    </p:spTree>
    <p:extLst>
      <p:ext uri="{BB962C8B-B14F-4D97-AF65-F5344CB8AC3E}">
        <p14:creationId xmlns:p14="http://schemas.microsoft.com/office/powerpoint/2010/main" val="35461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B0D39-27C3-43B3-A1B2-2576C8780AFA}" type="slidenum">
              <a:rPr lang="en-US" altLang="en-US" smtClean="0"/>
              <a:pPr>
                <a:defRPr/>
              </a:pPr>
              <a:t>‹#›</a:t>
            </a:fld>
            <a:endParaRPr lang="en-US" altLang="en-US" dirty="0"/>
          </a:p>
        </p:txBody>
      </p:sp>
    </p:spTree>
    <p:extLst>
      <p:ext uri="{BB962C8B-B14F-4D97-AF65-F5344CB8AC3E}">
        <p14:creationId xmlns:p14="http://schemas.microsoft.com/office/powerpoint/2010/main" val="37287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D009D4-2482-44BA-BD70-E6926F7ACD7B}" type="slidenum">
              <a:rPr lang="en-US" altLang="en-US" smtClean="0"/>
              <a:pPr>
                <a:defRPr/>
              </a:pPr>
              <a:t>‹#›</a:t>
            </a:fld>
            <a:endParaRPr lang="en-US" altLang="en-US" dirty="0"/>
          </a:p>
        </p:txBody>
      </p:sp>
    </p:spTree>
    <p:extLst>
      <p:ext uri="{BB962C8B-B14F-4D97-AF65-F5344CB8AC3E}">
        <p14:creationId xmlns:p14="http://schemas.microsoft.com/office/powerpoint/2010/main" val="17464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2CC391-230A-4C75-A95E-BD681A3E9883}" type="slidenum">
              <a:rPr lang="en-US" altLang="en-US" smtClean="0"/>
              <a:pPr>
                <a:defRPr/>
              </a:pPr>
              <a:t>‹#›</a:t>
            </a:fld>
            <a:endParaRPr lang="en-US" altLang="en-US" dirty="0"/>
          </a:p>
        </p:txBody>
      </p:sp>
    </p:spTree>
    <p:extLst>
      <p:ext uri="{BB962C8B-B14F-4D97-AF65-F5344CB8AC3E}">
        <p14:creationId xmlns:p14="http://schemas.microsoft.com/office/powerpoint/2010/main" val="35782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D49952-A64B-4123-B9F3-513F28A56A1E}" type="slidenum">
              <a:rPr lang="en-US" altLang="en-US" smtClean="0"/>
              <a:pPr>
                <a:defRPr/>
              </a:pPr>
              <a:t>‹#›</a:t>
            </a:fld>
            <a:endParaRPr lang="en-US" altLang="en-US" dirty="0"/>
          </a:p>
        </p:txBody>
      </p:sp>
    </p:spTree>
    <p:extLst>
      <p:ext uri="{BB962C8B-B14F-4D97-AF65-F5344CB8AC3E}">
        <p14:creationId xmlns:p14="http://schemas.microsoft.com/office/powerpoint/2010/main" val="8854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2091E-2B50-44CD-A438-55995C535E67}" type="slidenum">
              <a:rPr lang="en-US" altLang="en-US" smtClean="0"/>
              <a:pPr>
                <a:defRPr/>
              </a:pPr>
              <a:t>‹#›</a:t>
            </a:fld>
            <a:endParaRPr lang="en-US" altLang="en-US" dirty="0"/>
          </a:p>
        </p:txBody>
      </p:sp>
    </p:spTree>
    <p:extLst>
      <p:ext uri="{BB962C8B-B14F-4D97-AF65-F5344CB8AC3E}">
        <p14:creationId xmlns:p14="http://schemas.microsoft.com/office/powerpoint/2010/main" val="29358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3A5AF6-A73A-4597-AAC5-03679945185B}" type="slidenum">
              <a:rPr lang="en-US" altLang="en-US" smtClean="0"/>
              <a:pPr>
                <a:defRPr/>
              </a:pPr>
              <a:t>‹#›</a:t>
            </a:fld>
            <a:endParaRPr lang="en-US" altLang="en-US" dirty="0"/>
          </a:p>
        </p:txBody>
      </p:sp>
    </p:spTree>
    <p:extLst>
      <p:ext uri="{BB962C8B-B14F-4D97-AF65-F5344CB8AC3E}">
        <p14:creationId xmlns:p14="http://schemas.microsoft.com/office/powerpoint/2010/main" val="41424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94B729-27E6-45CF-B133-0D7085EBE924}" type="slidenum">
              <a:rPr lang="en-US" altLang="en-US" smtClean="0"/>
              <a:pPr>
                <a:defRPr/>
              </a:pPr>
              <a:t>‹#›</a:t>
            </a:fld>
            <a:endParaRPr lang="en-US" altLang="en-US" dirty="0"/>
          </a:p>
        </p:txBody>
      </p:sp>
    </p:spTree>
    <p:extLst>
      <p:ext uri="{BB962C8B-B14F-4D97-AF65-F5344CB8AC3E}">
        <p14:creationId xmlns:p14="http://schemas.microsoft.com/office/powerpoint/2010/main" val="126181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1E1367-BC26-4FB2-995E-6C45998B9980}" type="slidenum">
              <a:rPr lang="en-US" altLang="en-US" smtClean="0"/>
              <a:pPr>
                <a:defRPr/>
              </a:pPr>
              <a:t>‹#›</a:t>
            </a:fld>
            <a:endParaRPr lang="en-US" altLang="en-US" dirty="0"/>
          </a:p>
        </p:txBody>
      </p:sp>
    </p:spTree>
    <p:extLst>
      <p:ext uri="{BB962C8B-B14F-4D97-AF65-F5344CB8AC3E}">
        <p14:creationId xmlns:p14="http://schemas.microsoft.com/office/powerpoint/2010/main" val="257144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DDCF08-895D-48D0-8554-DCCB32D92B33}" type="slidenum">
              <a:rPr lang="en-US" altLang="en-US" smtClean="0"/>
              <a:pPr>
                <a:defRPr/>
              </a:pPr>
              <a:t>‹#›</a:t>
            </a:fld>
            <a:endParaRPr lang="en-US" altLang="en-US" dirty="0"/>
          </a:p>
        </p:txBody>
      </p:sp>
    </p:spTree>
    <p:extLst>
      <p:ext uri="{BB962C8B-B14F-4D97-AF65-F5344CB8AC3E}">
        <p14:creationId xmlns:p14="http://schemas.microsoft.com/office/powerpoint/2010/main" val="34721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F48A0-D49B-44A2-8E35-74F78817953C}" type="slidenum">
              <a:rPr lang="en-US" altLang="en-US" smtClean="0"/>
              <a:pPr>
                <a:defRPr/>
              </a:pPr>
              <a:t>‹#›</a:t>
            </a:fld>
            <a:endParaRPr lang="en-US" altLang="en-US" dirty="0"/>
          </a:p>
        </p:txBody>
      </p:sp>
    </p:spTree>
    <p:extLst>
      <p:ext uri="{BB962C8B-B14F-4D97-AF65-F5344CB8AC3E}">
        <p14:creationId xmlns:p14="http://schemas.microsoft.com/office/powerpoint/2010/main" val="18549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9125" y="81107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D1CACF3B-0E3D-463E-9C8D-41F0FF224CBB}" type="slidenum">
              <a:rPr lang="en-US" altLang="en-US" smtClean="0"/>
              <a:pPr>
                <a:defRPr/>
              </a:pPr>
              <a:t>‹#›</a:t>
            </a:fld>
            <a:endParaRPr lang="en-US" altLang="en-US" dirty="0"/>
          </a:p>
        </p:txBody>
      </p:sp>
    </p:spTree>
    <p:extLst>
      <p:ext uri="{BB962C8B-B14F-4D97-AF65-F5344CB8AC3E}">
        <p14:creationId xmlns:p14="http://schemas.microsoft.com/office/powerpoint/2010/main" val="4143193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rgbClr val="000066"/>
          </a:solidFill>
          <a:latin typeface="Arial" panose="020B0604020202020204" pitchFamily="34" charset="0"/>
          <a:ea typeface="+mj-ea"/>
          <a:cs typeface="+mj-cs"/>
        </a:defRPr>
      </a:lvl1pPr>
      <a:lvl2pPr algn="ctr" rtl="0" eaLnBrk="1" fontAlgn="base" hangingPunct="1">
        <a:spcBef>
          <a:spcPct val="0"/>
        </a:spcBef>
        <a:spcAft>
          <a:spcPct val="0"/>
        </a:spcAft>
        <a:defRPr sz="4400">
          <a:solidFill>
            <a:srgbClr val="000066"/>
          </a:solidFill>
          <a:latin typeface="Arial" pitchFamily="34" charset="0"/>
          <a:cs typeface="Arial" pitchFamily="34" charset="0"/>
        </a:defRPr>
      </a:lvl2pPr>
      <a:lvl3pPr algn="ctr" rtl="0" eaLnBrk="1" fontAlgn="base" hangingPunct="1">
        <a:spcBef>
          <a:spcPct val="0"/>
        </a:spcBef>
        <a:spcAft>
          <a:spcPct val="0"/>
        </a:spcAft>
        <a:defRPr sz="4400">
          <a:solidFill>
            <a:srgbClr val="000066"/>
          </a:solidFill>
          <a:latin typeface="Arial" pitchFamily="34" charset="0"/>
          <a:cs typeface="Arial" pitchFamily="34" charset="0"/>
        </a:defRPr>
      </a:lvl3pPr>
      <a:lvl4pPr algn="ctr" rtl="0" eaLnBrk="1" fontAlgn="base" hangingPunct="1">
        <a:spcBef>
          <a:spcPct val="0"/>
        </a:spcBef>
        <a:spcAft>
          <a:spcPct val="0"/>
        </a:spcAft>
        <a:defRPr sz="4400">
          <a:solidFill>
            <a:srgbClr val="000066"/>
          </a:solidFill>
          <a:latin typeface="Arial" pitchFamily="34" charset="0"/>
          <a:cs typeface="Arial" pitchFamily="34" charset="0"/>
        </a:defRPr>
      </a:lvl4pPr>
      <a:lvl5pPr algn="ctr" rtl="0" eaLnBrk="1" fontAlgn="base" hangingPunct="1">
        <a:spcBef>
          <a:spcPct val="0"/>
        </a:spcBef>
        <a:spcAft>
          <a:spcPct val="0"/>
        </a:spcAft>
        <a:defRPr sz="4400">
          <a:solidFill>
            <a:srgbClr val="000066"/>
          </a:solidFill>
          <a:latin typeface="Arial" pitchFamily="34" charset="0"/>
          <a:cs typeface="Arial" pitchFamily="34" charset="0"/>
        </a:defRPr>
      </a:lvl5pPr>
      <a:lvl6pPr marL="457200" algn="ctr" rtl="0" eaLnBrk="1" fontAlgn="base" hangingPunct="1">
        <a:spcBef>
          <a:spcPct val="0"/>
        </a:spcBef>
        <a:spcAft>
          <a:spcPct val="0"/>
        </a:spcAft>
        <a:defRPr sz="4400">
          <a:solidFill>
            <a:srgbClr val="000066"/>
          </a:solidFill>
          <a:latin typeface="Arial" pitchFamily="34" charset="0"/>
          <a:cs typeface="Arial" pitchFamily="34" charset="0"/>
        </a:defRPr>
      </a:lvl6pPr>
      <a:lvl7pPr marL="914400" algn="ctr" rtl="0" eaLnBrk="1" fontAlgn="base" hangingPunct="1">
        <a:spcBef>
          <a:spcPct val="0"/>
        </a:spcBef>
        <a:spcAft>
          <a:spcPct val="0"/>
        </a:spcAft>
        <a:defRPr sz="4400">
          <a:solidFill>
            <a:srgbClr val="000066"/>
          </a:solidFill>
          <a:latin typeface="Arial" pitchFamily="34" charset="0"/>
          <a:cs typeface="Arial" pitchFamily="34" charset="0"/>
        </a:defRPr>
      </a:lvl7pPr>
      <a:lvl8pPr marL="1371600" algn="ctr" rtl="0" eaLnBrk="1" fontAlgn="base" hangingPunct="1">
        <a:spcBef>
          <a:spcPct val="0"/>
        </a:spcBef>
        <a:spcAft>
          <a:spcPct val="0"/>
        </a:spcAft>
        <a:defRPr sz="4400">
          <a:solidFill>
            <a:srgbClr val="000066"/>
          </a:solidFill>
          <a:latin typeface="Arial" pitchFamily="34" charset="0"/>
          <a:cs typeface="Arial" pitchFamily="34" charset="0"/>
        </a:defRPr>
      </a:lvl8pPr>
      <a:lvl9pPr marL="1828800" algn="ctr" rtl="0" eaLnBrk="1" fontAlgn="base" hangingPunct="1">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rgbClr val="000066"/>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800">
          <a:solidFill>
            <a:srgbClr val="000066"/>
          </a:solidFill>
          <a:latin typeface="Arial" panose="020B0604020202020204" pitchFamily="34" charset="0"/>
          <a:cs typeface="+mn-cs"/>
        </a:defRPr>
      </a:lvl2pPr>
      <a:lvl3pPr marL="1143000" indent="-228600" algn="l" rtl="0" eaLnBrk="1" fontAlgn="base" hangingPunct="1">
        <a:spcBef>
          <a:spcPct val="20000"/>
        </a:spcBef>
        <a:spcAft>
          <a:spcPct val="0"/>
        </a:spcAft>
        <a:buChar char="•"/>
        <a:defRPr sz="2400">
          <a:solidFill>
            <a:srgbClr val="000066"/>
          </a:solidFill>
          <a:latin typeface="Arial" panose="020B0604020202020204" pitchFamily="34" charset="0"/>
          <a:cs typeface="+mn-cs"/>
        </a:defRPr>
      </a:lvl3pPr>
      <a:lvl4pPr marL="16002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4pPr>
      <a:lvl5pPr marL="20574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a:t>
            </a:r>
            <a:r>
              <a:rPr lang="ar-SA" altLang="en-US" sz="9600" b="0" dirty="0" smtClean="0">
                <a:solidFill>
                  <a:srgbClr val="FFFF00"/>
                </a:solidFill>
                <a:latin typeface="Arabic Typesetting" panose="03020402040406030203" pitchFamily="66" charset="-78"/>
                <a:cs typeface="Arabic Typesetting" panose="03020402040406030203" pitchFamily="66" charset="-78"/>
              </a:rPr>
              <a:t>الحج</a:t>
            </a:r>
            <a:endParaRPr lang="ar-SA" altLang="en-US" sz="9600" b="0" dirty="0">
              <a:solidFill>
                <a:srgbClr val="FFFF00"/>
              </a:solidFill>
              <a:latin typeface="Arabic Typesetting" panose="03020402040406030203" pitchFamily="66" charset="-78"/>
              <a:cs typeface="Arabic Typesetting" panose="03020402040406030203" pitchFamily="66" charset="-78"/>
            </a:endParaRP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a:solidFill>
                  <a:srgbClr val="FFFF00"/>
                </a:solidFill>
                <a:latin typeface="Trebuchet MS" panose="020B0603020202020204" pitchFamily="34" charset="0"/>
                <a:cs typeface="Traditional Arabic" panose="02020603050405020304" pitchFamily="18" charset="-78"/>
              </a:rPr>
              <a:t> </a:t>
            </a:r>
            <a:r>
              <a:rPr lang="en-GB" altLang="en-US" sz="7200" dirty="0" smtClean="0">
                <a:solidFill>
                  <a:srgbClr val="FFFF00"/>
                </a:solidFill>
                <a:latin typeface="Trebuchet MS" panose="020B0603020202020204" pitchFamily="34" charset="0"/>
                <a:cs typeface="Traditional Arabic" panose="02020603050405020304" pitchFamily="18" charset="-78"/>
              </a:rPr>
              <a:t>al-</a:t>
            </a:r>
            <a:r>
              <a:rPr lang="en-GB" altLang="en-US" sz="7200" dirty="0" err="1" smtClean="0">
                <a:solidFill>
                  <a:srgbClr val="FFFF00"/>
                </a:solidFill>
                <a:latin typeface="Trebuchet MS" panose="020B0603020202020204" pitchFamily="34" charset="0"/>
                <a:cs typeface="Traditional Arabic" panose="02020603050405020304" pitchFamily="18" charset="-78"/>
              </a:rPr>
              <a:t>Ḥajj</a:t>
            </a:r>
            <a:endParaRPr lang="en-GB" altLang="en-US" sz="72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6000" dirty="0" smtClean="0">
                <a:solidFill>
                  <a:srgbClr val="FFFF00"/>
                </a:solidFill>
                <a:latin typeface="Trebuchet MS" panose="020B0603020202020204" pitchFamily="34" charset="0"/>
                <a:cs typeface="Traditional Arabic" panose="02020603050405020304" pitchFamily="18" charset="-78"/>
              </a:rPr>
              <a:t>(</a:t>
            </a:r>
            <a:r>
              <a:rPr lang="en-US" altLang="en-US" sz="6000" dirty="0" smtClean="0">
                <a:solidFill>
                  <a:srgbClr val="FFFF00"/>
                </a:solidFill>
                <a:latin typeface="Trebuchet MS" panose="020B0603020202020204" pitchFamily="34" charset="0"/>
                <a:cs typeface="Traditional Arabic" panose="02020603050405020304" pitchFamily="18" charset="-78"/>
              </a:rPr>
              <a:t>the pilgrimage)</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22</a:t>
            </a: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78</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وَنُقِرُّ </a:t>
            </a:r>
            <a:r>
              <a:rPr lang="ar-SA" altLang="en-US" sz="7200" dirty="0">
                <a:latin typeface="Arabic Typesetting" panose="03020402040406030203" pitchFamily="66" charset="-78"/>
                <a:cs typeface="Arabic Typesetting" panose="03020402040406030203" pitchFamily="66" charset="-78"/>
              </a:rPr>
              <a:t>فِى ٱلْأَرْحَامِ مَا نَشَآءُ إِلَىٰٓ أَجَلٍ مُّسَمًّى ثُمَّ نُخْرِجُكُمْ طِفْلًا ثُمَّ لِتَبْلُغُوٓا۟ أَشُدَّكُمْ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We </a:t>
            </a:r>
            <a:r>
              <a:rPr lang="en-US" altLang="en-US" sz="3200" dirty="0">
                <a:latin typeface="Calibri" panose="020F0502020204030204" pitchFamily="34" charset="0"/>
              </a:rPr>
              <a:t>establish in the wombs whatever We wish for a specified term, then We bring you forth as infants, then [We rear you] so that you may come of age. </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Ḥajj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885301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وَمِنكُم </a:t>
            </a:r>
            <a:r>
              <a:rPr lang="ar-SA" altLang="en-US" sz="7200" dirty="0">
                <a:latin typeface="Arabic Typesetting" panose="03020402040406030203" pitchFamily="66" charset="-78"/>
                <a:cs typeface="Arabic Typesetting" panose="03020402040406030203" pitchFamily="66" charset="-78"/>
              </a:rPr>
              <a:t>مَّن يُتَوَفَّىٰ وَمِنكُم مَّن يُرَدُّ إِلَىٰٓ أَرْذَلِ ٱلْعُمُرِ لِكَيْلَا يَعْلَمَ مِنۢ بَعْدِ عِلْمٍ شَيْـًٔا ۚ وَتَرَى ٱلْأَرْضَ هَامِدَةً فَإِذَآ أَنزَلْنَا عَلَيْهَا ٱلْمَآءَ ٱهْتَزَّتْ وَرَبَتْ وَأَنۢبَتَتْ مِن كُلِّ زَوْجٍۭ بَهِيجٍ ﴿٥﴾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a:t>
            </a:r>
            <a:r>
              <a:rPr lang="en-US" altLang="en-US" sz="3200" dirty="0">
                <a:latin typeface="Calibri" panose="020F0502020204030204" pitchFamily="34" charset="0"/>
              </a:rPr>
              <a:t>Then] there are some of you who are taken away, and there are some of you who are relegated to the nethermost age, so that he knows nothing after [having possessed] some knowledge. And you see the earth torpid, yet when We send down water upon it, it stirs and swells, and grows every delightful kind [of plant].</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Ḥajj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030064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ذَٰلِكَ بِأَنَّ ٱللَّـهَ هُوَ ٱلْحَقُّ وَأَنَّهُۥ يُحْىِ ٱلْمَوْتَىٰ وَأَنَّهُۥ عَلَىٰ كُلِّ شَىْءٍ قَدِيرٌ ﴿٦﴾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That is because Allah is the Reality and it is He who revives the dead, and He has power over all things,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Ḥajj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763410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وَأَنَّ ٱلسَّاعَةَ ءَاتِيَةٌ لَّا رَيْبَ فِيهَا وَأَنَّ ٱللَّـهَ يَبْعَثُ مَن فِى ٱلْقُبُورِ ﴿٧﴾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the Hour is bound to come, there is no doubt in it, and Allah will resurrect those who are in the graves.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Ḥajj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510605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وَمِنَ ٱلنَّاسِ مَن يُجَـٰدِلُ فِى ٱللَّـهِ بِغَيْرِ عِلْمٍ وَلَا هُدًى وَلَا كِتَـٰبٍ مُّنِيرٍ ﴿٨﴾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Among the people are those who dispute concerning Allah without any knowledge or guidance, or an enlightening Book,</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Ḥajj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52189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ثَانِىَ عِطْفِهِۦ لِيُضِلَّ عَن سَبِيلِ ٱللَّـهِ ۖ لَهُۥ فِى ٱلدُّنْيَا خِزْىٌ ۖ وَنُذِيقُهُۥ يَوْمَ ٱلْقِيَـٰمَةِ عَذَابَ ٱلْحَرِيقِ ﴿٩﴾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turning aside disdainfully to lead [others] astray from the way of Allah. For such there is disgrace in this world, and on the Day of Resurrection We will make him taste the punishment of the burning: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Ḥajj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620069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ذَٰلِكَ بِمَا قَدَّمَتْ يَدَاكَ وَأَنَّ ٱللَّـهَ لَيْسَ بِظَلَّـٰمٍ لِّلْعَبِيدِ ﴿١٠﴾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‘That is because of what your hands have sent ahead</a:t>
            </a:r>
            <a:r>
              <a:rPr lang="en-US" altLang="en-US" sz="3200" dirty="0" smtClean="0">
                <a:latin typeface="Calibri" panose="020F0502020204030204" pitchFamily="34" charset="0"/>
              </a:rPr>
              <a:t>, </a:t>
            </a:r>
            <a:r>
              <a:rPr lang="en-US" altLang="en-US" sz="3200" dirty="0">
                <a:latin typeface="Calibri" panose="020F0502020204030204" pitchFamily="34" charset="0"/>
              </a:rPr>
              <a:t>and because Allah is not tyrannical to the servants.’</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Ḥajj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097680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وَمِنَ ٱلنَّاسِ مَن يَعْبُدُ ٱللَّـهَ عَلَىٰ حَرْفٍ ۖ فَإِنْ أَصَابَهُۥ خَيْرٌ ٱطْمَأَنَّ بِهِۦ ۖ وَإِنْ أَصَابَتْهُ فِتْنَةٌ ٱنقَلَبَ عَلَىٰ وَجْهِهِۦ خَسِرَ ٱلدُّنْيَا وَٱلْـَٔاخِرَةَ ۚ ذَٰلِكَ هُوَ ٱلْخُسْرَانُ ٱلْمُبِينُ ﴿١١﴾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among the people are those who worship Allah on the [very] fringe: if good fortune befalls him, he is content with it; but if an ordeal visits him he makes a turnabout, to become a loser in the world and the Hereafter. That is the manifest loss.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Ḥajj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36208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يَدْعُوا۟ مِن دُونِ ٱللَّـهِ مَا لَا يَضُرُّهُۥ وَمَا لَا يَنفَعُهُۥ ۚ ذَٰلِكَ هُوَ ٱلضَّلَـٰلُ ٱلْبَعِيدُ ﴿١٢﴾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invokes besides Allah that which can bring him neither benefit nor harm. That is extreme error.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Ḥajj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113596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يَدْعُوا۟ لَمَن ضَرُّهُۥٓ أَقْرَبُ مِن نَّفْعِهِۦ ۚ لَبِئْسَ ٱلْمَوْلَىٰ وَلَبِئْسَ ٱلْعَشِيرُ ﴿١٣﴾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invokes someone whose harm is surely likelier than his benefit. Surely an evil ally and an evil companion!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Ḥajj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543009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404664"/>
            <a:ext cx="12192000" cy="6509474"/>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sz="2600" dirty="0" smtClean="0">
                <a:solidFill>
                  <a:srgbClr val="FFFF00"/>
                </a:solidFill>
              </a:rPr>
              <a:t>Chapter 22  </a:t>
            </a:r>
            <a:r>
              <a:rPr lang="en-US" altLang="en-US" sz="2600" dirty="0">
                <a:solidFill>
                  <a:srgbClr val="FFFF00"/>
                </a:solidFill>
              </a:rPr>
              <a:t>- </a:t>
            </a:r>
            <a:r>
              <a:rPr lang="en-US" altLang="en-US" sz="2600" dirty="0" err="1">
                <a:solidFill>
                  <a:srgbClr val="FFFF00"/>
                </a:solidFill>
              </a:rPr>
              <a:t>Súrah</a:t>
            </a:r>
            <a:r>
              <a:rPr lang="en-US" altLang="en-US" sz="2600" dirty="0">
                <a:solidFill>
                  <a:srgbClr val="FFFF00"/>
                </a:solidFill>
              </a:rPr>
              <a:t> </a:t>
            </a:r>
            <a:r>
              <a:rPr lang="en-US" altLang="en-US" sz="2600" dirty="0" smtClean="0">
                <a:solidFill>
                  <a:srgbClr val="FFFF00"/>
                </a:solidFill>
              </a:rPr>
              <a:t>al-</a:t>
            </a:r>
            <a:r>
              <a:rPr lang="en-US" altLang="en-US" sz="2600" dirty="0" err="1" smtClean="0">
                <a:solidFill>
                  <a:srgbClr val="FFFF00"/>
                </a:solidFill>
              </a:rPr>
              <a:t>Ḥajj</a:t>
            </a:r>
            <a:r>
              <a:rPr lang="en-GB" altLang="en-US" sz="2600" dirty="0" smtClean="0">
                <a:solidFill>
                  <a:srgbClr val="FFFF00"/>
                </a:solidFill>
              </a:rPr>
              <a:t> </a:t>
            </a:r>
          </a:p>
          <a:p>
            <a:pPr algn="ctr">
              <a:spcBef>
                <a:spcPct val="0"/>
              </a:spcBef>
              <a:buFontTx/>
              <a:buNone/>
            </a:pPr>
            <a:r>
              <a:rPr lang="en-US" altLang="en-US" sz="2300" dirty="0" smtClean="0">
                <a:solidFill>
                  <a:srgbClr val="FFFF00"/>
                </a:solidFill>
              </a:rPr>
              <a:t>The </a:t>
            </a:r>
            <a:r>
              <a:rPr lang="en-US" altLang="en-US" sz="2300" dirty="0">
                <a:solidFill>
                  <a:srgbClr val="FFFF00"/>
                </a:solidFill>
              </a:rPr>
              <a:t>surah wherein God commands Abraham to proclaim to all humanity the obligation of The Pilgrimage to the Ancient House of God—The </a:t>
            </a:r>
            <a:r>
              <a:rPr lang="en-US" altLang="en-US" sz="2300" dirty="0" err="1">
                <a:solidFill>
                  <a:srgbClr val="FFFF00"/>
                </a:solidFill>
              </a:rPr>
              <a:t>Kaʿbah</a:t>
            </a:r>
            <a:r>
              <a:rPr lang="en-US" altLang="en-US" sz="2300" dirty="0">
                <a:solidFill>
                  <a:srgbClr val="FFFF00"/>
                </a:solidFill>
              </a:rPr>
              <a:t>—in </a:t>
            </a:r>
            <a:r>
              <a:rPr lang="en-US" altLang="en-US" sz="2300" dirty="0" smtClean="0">
                <a:solidFill>
                  <a:srgbClr val="FFFF00"/>
                </a:solidFill>
              </a:rPr>
              <a:t>Mecca. </a:t>
            </a:r>
            <a:r>
              <a:rPr lang="en-US" altLang="en-US" sz="2300" dirty="0">
                <a:solidFill>
                  <a:srgbClr val="FFFF00"/>
                </a:solidFill>
              </a:rPr>
              <a:t>of this surah relate the </a:t>
            </a:r>
            <a:r>
              <a:rPr lang="en-US" altLang="en-US" sz="2300" dirty="0" err="1">
                <a:solidFill>
                  <a:srgbClr val="FFFF00"/>
                </a:solidFill>
              </a:rPr>
              <a:t>ḥajj</a:t>
            </a:r>
            <a:r>
              <a:rPr lang="en-US" altLang="en-US" sz="2300" dirty="0">
                <a:solidFill>
                  <a:srgbClr val="FFFF00"/>
                </a:solidFill>
              </a:rPr>
              <a:t> pilgrimage, after which it is named. This theme is introduced by the condemnation of those who bar the believers from access to the Sacred Mosque and is followed by permission to fight when attacked. It begins with the Day of Judgement and castigates those who worship useless idols, describing them later as powerless to create even a fly. The surah ends by urging the Muslims to persevere in following the faith of </a:t>
            </a:r>
            <a:r>
              <a:rPr lang="en-US" altLang="en-US" sz="2300" dirty="0" smtClean="0">
                <a:solidFill>
                  <a:srgbClr val="FFFF00"/>
                </a:solidFill>
              </a:rPr>
              <a:t>Abraham.</a:t>
            </a:r>
          </a:p>
          <a:p>
            <a:pPr algn="ctr">
              <a:spcBef>
                <a:spcPct val="0"/>
              </a:spcBef>
              <a:buFontTx/>
              <a:buNone/>
            </a:pPr>
            <a:r>
              <a:rPr lang="en-US" altLang="en-US" sz="2300" dirty="0">
                <a:solidFill>
                  <a:srgbClr val="FFFF00"/>
                </a:solidFill>
              </a:rPr>
              <a:t>The surah is also known as: The Hajj-Pilgrimage, Tile Pilgrimage.</a:t>
            </a:r>
          </a:p>
          <a:p>
            <a:pPr algn="ctr">
              <a:spcBef>
                <a:spcPct val="0"/>
              </a:spcBef>
              <a:buFontTx/>
              <a:buNone/>
            </a:pPr>
            <a:r>
              <a:rPr lang="en-US" altLang="en-US" sz="2300" dirty="0" smtClean="0">
                <a:solidFill>
                  <a:srgbClr val="FFFF00"/>
                </a:solidFill>
              </a:rPr>
              <a:t>This surah was </a:t>
            </a:r>
            <a:r>
              <a:rPr lang="en-US" altLang="en-US" sz="2300" dirty="0">
                <a:solidFill>
                  <a:srgbClr val="FFFF00"/>
                </a:solidFill>
              </a:rPr>
              <a:t>revealed in Makkah. The Holy Prophet </a:t>
            </a:r>
            <a:r>
              <a:rPr lang="en-US" altLang="en-US" sz="2300" dirty="0" smtClean="0">
                <a:solidFill>
                  <a:srgbClr val="FFFF00"/>
                </a:solidFill>
              </a:rPr>
              <a:t>(S) </a:t>
            </a:r>
            <a:r>
              <a:rPr lang="en-US" altLang="en-US" sz="2300" dirty="0">
                <a:solidFill>
                  <a:srgbClr val="FFFF00"/>
                </a:solidFill>
              </a:rPr>
              <a:t>has said that reciting this surah carries the reward equal to the number of pilgrims who have been for Hajj and those who will go for Hajj in the future.</a:t>
            </a:r>
          </a:p>
          <a:p>
            <a:pPr algn="ctr">
              <a:spcBef>
                <a:spcPct val="0"/>
              </a:spcBef>
              <a:buFontTx/>
              <a:buNone/>
            </a:pPr>
            <a:r>
              <a:rPr lang="en-US" altLang="en-US" sz="2300" dirty="0">
                <a:solidFill>
                  <a:srgbClr val="FFFF00"/>
                </a:solidFill>
              </a:rPr>
              <a:t>	Imam </a:t>
            </a:r>
            <a:r>
              <a:rPr lang="en-US" altLang="en-US" sz="2300" dirty="0" err="1">
                <a:solidFill>
                  <a:srgbClr val="FFFF00"/>
                </a:solidFill>
              </a:rPr>
              <a:t>Ja’far</a:t>
            </a:r>
            <a:r>
              <a:rPr lang="en-US" altLang="en-US" sz="2300" dirty="0">
                <a:solidFill>
                  <a:srgbClr val="FFFF00"/>
                </a:solidFill>
              </a:rPr>
              <a:t> as-</a:t>
            </a:r>
            <a:r>
              <a:rPr lang="en-US" altLang="en-US" sz="2300" dirty="0" err="1">
                <a:solidFill>
                  <a:srgbClr val="FFFF00"/>
                </a:solidFill>
              </a:rPr>
              <a:t>Sadiq</a:t>
            </a:r>
            <a:r>
              <a:rPr lang="en-US" altLang="en-US" sz="2300" dirty="0">
                <a:solidFill>
                  <a:srgbClr val="FFFF00"/>
                </a:solidFill>
              </a:rPr>
              <a:t> </a:t>
            </a:r>
            <a:r>
              <a:rPr lang="en-US" altLang="en-US" sz="2300" dirty="0" smtClean="0">
                <a:solidFill>
                  <a:srgbClr val="FFFF00"/>
                </a:solidFill>
              </a:rPr>
              <a:t>(A) has </a:t>
            </a:r>
            <a:r>
              <a:rPr lang="en-US" altLang="en-US" sz="2300" dirty="0">
                <a:solidFill>
                  <a:srgbClr val="FFFF00"/>
                </a:solidFill>
              </a:rPr>
              <a:t>said that whoever recites this surah once in every three days will get the opportunity of going for Hajj in the same year, and if he dies on the way, he will be granted Jannah. Someone asked what would happen if the person performing the Hajj was a sinner, so the Imam </a:t>
            </a:r>
            <a:r>
              <a:rPr lang="en-US" altLang="en-US" sz="2300" dirty="0" smtClean="0">
                <a:solidFill>
                  <a:srgbClr val="FFFF00"/>
                </a:solidFill>
              </a:rPr>
              <a:t>(A) </a:t>
            </a:r>
            <a:r>
              <a:rPr lang="en-US" altLang="en-US" sz="2300" dirty="0">
                <a:solidFill>
                  <a:srgbClr val="FFFF00"/>
                </a:solidFill>
              </a:rPr>
              <a:t>replied that his punishment would be reduced</a:t>
            </a:r>
            <a:r>
              <a:rPr lang="en-US" altLang="en-US" sz="2300" dirty="0" smtClean="0">
                <a:solidFill>
                  <a:srgbClr val="FFFF00"/>
                </a:solidFill>
              </a:rPr>
              <a:t>.</a:t>
            </a:r>
            <a:endParaRPr lang="en-US" altLang="en-US" sz="2300" dirty="0">
              <a:solidFill>
                <a:srgbClr val="FFFF00"/>
              </a:solidFill>
            </a:endParaRPr>
          </a:p>
        </p:txBody>
      </p:sp>
      <p:sp>
        <p:nvSpPr>
          <p:cNvPr id="3"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Ḥajj</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ٱللَّـهَ يُدْخِلُ ٱلَّذِينَ ءَامَنُوا۟ وَعَمِلُوا۟ ٱلصَّـٰلِحَـٰتِ جَنَّـٰتٍ تَجْرِى مِن تَحْتِهَا ٱلْأَنْهَـٰرُ ۚ إِنَّ ٱللَّـهَ يَفْعَلُ مَا يُرِيدُ ﴿١٤﴾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Allah will indeed admit those who have faith and do righteous deeds into gardens with streams running in them. Indeed Allah does whatever He desires.</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Ḥajj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56872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مَن كَانَ يَظُنُّ أَن لَّن يَنصُرَهُ ٱللَّـهُ فِى ٱلدُّنْيَا وَٱلْـَٔاخِرَةِ فَلْيَمْدُدْ بِسَبَبٍ إِلَى ٱلسَّمَآءِ ثُمَّ لْيَقْطَعْ فَلْيَنظُرْ هَلْ يُذْهِبَنَّ كَيْدُهُۥ مَا يَغِيظُ ﴿١٥﴾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Whoever thinks that Allah will not help him in this world and the Hereafter, let him extend a rope to the ceiling and hang himself, and see if his artifice would remove his rage.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Ḥajj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465728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وَكَذَٰلِكَ أَنزَلْنَـٰهُ ءَايَـٰتٍۭ بَيِّنَـٰتٍ وَأَنَّ ٱللَّـهَ يَهْدِى مَن يُرِيدُ ﴿١٦﴾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Thus have We sent it down as manifest signs, and indeed Allah guides whomever He desires.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Ḥajj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29231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إِنَّ ٱلَّذِينَ ءَامَنُوا۟ وَٱلَّذِينَ هَادُوا۟ وَٱلصَّـٰبِـِٔينَ وَٱلنَّصَـٰرَىٰ وَٱلْمَجُوسَ وَٱلَّذِينَ أَشْرَكُوٓا۟ إِنَّ ٱللَّـهَ يَفْصِلُ بَيْنَهُمْ يَوْمَ ٱلْقِيَـٰمَةِ ۚ إِنَّ ٱللَّـهَ عَلَىٰ كُلِّ شَىْءٍ شَهِيدٌ ﴿١٧﴾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the faithful, the Jews, the </a:t>
            </a:r>
            <a:r>
              <a:rPr lang="en-US" altLang="en-US" sz="3200" dirty="0" err="1">
                <a:latin typeface="Calibri" panose="020F0502020204030204" pitchFamily="34" charset="0"/>
              </a:rPr>
              <a:t>Sabaeans</a:t>
            </a:r>
            <a:r>
              <a:rPr lang="en-US" altLang="en-US" sz="3200" dirty="0">
                <a:latin typeface="Calibri" panose="020F0502020204030204" pitchFamily="34" charset="0"/>
              </a:rPr>
              <a:t>, the Christians, the </a:t>
            </a:r>
            <a:r>
              <a:rPr lang="en-US" altLang="en-US" sz="3200" dirty="0" err="1">
                <a:latin typeface="Calibri" panose="020F0502020204030204" pitchFamily="34" charset="0"/>
              </a:rPr>
              <a:t>Magians</a:t>
            </a:r>
            <a:r>
              <a:rPr lang="en-US" altLang="en-US" sz="3200" dirty="0">
                <a:latin typeface="Calibri" panose="020F0502020204030204" pitchFamily="34" charset="0"/>
              </a:rPr>
              <a:t> and the polytheists —Allah will indeed judge between them on the Day of Resurrection. Indeed Allah is witness to all things.</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Ḥajj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21385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أَلَمْ تَرَ أَنَّ ٱللَّـهَ يَسْجُدُ لَهُۥ مَن فِى ٱلسَّمَـٰوَٰتِ وَمَن فِى ٱلْأَرْضِ وَٱلشَّمْسُ وَٱلْقَمَرُ وَٱلنُّجُومُ وَٱلْجِبَالُ وَٱلشَّجَرُ وَٱلدَّوَآبُّ وَكَثِيرٌ مِّنَ ٱلنَّاسِ ۖ وَكَثِيرٌ حَقَّ عَلَيْهِ ٱلْعَذَابُ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Have you not regarded that to Allah prostrates whoever is in the heavens and whoever is on the earth, and the sun, the moon, and the stars, the mountains, the trees, and the animals and many of mankind? And for many the punishment has become due. </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Ḥajj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499572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وَمَن </a:t>
            </a:r>
            <a:r>
              <a:rPr lang="ar-SA" altLang="en-US" sz="7200" dirty="0">
                <a:latin typeface="Arabic Typesetting" panose="03020402040406030203" pitchFamily="66" charset="-78"/>
                <a:cs typeface="Arabic Typesetting" panose="03020402040406030203" pitchFamily="66" charset="-78"/>
              </a:rPr>
              <a:t>يُهِنِ ٱللَّـهُ فَمَا لَهُۥ مِن مُّكْرِمٍ ۚ إِنَّ ٱللَّـهَ يَفْعَلُ مَا يَشَآءُ ۩ ﴿١٨﴾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Whomever </a:t>
            </a:r>
            <a:r>
              <a:rPr lang="en-US" altLang="en-US" sz="3200" dirty="0">
                <a:latin typeface="Calibri" panose="020F0502020204030204" pitchFamily="34" charset="0"/>
              </a:rPr>
              <a:t>Allah humiliates will find no one who may bring him </a:t>
            </a:r>
            <a:r>
              <a:rPr lang="en-US" altLang="en-US" sz="3200" dirty="0" err="1">
                <a:latin typeface="Calibri" panose="020F0502020204030204" pitchFamily="34" charset="0"/>
              </a:rPr>
              <a:t>honour</a:t>
            </a:r>
            <a:r>
              <a:rPr lang="en-US" altLang="en-US" sz="3200" dirty="0">
                <a:latin typeface="Calibri" panose="020F0502020204030204" pitchFamily="34" charset="0"/>
              </a:rPr>
              <a:t>. Indeed Allah does whatever He wishes.</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Ḥajj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583820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هَـٰذَانِ خَصْمَانِ ٱخْتَصَمُوا۟ فِى رَبِّهِمْ ۖ فَٱلَّذِينَ كَفَرُوا۟ قُطِّعَتْ لَهُمْ ثِيَابٌ مِّن نَّارٍ يُصَبُّ مِن فَوْقِ رُءُوسِهِمُ ٱلْحَمِيمُ ﴿١٩﴾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These two contenders contend concerning their Lord. As for those who are faithless, cloaks of fire will be cut out for them, and boiling water will be poured over their heads,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Ḥajj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324977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يُصْهَرُ بِهِۦ مَا فِى بُطُونِهِمْ وَٱلْجُلُودُ ﴿٢٠﴾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with which their skins and entrails will be fused,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Ḥajj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320036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وَلَهُم مَّقَـٰمِعُ مِنْ حَدِيدٍ ﴿٢١﴾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there will be clubs of iron for them.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Ḥajj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801440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كُلَّمَآ أَرَادُوٓا۟ أَن يَخْرُجُوا۟ مِنْهَا مِنْ غَمٍّ أُعِيدُوا۟ فِيهَا وَذُوقُوا۟ عَذَابَ ٱلْحَرِيقِ ﴿٢٢﴾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Whenever they desire to leave it out of anguish, they will be turned back into it [and told]: ‘Taste the punishment of the burning!’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Ḥajj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90677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Ḥajj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137592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ٱللَّـهَ يُدْخِلُ ٱلَّذِينَ ءَامَنُوا۟ وَعَمِلُوا۟ ٱلصَّـٰلِحَـٰتِ جَنَّـٰتٍ تَجْرِى مِن تَحْتِهَا ٱلْأَنْهَـٰرُ يُحَلَّوْنَ فِيهَا مِنْ أَسَاوِرَ مِن ذَهَبٍ وَلُؤْلُؤًا ۖ وَلِبَاسُهُمْ فِيهَا حَرِيرٌ ﴿٢٣﴾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Allah will admit those who have faith and do righteous deeds into gardens with streams running in them, adorned therein with bracelets of gold and pearl, and their dress therein will be silk.</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Ḥajj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95401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وَهُدُوٓا۟ إِلَى ٱلطَّيِّبِ مِنَ ٱلْقَوْلِ وَهُدُوٓا۟ إِلَىٰ صِرَٰطِ ٱلْحَمِيدِ ﴿٢٤﴾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shall be guided to the purest speech, and guided to the path of the All-laudable.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Ḥajj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722837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ٱلَّذِينَ كَفَرُوا۟ وَيَصُدُّونَ عَن سَبِيلِ ٱللَّـهِ وَٱلْمَسْجِدِ ٱلْحَرَامِ ٱلَّذِى جَعَلْنَـٰهُ لِلنَّاسِ سَوَآءً ٱلْعَـٰكِفُ فِيهِ وَٱلْبَادِ ۚ وَمَن يُرِدْ فِيهِ بِإِلْحَادٍۭ بِظُلْمٍ نُّذِقْهُ مِنْ عَذَابٍ أَلِيمٍ ﴿٢٥﴾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those who are faithless and who bar from the way of Allah and the Sacred Mosque, which We have assigned for all the people, the native and the visitor being equal therein —whoever seeks to commit therein sacrilege with the intent of wrongdoing, We shall make him taste a painful punishment.</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Ḥajj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557910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وَإِذْ بَوَّأْنَا لِإِبْرَٰهِيمَ مَكَانَ ٱلْبَيْتِ أَن لَّا تُشْرِكْ بِى شَيْـًٔا وَطَهِّرْ بَيْتِىَ لِلطَّآئِفِينَ وَٱلْقَآئِمِينَ وَٱلرُّكَّعِ ٱلسُّجُودِ ﴿٢٦﴾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We settled for Abraham the site of the House [saying], Do not ascribe any partners to Me, and purify My House for those who go around it, and those who stand [in it for prayer], and those who bow and prostrate.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Ḥajj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138985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وَأَذِّن فِى ٱلنَّاسِ بِٱلْحَجِّ يَأْتُوكَ رِجَالًا وَعَلَىٰ كُلِّ ضَامِرٍ يَأْتِينَ مِن كُلِّ فَجٍّ عَمِيقٍ ﴿٢٧﴾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proclaim the </a:t>
            </a:r>
            <a:r>
              <a:rPr lang="en-US" altLang="en-US" sz="3200" dirty="0" err="1">
                <a:latin typeface="Calibri" panose="020F0502020204030204" pitchFamily="34" charset="0"/>
              </a:rPr>
              <a:t>ḥajj</a:t>
            </a:r>
            <a:r>
              <a:rPr lang="en-US" altLang="en-US" sz="3200" dirty="0">
                <a:latin typeface="Calibri" panose="020F0502020204030204" pitchFamily="34" charset="0"/>
              </a:rPr>
              <a:t> to people: they shall come to you on foot and on lean camels coming from distant places,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Ḥajj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067119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لِّيَشْهَدُوا۟ مَنَـٰفِعَ لَهُمْ وَيَذْكُرُوا۟ ٱسْمَ ٱللَّـهِ فِىٓ أَيَّامٍ مَّعْلُومَـٰتٍ عَلَىٰ مَا رَزَقَهُم مِّنۢ بَهِيمَةِ ٱلْأَنْعَـٰمِ ۖ فَكُلُوا۟ مِنْهَا وَأَطْعِمُوا۟ ٱلْبَآئِسَ ٱلْفَقِيرَ ﴿٢٨﴾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that they may witness the benefits for them, and mention Allah’s Name during the known days over the livestock He has provided them. So eat thereof, and feed the destitute.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Ḥajj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965948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ثُمَّ لْيَقْضُوا۟ تَفَثَهُمْ وَلْيُوفُوا۟ نُذُورَهُمْ وَلْيَطَّوَّفُوا۟ بِٱلْبَيْتِ ٱلْعَتِيقِ ﴿٢٩﴾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let them do away with their untidiness</a:t>
            </a:r>
            <a:r>
              <a:rPr lang="en-US" altLang="en-US" sz="3200" dirty="0" smtClean="0">
                <a:latin typeface="Calibri" panose="020F0502020204030204" pitchFamily="34" charset="0"/>
              </a:rPr>
              <a:t>, </a:t>
            </a:r>
            <a:r>
              <a:rPr lang="en-US" altLang="en-US" sz="3200" dirty="0">
                <a:latin typeface="Calibri" panose="020F0502020204030204" pitchFamily="34" charset="0"/>
              </a:rPr>
              <a:t>and fulfill their vows, and go around the Ancient House</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Ḥajj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503523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ذَٰلِكَ وَمَن يُعَظِّمْ حُرُمَـٰتِ ٱللَّـهِ فَهُوَ خَيْرٌ لَّهُۥ عِندَ رَبِّهِۦ ۗ وَأُحِلَّتْ لَكُمُ ٱلْأَنْعَـٰمُ إِلَّا مَا يُتْلَىٰ عَلَيْكُمْ ۖ فَٱجْتَنِبُوا۟ ٱلرِّجْسَ مِنَ ٱلْأَوْثَـٰنِ وَٱجْتَنِبُوا۟ قَوْلَ ٱلزُّورِ ﴿٣٠﴾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That. And whoever venerates the sacraments of Allah, that is better for him with his Lord. You are permitted [animals of] grazing livestock except for what will be recited to you. So avoid the abomination of idols, and avoid false speech,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Ḥajj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111082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حُنَفَآءَ لِلَّـهِ غَيْرَ مُشْرِكِينَ بِهِۦ ۚ وَمَن يُشْرِكْ بِٱللَّـهِ فَكَأَنَّمَا خَرَّ مِنَ ٱلسَّمَآءِ فَتَخْطَفُهُ ٱلطَّيْرُ أَوْ تَهْوِى بِهِ ٱلرِّيحُ فِى مَكَانٍ سَحِيقٍ ﴿٣١﴾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as persons having pure faith in Allah, not ascribing partners to Him. Whoever ascribes partners to Allah is as though he had fallen from a height to be devoured by vultures, or to be blown away by the wind far and wide.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Ḥajj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434474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ذَٰلِكَ وَمَن يُعَظِّمْ شَعَـٰٓئِرَ ٱللَّـهِ فَإِنَّهَا مِن تَقْوَى ٱلْقُلُوبِ ﴿٣٢﴾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That. And whoever venerates the sacraments of Allah —indeed that arises from the </a:t>
            </a:r>
            <a:r>
              <a:rPr lang="en-US" altLang="en-US" sz="3200" dirty="0" err="1">
                <a:latin typeface="Calibri" panose="020F0502020204030204" pitchFamily="34" charset="0"/>
              </a:rPr>
              <a:t>Godwariness</a:t>
            </a:r>
            <a:r>
              <a:rPr lang="en-US" altLang="en-US" sz="3200" dirty="0">
                <a:latin typeface="Calibri" panose="020F0502020204030204" pitchFamily="34" charset="0"/>
              </a:rPr>
              <a:t> of hearts.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Ḥajj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741145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Ḥajj</a:t>
            </a:r>
            <a:endParaRPr lang="en-US" altLang="en-US" b="1" dirty="0">
              <a:solidFill>
                <a:srgbClr val="FFFF99"/>
              </a:solidFill>
              <a:latin typeface="Trebuchet MS" panose="020B0603020202020204" pitchFamily="34" charset="0"/>
            </a:endParaRPr>
          </a:p>
        </p:txBody>
      </p:sp>
      <p:sp>
        <p:nvSpPr>
          <p:cNvPr id="7"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بِسْمِ اللهِ الرَّحْمنِ الرَّحِيمِ</a:t>
            </a:r>
            <a:endParaRPr lang="en-US" altLang="en-US" sz="7200" dirty="0">
              <a:latin typeface="Arabic Typesetting" panose="03020402040406030203" pitchFamily="66" charset="-78"/>
              <a:cs typeface="Arabic Typesetting" panose="03020402040406030203" pitchFamily="66" charset="-78"/>
            </a:endParaRPr>
          </a:p>
        </p:txBody>
      </p:sp>
      <p:sp>
        <p:nvSpPr>
          <p:cNvPr id="8"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name of Allah the All-beneficent, the All-merciful.</a:t>
            </a:r>
          </a:p>
        </p:txBody>
      </p:sp>
    </p:spTree>
    <p:extLst>
      <p:ext uri="{BB962C8B-B14F-4D97-AF65-F5344CB8AC3E}">
        <p14:creationId xmlns:p14="http://schemas.microsoft.com/office/powerpoint/2010/main" val="11914681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لَكُمْ فِيهَا مَنَـٰفِعُ إِلَىٰٓ أَجَلٍ مُّسَمًّى ثُمَّ مَحِلُّهَآ إِلَى ٱلْبَيْتِ ٱلْعَتِيقِ ﴿٣٣﴾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You may benefit from them until a specified time</a:t>
            </a:r>
            <a:r>
              <a:rPr lang="en-US" altLang="en-US" sz="3200" dirty="0" smtClean="0">
                <a:latin typeface="Calibri" panose="020F0502020204030204" pitchFamily="34" charset="0"/>
              </a:rPr>
              <a:t>. </a:t>
            </a:r>
            <a:r>
              <a:rPr lang="en-US" altLang="en-US" sz="3200" dirty="0">
                <a:latin typeface="Calibri" panose="020F0502020204030204" pitchFamily="34" charset="0"/>
              </a:rPr>
              <a:t>Then their place of sacrifice is by the Ancient House.</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Ḥajj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248164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وَلِكُلِّ أُمَّةٍ جَعَلْنَا مَنسَكًا لِّيَذْكُرُوا۟ ٱسْمَ ٱللَّـهِ عَلَىٰ مَا رَزَقَهُم مِّنۢ بَهِيمَةِ ٱلْأَنْعَـٰمِ ۗ فَإِلَـٰهُكُمْ إِلَـٰهٌ وَٰحِدٌ فَلَهُۥٓ أَسْلِمُوا۟ ۗ وَبَشِّرِ ٱلْمُخْبِتِينَ ﴿٣٤﴾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For every nation We have appointed a rite that they might mention Allah’s Name over the livestock He has provided them. Your God is the One God. So submit to Him. And give good news to the humble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Ḥajj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561448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ٱلَّذِينَ إِذَا ذُكِرَ ٱللَّـهُ وَجِلَتْ قُلُوبُهُمْ وَٱلصَّـٰبِرِينَ عَلَىٰ مَآ أَصَابَهُمْ وَٱلْمُقِيمِى ٱلصَّلَوٰةِ وَمِمَّا رَزَقْنَـٰهُمْ يُنفِقُونَ ﴿٣٥﴾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—those whose hearts tremble with awe when Allah is mentioned, and who are patient through whatever visits them, and who maintain the prayer and spend out of what We have provided them.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Ḥajj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433558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وَٱلْبُدْنَ جَعَلْنَـٰهَا لَكُم مِّن شَعَـٰٓئِرِ ٱللَّـهِ لَكُمْ فِيهَا خَيْرٌ ۖ فَٱذْكُرُوا۟ ٱسْمَ ٱللَّـهِ عَلَيْهَا صَوَآفَّ ۖ فَإِذَا وَجَبَتْ جُنُوبُهَا فَكُلُوا۟ مِنْهَا وَأَطْعِمُوا۟ ٱلْقَانِعَ وَٱلْمُعْتَرَّ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have appointed for you the [sacrificial] camels as one of Allah’s sacraments. There is good for you in them. So mention the Name of Allah over them as they stand. And when they have fallen on their flanks, eat from them, and feed the self-contained needy and the mendicant. </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Ḥajj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557391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كَذَٰلِكَ </a:t>
            </a:r>
            <a:r>
              <a:rPr lang="ar-SA" altLang="en-US" sz="7200" dirty="0">
                <a:latin typeface="Arabic Typesetting" panose="03020402040406030203" pitchFamily="66" charset="-78"/>
                <a:cs typeface="Arabic Typesetting" panose="03020402040406030203" pitchFamily="66" charset="-78"/>
              </a:rPr>
              <a:t>سَخَّرْنَـٰهَا لَكُمْ لَعَلَّكُمْ تَشْكُرُونَ ﴿٣٦﴾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Thus </a:t>
            </a:r>
            <a:r>
              <a:rPr lang="en-US" altLang="en-US" sz="3200" dirty="0">
                <a:latin typeface="Calibri" panose="020F0502020204030204" pitchFamily="34" charset="0"/>
              </a:rPr>
              <a:t>have We disposed them for your benefit so that you may give thanks.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Ḥajj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725576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لَن يَنَالَ ٱللَّـهَ لُحُومُهَا وَلَا دِمَآؤُهَا وَلَـٰكِن يَنَالُهُ ٱلتَّقْوَىٰ مِنكُمْ ۚ كَذَٰلِكَ سَخَّرَهَا لَكُمْ لِتُكَبِّرُوا۟ ٱللَّـهَ عَلَىٰ مَا هَدَىٰكُمْ ۗ وَبَشِّرِ ٱلْمُحْسِنِينَ ﴿٣٧﴾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is not their flesh or their blood that reaches Allah. Rather it is your </a:t>
            </a:r>
            <a:r>
              <a:rPr lang="en-US" altLang="en-US" sz="3200" dirty="0" err="1">
                <a:latin typeface="Calibri" panose="020F0502020204030204" pitchFamily="34" charset="0"/>
              </a:rPr>
              <a:t>Godwariness</a:t>
            </a:r>
            <a:r>
              <a:rPr lang="en-US" altLang="en-US" sz="3200" dirty="0">
                <a:latin typeface="Calibri" panose="020F0502020204030204" pitchFamily="34" charset="0"/>
              </a:rPr>
              <a:t> that reaches Him. Thus has He disposed them for your benefit so that you may magnify Allah for His guiding you. And give good news to the virtuous.</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Ḥajj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655744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ٱللَّـهَ يُدَٰفِعُ عَنِ ٱلَّذِينَ ءَامَنُوٓا۟ ۗ إِنَّ ٱللَّـهَ لَا يُحِبُّ كُلَّ خَوَّانٍ كَفُورٍ ﴿٣٨﴾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Allah indeed defends those who have faith. Indeed Allah does not like any ingrate traitor.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Ḥajj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587488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أُذِنَ لِلَّذِينَ يُقَـٰتَلُونَ بِأَنَّهُمْ ظُلِمُوا۟ ۚ وَإِنَّ ٱللَّـهَ عَلَىٰ نَصْرِهِمْ لَقَدِيرٌ ﴿٣٩﴾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Those who are fought against are permitted [to fight] because they have been wronged, and Allah is indeed able to help them.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Ḥajj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898186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ٱلَّذِينَ أُخْرِجُوا۟ مِن دِيَـٰرِهِم بِغَيْرِ حَقٍّ إِلَّآ أَن يَقُولُوا۟ رَبُّنَا ٱللَّـهُ ۗ وَلَوْلَا دَفْعُ ٱللَّـهِ ٱلنَّاسَ بَعْضَهُم بِبَعْضٍ لَّهُدِّمَتْ صَوَٰمِعُ وَبِيَعٌ وَصَلَوَٰتٌ وَمَسَـٰجِدُ يُذْكَرُ فِيهَا ٱسْمُ ٱللَّـهِ كَثِيرًا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—Those who were expelled from their homes unjustly, only because they said, ‘Allah is our Lord.’ Had not Allah repulsed the people from one another, ruin would have befallen the monasteries, churches, synagogues and mosques in which Allah’s Name is mentioned greatly. </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Ḥajj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133523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وَلَيَنصُرَنَّ </a:t>
            </a:r>
            <a:r>
              <a:rPr lang="ar-SA" altLang="en-US" sz="7200" dirty="0">
                <a:latin typeface="Arabic Typesetting" panose="03020402040406030203" pitchFamily="66" charset="-78"/>
                <a:cs typeface="Arabic Typesetting" panose="03020402040406030203" pitchFamily="66" charset="-78"/>
              </a:rPr>
              <a:t>ٱللَّـهُ مَن يَنصُرُهُۥٓ ۗ إِنَّ ٱللَّـهَ لَقَوِىٌّ عَزِيزٌ ﴿٤٠﴾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Allah </a:t>
            </a:r>
            <a:r>
              <a:rPr lang="en-US" altLang="en-US" sz="3200" dirty="0">
                <a:latin typeface="Calibri" panose="020F0502020204030204" pitchFamily="34" charset="0"/>
              </a:rPr>
              <a:t>will surely help those who help Him. Indeed Allah is all-strong, all-mighty.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Ḥajj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636486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يَـٰٓأَيُّهَا ٱلنَّاسُ ٱتَّقُوا۟ رَبَّكُمْ ۚ إِنَّ زَلْزَلَةَ ٱلسَّاعَةِ شَىْءٌ عَظِيمٌ ﴿١﴾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mankind! Be wary of your Lord! Indeed the quake of the Hour is a terrible thing.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Ḥajj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772312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ٱلَّذِينَ إِن مَّكَّنَّـٰهُمْ فِى ٱلْأَرْضِ أَقَامُوا۟ ٱلصَّلَوٰةَ وَءَاتَوُا۟ ٱلزَّكَوٰةَ وَأَمَرُوا۟ بِٱلْمَعْرُوفِ وَنَهَوْا۟ عَنِ ٱلْمُنكَرِ ۗ وَلِلَّـهِ عَـٰقِبَةُ ٱلْأُمُورِ ﴿٤١﴾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Those who, if We granted them power in the land, maintain the prayer, give the </a:t>
            </a:r>
            <a:r>
              <a:rPr lang="en-US" altLang="en-US" sz="3200" dirty="0" err="1">
                <a:latin typeface="Calibri" panose="020F0502020204030204" pitchFamily="34" charset="0"/>
              </a:rPr>
              <a:t>zakāt</a:t>
            </a:r>
            <a:r>
              <a:rPr lang="en-US" altLang="en-US" sz="3200" dirty="0">
                <a:latin typeface="Calibri" panose="020F0502020204030204" pitchFamily="34" charset="0"/>
              </a:rPr>
              <a:t>, and bid what is right and forbid what is wrong. And with Allah rests the outcome of all matters.</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Ḥajj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6991359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وَإِن يُكَذِّبُوكَ فَقَدْ كَذَّبَتْ قَبْلَهُمْ قَوْمُ نُوحٍ وَعَادٌ وَثَمُودُ ﴿٤٢﴾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If they impugn you, the people of Noah have impugned before them and </a:t>
            </a:r>
            <a:r>
              <a:rPr lang="en-US" altLang="en-US" sz="3200" dirty="0" err="1">
                <a:latin typeface="Calibri" panose="020F0502020204030204" pitchFamily="34" charset="0"/>
              </a:rPr>
              <a:t>ʿĀd</a:t>
            </a:r>
            <a:r>
              <a:rPr lang="en-US" altLang="en-US" sz="3200" dirty="0">
                <a:latin typeface="Calibri" panose="020F0502020204030204" pitchFamily="34" charset="0"/>
              </a:rPr>
              <a:t> and </a:t>
            </a:r>
            <a:r>
              <a:rPr lang="en-US" altLang="en-US" sz="3200" dirty="0" err="1">
                <a:latin typeface="Calibri" panose="020F0502020204030204" pitchFamily="34" charset="0"/>
              </a:rPr>
              <a:t>Thamūd</a:t>
            </a:r>
            <a:endParaRPr lang="en-US" altLang="en-US" sz="3200" dirty="0">
              <a:latin typeface="Calibri" panose="020F0502020204030204" pitchFamily="34" charset="0"/>
            </a:endParaRP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Ḥajj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548874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وَقَوْمُ إِبْرَٰهِيمَ وَقَوْمُ لُوطٍ ﴿٤٣﴾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[as well as] the people of Abraham and the people of Lot,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Ḥajj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7347550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وَأَصْحَـٰبُ مَدْيَنَ ۖ وَكُذِّبَ مُوسَىٰ فَأَمْلَيْتُ لِلْكَـٰفِرِينَ ثُمَّ أَخَذْتُهُمْ ۖ فَكَيْفَ كَانَ نَكِيرِ ﴿٤٤﴾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the inhabitants of Midian, and Moses was also impugned. But I gave the faithless a respite, then I seized them and how was My rebuttal!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Ḥajj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03159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فَكَأَيِّن مِّن قَرْيَةٍ أَهْلَكْنَـٰهَا وَهِىَ ظَالِمَةٌ فَهِىَ خَاوِيَةٌ عَلَىٰ عُرُوشِهَا وَبِئْرٍ مُّعَطَّلَةٍ وَقَصْرٍ مَّشِيدٍ ﴿٤٥﴾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How many towns We have destroyed while they were wrongdoers! So they lie fallen on their trellises, their wells neglected and their lofty palaces [desolate]!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Ḥajj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7520872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أَفَلَمْ يَسِيرُوا۟ فِى ٱلْأَرْضِ فَتَكُونَ لَهُمْ قُلُوبٌ يَعْقِلُونَ بِهَآ أَوْ ءَاذَانٌ يَسْمَعُونَ بِهَا ۖ فَإِنَّهَا لَا تَعْمَى ٱلْأَبْصَـٰرُ وَلَـٰكِن تَعْمَى ٱلْقُلُوبُ ٱلَّتِى فِى ٱلصُّدُورِ ﴿٤٦﴾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Have they not traveled over the land so that they may have hearts by which they may apply reason, or ears by which they may hear? Indeed it is not the eyes that turn blind, but the hearts turn blind —those that are in the breasts!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Ḥajj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701537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وَيَسْتَعْجِلُونَكَ بِٱلْعَذَابِ وَلَن يُخْلِفَ ٱللَّـهُ وَعْدَهُۥ ۚ وَإِنَّ يَوْمًا عِندَ رَبِّكَ كَأَلْفِ سَنَةٍ مِّمَّا تَعُدُّونَ ﴿٤٧﴾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ask you to hasten the punishment, though Allah shall never break His promise. Indeed a day with your Lord is like a thousand years of your reckoning.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Ḥajj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5789812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وَكَأَيِّن مِّن قَرْيَةٍ أَمْلَيْتُ لَهَا وَهِىَ ظَالِمَةٌ ثُمَّ أَخَذْتُهَا وَإِلَىَّ ٱلْمَصِيرُ ﴿٤٨﴾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To how many a town did I give respite while it was wrongdoing! Then I seized it, and toward Me is the destination.</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Ḥajj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2933554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يَـٰٓأَيُّهَا ٱلنَّاسُ إِنَّمَآ أَنَا۠ لَكُمْ نَذِيرٌ مُّبِينٌ ﴿٤٩﴾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‘O mankind! I am only a manifest warner to you!’</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Ḥajj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3599482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فَٱلَّذِينَ ءَامَنُوا۟ وَعَمِلُوا۟ ٱلصَّـٰلِحَـٰتِ لَهُم مَّغْفِرَةٌ وَرِزْقٌ كَرِيمٌ ﴿٥٠﴾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As for those who have faith and do righteous deeds, for them is forgiveness and a noble provision.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Ḥajj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466900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يَوْمَ تَرَوْنَهَا تَذْهَلُ كُلُّ مُرْضِعَةٍ عَمَّآ أَرْضَعَتْ وَتَضَعُ كُلُّ ذَاتِ حَمْلٍ حَمْلَهَا وَتَرَى ٱلنَّاسَ سُكَـٰرَىٰ وَمَا هُم بِسُكَـٰرَىٰ وَلَـٰكِنَّ عَذَابَ ٱللَّـهِ شَدِيدٌ ﴿٢﴾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day that you will see it, every suckling female will neglect what she suckled, and every pregnant female will deliver her burden, and you will see the people drunk, yet they will not be drunken, but Allah’s punishment is severe.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Ḥajj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48324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وَٱلَّذِينَ سَعَوْا۟ فِىٓ ءَايَـٰتِنَا مُعَـٰجِزِينَ أُو۟لَـٰٓئِكَ أَصْحَـٰبُ ٱلْجَحِيمِ ﴿٥١﴾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as for those who contend with Our signs, seeking to thwart [their purpose], they shall be the inmates of hell.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Ḥajj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5589722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وَمَآ أَرْسَلْنَا مِن قَبْلِكَ مِن رَّسُولٍ وَلَا نَبِىٍّ إِلَّآ إِذَا تَمَنَّىٰٓ أَلْقَى ٱلشَّيْطَـٰنُ فِىٓ أُمْنِيَّتِهِۦ فَيَنسَخُ ٱللَّـهُ مَا يُلْقِى ٱلشَّيْطَـٰنُ ثُمَّ يُحْكِمُ ٱللَّـهُ ءَايَـٰتِهِۦ ۗ وَٱللَّـهُ عَلِيمٌ حَكِيمٌ ﴿٥٢﴾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did not send before you any apostle or prophet but that when he recited [the scripture] Satan interjected [something] in his recitation. Thereat Allah nullifies whatever Satan has interjected, [and] then Allah confirms His signs, and Allah is All-knowing, All-wise.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Ḥajj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4696289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لِّيَجْعَلَ مَا يُلْقِى ٱلشَّيْطَـٰنُ فِتْنَةً لِّلَّذِينَ فِى قُلُوبِهِم مَّرَضٌ وَٱلْقَاسِيَةِ قُلُوبُهُمْ ۗ وَإِنَّ ٱلظَّـٰلِمِينَ لَفِى شِقَاقٍۭ بَعِيدٍ ﴿٥٣﴾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That He may make what Satan has thrown in a trial for those in whose hearts is a sickness and those whose hearts have hardened. Indeed the wrongdoers are steeped in extreme defiance.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Ḥajj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2254243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وَلِيَعْلَمَ ٱلَّذِينَ أُوتُوا۟ ٱلْعِلْمَ أَنَّهُ ٱلْحَقُّ مِن رَّبِّكَ فَيُؤْمِنُوا۟ بِهِۦ فَتُخْبِتَ لَهُۥ قُلُوبُهُمْ ۗ وَإِنَّ ٱللَّـهَ لَهَادِ ٱلَّذِينَ ءَامَنُوٓا۟ إِلَىٰ صِرَٰطٍ مُّسْتَقِيمٍ ﴿٥٤﴾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That those who have been given knowledge may know that it is the truth from your Lord, and so they may have faith in it, and their hearts may be humbled before Him. Indeed Allah guides those who have faith to a straight path.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Ḥajj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8692884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وَلَا يَزَالُ ٱلَّذِينَ كَفَرُوا۟ فِى مِرْيَةٍ مِّنْهُ حَتَّىٰ تَأْتِيَهُمُ ٱلسَّاعَةُ بَغْتَةً أَوْ يَأْتِيَهُمْ عَذَابُ يَوْمٍ عَقِيمٍ ﴿٥٥﴾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Those who are faithless persist in their doubt about it, until the Hour overtakes them suddenly, or they are overtaken by the punishment of an inauspicious day.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Ḥajj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9782489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ٱلْمُلْكُ يَوْمَئِذٍ لِّلَّـهِ يَحْكُمُ بَيْنَهُمْ ۚ فَٱلَّذِينَ ءَامَنُوا۟ وَعَمِلُوا۟ ٱلصَّـٰلِحَـٰتِ فِى جَنَّـٰتِ ٱلنَّعِيمِ ﴿٥٦﴾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On that day all sovereignty will belong to Allah: He will judge between them. Then those who have faith and do righteous deeds will be in gardens of bliss,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Ḥajj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8049250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وَٱلَّذِينَ كَفَرُوا۟ وَكَذَّبُوا۟ بِـَٔايَـٰتِنَا فَأُو۟لَـٰٓئِكَ لَهُمْ عَذَابٌ مُّهِينٌ ﴿٥٧﴾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those who are faithless and who deny Our signs —for such there will be a humiliating punishment.</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Ḥajj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2800815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وَٱلَّذِينَ هَاجَرُوا۟ فِى سَبِيلِ ٱللَّـهِ ثُمَّ قُتِلُوٓا۟ أَوْ مَاتُوا۟ لَيَرْزُقَنَّهُمُ ٱللَّـهُ رِزْقًا حَسَنًا ۚ وَإِنَّ ٱللَّـهَ لَهُوَ خَيْرُ ٱلرَّٰزِقِينَ ﴿٥٨﴾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Those who migrate in the way of Allah and then are slain, or die, Allah will surely provide them with a good provision. Allah is indeed the best of providers.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Ḥajj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9622563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لَيُدْخِلَنَّهُم مُّدْخَلًا يَرْضَوْنَهُۥ ۗ وَإِنَّ ٱللَّـهَ لَعَلِيمٌ حَلِيمٌ ﴿٥٩﴾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will admit them into an abode they are pleased with. Indeed Allah is all-knowing, all-forbearing.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Ḥajj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8260866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ذَٰلِكَ وَمَنْ عَاقَبَ بِمِثْلِ مَا عُوقِبَ بِهِۦ ثُمَّ بُغِىَ عَلَيْهِ لَيَنصُرَنَّهُ ٱللَّـهُ ۗ إِنَّ ٱللَّـهَ لَعَفُوٌّ غَفُورٌ ﴿٦٠﴾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That; and whoever retaliates with the like of what he has been made to suffer, and then is [again] aggressed against, Allah will surely help him. Indeed Allah is all-excusing, all-forgiving.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Ḥajj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218520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وَمِنَ ٱلنَّاسِ مَن يُجَـٰدِلُ فِى ٱللَّـهِ بِغَيْرِ عِلْمٍ وَيَتَّبِعُ كُلَّ شَيْطَـٰنٍ مَّرِيدٍ ﴿٣﴾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Among the people are those who dispute about Allah without any knowledge, and follow every </a:t>
            </a:r>
            <a:r>
              <a:rPr lang="en-US" altLang="en-US" sz="3200" dirty="0" err="1">
                <a:latin typeface="Calibri" panose="020F0502020204030204" pitchFamily="34" charset="0"/>
              </a:rPr>
              <a:t>froward</a:t>
            </a:r>
            <a:r>
              <a:rPr lang="en-US" altLang="en-US" sz="3200" dirty="0">
                <a:latin typeface="Calibri" panose="020F0502020204030204" pitchFamily="34" charset="0"/>
              </a:rPr>
              <a:t> devil,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Ḥajj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793172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ذَٰلِكَ بِأَنَّ ٱللَّـهَ يُولِجُ ٱلَّيْلَ فِى ٱلنَّهَارِ وَيُولِجُ ٱلنَّهَارَ فِى ٱلَّيْلِ وَأَنَّ ٱللَّـهَ سَمِيعٌۢ بَصِيرٌ ﴿٦١﴾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That is because Allah makes the night pass into the day and makes the day pass into the night, and because Allah is all-hearing, all-seeing.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Ḥajj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4760268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ذَٰلِكَ بِأَنَّ ٱللَّـهَ هُوَ ٱلْحَقُّ وَأَنَّ مَا يَدْعُونَ مِن دُونِهِۦ هُوَ ٱلْبَـٰطِلُ وَأَنَّ ٱللَّـهَ هُوَ ٱلْعَلِىُّ ٱلْكَبِيرُ ﴿٦٢﴾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That is because Allah is the Reality, and what they invoke besides Him is nullity, and because Allah is the All-exalted, the All-great.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Ḥajj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4593515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أَلَمْ تَرَ أَنَّ ٱللَّـهَ أَنزَلَ مِنَ ٱلسَّمَآءِ مَآءً فَتُصْبِحُ ٱلْأَرْضُ مُخْضَرَّةً ۗ إِنَّ ٱللَّـهَ لَطِيفٌ خَبِيرٌ ﴿٦٣﴾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Have you not regarded that Allah sends down water from the sky, whereupon the earth turns green? Indeed Allah is all-attentive, all-aware.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Ḥajj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8907363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لَّهُۥ مَا فِى ٱلسَّمَـٰوَٰتِ وَمَا فِى ٱلْأَرْضِ ۗ وَإِنَّ ٱللَّـهَ لَهُوَ ٱلْغَنِىُّ ٱلْحَمِيدُ ﴿٦٤﴾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To Him belongs whatever is in the heavens and whatever is in the earth, Indeed Allah is the All-sufficient, the All-laudable.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Ḥajj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8505116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أَلَمْ تَرَ أَنَّ ٱللَّـهَ سَخَّرَ لَكُم مَّا فِى ٱلْأَرْضِ وَٱلْفُلْكَ تَجْرِى فِى ٱلْبَحْرِ بِأَمْرِهِۦ وَيُمْسِكُ ٱلسَّمَآءَ أَن تَقَعَ عَلَى ٱلْأَرْضِ إِلَّا بِإِذْنِهِۦٓ ۗ إِنَّ ٱللَّـهَ بِٱلنَّاسِ لَرَءُوفٌ رَّحِيمٌ ﴿٦٥﴾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Have you not regarded that Allah has disposed for you[r benefit] whatever there is in the earth, and [that] the ships sail at sea by His command, and He sustains the sky lest it should fall on the earth, excepting [when it does so] by His leave? Indeed Allah is most kind and merciful to mankind.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Ḥajj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8332715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وَهُوَ ٱلَّذِىٓ أَحْيَاكُمْ ثُمَّ يُمِيتُكُمْ ثُمَّ يُحْيِيكُمْ ۗ إِنَّ ٱلْإِنسَـٰنَ لَكَفُورٌ ﴿٦٦﴾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is He who gave you life then He makes you die, then He brings you to life. Indeed man is very ungrateful.</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Ḥajj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1838674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لِّكُلِّ أُمَّةٍ جَعَلْنَا مَنسَكًا هُمْ نَاسِكُوهُ ۖ فَلَا يُنَـٰزِعُنَّكَ فِى ٱلْأَمْرِ ۚ وَٱدْعُ إِلَىٰ رَبِّكَ ۖ إِنَّكَ لَعَلَىٰ هُدًى مُّسْتَقِيمٍ ﴿٦٧﴾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For every nation We had appointed a rite [of worship] which they used to observe; so let them not dispute with you about the matter</a:t>
            </a:r>
            <a:r>
              <a:rPr lang="en-US" altLang="en-US" sz="3200" dirty="0" smtClean="0">
                <a:latin typeface="Calibri" panose="020F0502020204030204" pitchFamily="34" charset="0"/>
              </a:rPr>
              <a:t>. </a:t>
            </a:r>
            <a:r>
              <a:rPr lang="en-US" altLang="en-US" sz="3200" dirty="0">
                <a:latin typeface="Calibri" panose="020F0502020204030204" pitchFamily="34" charset="0"/>
              </a:rPr>
              <a:t>And invite to your Lord. Indeed you are on a straight guidance.</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Ḥajj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4474008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وَإِن جَـٰدَلُوكَ فَقُلِ ٱللَّـهُ أَعْلَمُ بِمَا تَعْمَلُونَ ﴿٦٨﴾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if they dispute with you, say, ‘Allah knows best what you are doing.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Ḥajj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4162013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ٱللَّـهُ يَحْكُمُ بَيْنَكُمْ يَوْمَ ٱلْقِيَـٰمَةِ فِيمَا كُنتُمْ فِيهِ تَخْتَلِفُونَ ﴿٦٩﴾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Allah will judge between you on the Day of Resurrection concerning that about which you used to differ.’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Ḥajj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7579737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أَلَمْ تَعْلَمْ أَنَّ ٱللَّـهَ يَعْلَمُ مَا فِى ٱلسَّمَآءِ وَٱلْأَرْضِ ۗ إِنَّ ذَٰلِكَ فِى كِتَـٰبٍ ۚ إِنَّ ذَٰلِكَ عَلَى ٱللَّـهِ يَسِيرٌ ﴿٧٠﴾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you not know that Allah knows whatever there is in the sky and the earth? That is indeed in a Book. That is indeed easy for Allah.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Ḥajj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776549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كُتِبَ عَلَيْهِ أَنَّهُۥ مَن تَوَلَّاهُ فَأَنَّهُۥ يُضِلُّهُۥ وَيَهْدِيهِ إِلَىٰ عَذَابِ ٱلسَّعِيرِ ﴿٤﴾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about whom it has been decreed that should anyone take him for a friend, he will lead him astray, and conduct him toward the punishment of the Blaze.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Ḥajj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1693397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وَيَعْبُدُونَ مِن دُونِ ٱللَّـهِ مَا لَمْ يُنَزِّلْ بِهِۦ سُلْطَـٰنًا وَمَا لَيْسَ لَهُم بِهِۦ عِلْمٌ ۗ وَمَا لِلظَّـٰلِمِينَ مِن نَّصِيرٍ ﴿٧١﴾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worship besides Allah that for which He has not sent down any authority, and of which they have no knowledge. And the wrongdoers shall have no helper.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Ḥajj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4697211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وَإِذَا تُتْلَىٰ عَلَيْهِمْ ءَايَـٰتُنَا بَيِّنَـٰتٍ تَعْرِفُ فِى وُجُوهِ ٱلَّذِينَ كَفَرُوا۟ ٱلْمُنكَرَ ۖ يَكَادُونَ يَسْطُونَ بِٱلَّذِينَ يَتْلُونَ عَلَيْهِمْ ءَايَـٰتِنَا ۗ قُلْ أَفَأُنَبِّئُكُم بِشَرٍّۢ مِّن ذَٰلِكُمُ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Our manifest signs are recited to them, you perceive denial on the faces of the faithless: they would almost pounce upon those who recite Our signs to them. Say, ‘Shall I inform you about something worse than that? </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Ḥajj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0933485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ٱلنَّارُ </a:t>
            </a:r>
            <a:r>
              <a:rPr lang="ar-SA" altLang="en-US" sz="7200" dirty="0">
                <a:latin typeface="Arabic Typesetting" panose="03020402040406030203" pitchFamily="66" charset="-78"/>
                <a:cs typeface="Arabic Typesetting" panose="03020402040406030203" pitchFamily="66" charset="-78"/>
              </a:rPr>
              <a:t>وَعَدَهَا ٱللَّـهُ ٱلَّذِينَ كَفَرُوا۟ ۖ وَبِئْسَ ٱلْمَصِيرُ ﴿٧٢﴾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The </a:t>
            </a:r>
            <a:r>
              <a:rPr lang="en-US" altLang="en-US" sz="3200" dirty="0">
                <a:latin typeface="Calibri" panose="020F0502020204030204" pitchFamily="34" charset="0"/>
              </a:rPr>
              <a:t>Fire which Allah has promised the faithless. And it is an evil destination.’</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Ḥajj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9122697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يَـٰٓأَيُّهَا ٱلنَّاسُ ضُرِبَ مَثَلٌ فَٱسْتَمِعُوا۟ لَهُۥٓ ۚ إِنَّ ٱلَّذِينَ تَدْعُونَ مِن دُونِ ٱللَّـهِ لَن يَخْلُقُوا۟ ذُبَابًا وَلَوِ ٱجْتَمَعُوا۟ لَهُۥ ۖ وَإِن يَسْلُبْهُمُ ٱلذُّبَابُ شَيْـًٔا لَّا يَسْتَنقِذُوهُ مِنْهُ ۚ ضَعُفَ ٱلطَّالِبُ وَٱلْمَطْلُوبُ ﴿٧٣﴾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mankind! Listen to a parable that is being drawn: Indeed those whom you invoke besides Allah will never create [even] a fly even if they all rallied to do so! And if a fly should take away something from them, they can not recover that from it. Feeble is the seeker and the sought!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Ḥajj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6462050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مَا قَدَرُوا۟ ٱللَّـهَ حَقَّ قَدْرِهِۦٓ ۗ إِنَّ ٱللَّـهَ لَقَوِىٌّ عَزِيزٌ ﴿٧٤﴾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do not regard Allah with the regard due to Him. Indeed Allah is all-strong, all-mighty.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Ḥajj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6240632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ٱللَّـهُ يَصْطَفِى مِنَ ٱلْمَلَـٰٓئِكَةِ رُسُلًا وَمِنَ ٱلنَّاسِ ۚ إِنَّ ٱللَّـهَ سَمِيعٌۢ بَصِيرٌ ﴿٧٥﴾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Allah chooses messengers from angels and from mankind. Indeed Allah is all-hearing, all-seeing.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Ḥajj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1094403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يَعْلَمُ مَا بَيْنَ أَيْدِيهِمْ وَمَا خَلْفَهُمْ ۗ وَإِلَى ٱللَّـهِ تُرْجَعُ ٱلْأُمُورُ ﴿٧٦﴾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knows that which is before them and that which is behind them, and to Allah all matters are returned.</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Ḥajj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768099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يَـٰٓأَيُّهَا ٱلَّذِينَ ءَامَنُوا۟ ٱرْكَعُوا۟ وَٱسْجُدُوا۟ وَٱعْبُدُوا۟ رَبَّكُمْ وَٱفْعَلُوا۟ ٱلْخَيْرَ لَعَلَّكُمْ تُفْلِحُونَ ۩ ﴿٧٧﴾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you who have faith! Bow down and prostrate yourselves, and worship your Lord, and do good, so that you may be felicitous.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Ḥajj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4014499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وَجَـٰهِدُوا۟ فِى ٱللَّـهِ حَقَّ جِهَادِهِۦ ۚ هُوَ ٱجْتَبَىٰكُمْ وَمَا جَعَلَ عَلَيْكُمْ فِى ٱلدِّينِ مِنْ حَرَجٍ ۚ مِّلَّةَ أَبِيكُمْ إِبْرَٰهِيمَ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wage </a:t>
            </a:r>
            <a:r>
              <a:rPr lang="en-US" altLang="en-US" sz="3200" dirty="0" err="1">
                <a:latin typeface="Calibri" panose="020F0502020204030204" pitchFamily="34" charset="0"/>
              </a:rPr>
              <a:t>jihād</a:t>
            </a:r>
            <a:r>
              <a:rPr lang="en-US" altLang="en-US" sz="3200" dirty="0">
                <a:latin typeface="Calibri" panose="020F0502020204030204" pitchFamily="34" charset="0"/>
              </a:rPr>
              <a:t> for the sake of Allah, a </a:t>
            </a:r>
            <a:r>
              <a:rPr lang="en-US" altLang="en-US" sz="3200" dirty="0" err="1">
                <a:latin typeface="Calibri" panose="020F0502020204030204" pitchFamily="34" charset="0"/>
              </a:rPr>
              <a:t>jihād</a:t>
            </a:r>
            <a:r>
              <a:rPr lang="en-US" altLang="en-US" sz="3200" dirty="0">
                <a:latin typeface="Calibri" panose="020F0502020204030204" pitchFamily="34" charset="0"/>
              </a:rPr>
              <a:t> which is worthy of Him. He has chosen you and has not placed for you any obstacle in the religion, the faith of your father, Abraham. </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Ḥajj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1838765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هُوَ </a:t>
            </a:r>
            <a:r>
              <a:rPr lang="ar-SA" altLang="en-US" sz="7200" dirty="0">
                <a:latin typeface="Arabic Typesetting" panose="03020402040406030203" pitchFamily="66" charset="-78"/>
                <a:cs typeface="Arabic Typesetting" panose="03020402040406030203" pitchFamily="66" charset="-78"/>
              </a:rPr>
              <a:t>سَمَّىٰكُمُ ٱلْمُسْلِمِينَ مِن قَبْلُ وَفِى هَـٰذَا لِيَكُونَ ٱلرَّسُولُ شَهِيدًا عَلَيْكُمْ وَتَكُونُوا۟ شُهَدَآءَ عَلَى ٱلنَّاسِ ۚ فَأَقِيمُوا۟ ٱلصَّلَوٰةَ وَءَاتُوا۟ ٱلزَّكَوٰةَ وَٱعْتَصِمُوا۟ بِٱللَّـهِ هُوَ مَوْلَىٰكُمْ ۖ فَنِعْمَ ٱلْمَوْلَىٰ وَنِعْمَ ٱلنَّصِيرُ ﴿٧٨﴾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He </a:t>
            </a:r>
            <a:r>
              <a:rPr lang="en-US" altLang="en-US" sz="3200" dirty="0">
                <a:latin typeface="Calibri" panose="020F0502020204030204" pitchFamily="34" charset="0"/>
              </a:rPr>
              <a:t>named you ‘</a:t>
            </a:r>
            <a:r>
              <a:rPr lang="en-US" altLang="en-US" sz="3200" dirty="0" err="1">
                <a:latin typeface="Calibri" panose="020F0502020204030204" pitchFamily="34" charset="0"/>
              </a:rPr>
              <a:t>muslims</a:t>
            </a:r>
            <a:r>
              <a:rPr lang="en-US" altLang="en-US" sz="3200" dirty="0">
                <a:latin typeface="Calibri" panose="020F0502020204030204" pitchFamily="34" charset="0"/>
              </a:rPr>
              <a:t>’ before, and in this</a:t>
            </a:r>
            <a:r>
              <a:rPr lang="en-US" altLang="en-US" sz="3200" dirty="0" smtClean="0">
                <a:latin typeface="Calibri" panose="020F0502020204030204" pitchFamily="34" charset="0"/>
              </a:rPr>
              <a:t>, </a:t>
            </a:r>
            <a:r>
              <a:rPr lang="en-US" altLang="en-US" sz="3200" dirty="0">
                <a:latin typeface="Calibri" panose="020F0502020204030204" pitchFamily="34" charset="0"/>
              </a:rPr>
              <a:t>so that the Apostle may be a witness to you, and that you may be witnesses to mankind. So maintain the prayer, give the </a:t>
            </a:r>
            <a:r>
              <a:rPr lang="en-US" altLang="en-US" sz="3200" dirty="0" err="1">
                <a:latin typeface="Calibri" panose="020F0502020204030204" pitchFamily="34" charset="0"/>
              </a:rPr>
              <a:t>zakāt</a:t>
            </a:r>
            <a:r>
              <a:rPr lang="en-US" altLang="en-US" sz="3200" dirty="0">
                <a:latin typeface="Calibri" panose="020F0502020204030204" pitchFamily="34" charset="0"/>
              </a:rPr>
              <a:t>, and hold fast to Allah. He is your master —an excellent master and an excellent helper.</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Ḥajj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335571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يَـٰٓأَيُّهَا ٱلنَّاسُ إِن كُنتُمْ فِى رَيْبٍ مِّنَ ٱلْبَعْثِ فَإِنَّا خَلَقْنَـٰكُم مِّن تُرَابٍ ثُمَّ مِن نُّطْفَةٍ ثُمَّ مِنْ عَلَقَةٍ ثُمَّ مِن مُّضْغَةٍ مُّخَلَّقَةٍ وَغَيْرِ مُخَلَّقَةٍ لِّنُبَيِّنَ لَكُمْ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people! If you are in doubt about the resurrection, [consider that] We indeed created you from dust, then from a drop of [seminal] fluid, then from a clinging mass</a:t>
            </a:r>
            <a:r>
              <a:rPr lang="en-US" altLang="en-US" sz="3200" dirty="0" smtClean="0">
                <a:latin typeface="Calibri" panose="020F0502020204030204" pitchFamily="34" charset="0"/>
              </a:rPr>
              <a:t>, </a:t>
            </a:r>
            <a:r>
              <a:rPr lang="en-US" altLang="en-US" sz="3200" dirty="0">
                <a:latin typeface="Calibri" panose="020F0502020204030204" pitchFamily="34" charset="0"/>
              </a:rPr>
              <a:t>then from a fleshy tissue</a:t>
            </a:r>
            <a:r>
              <a:rPr lang="en-US" altLang="en-US" sz="3200" dirty="0" smtClean="0">
                <a:latin typeface="Calibri" panose="020F0502020204030204" pitchFamily="34" charset="0"/>
              </a:rPr>
              <a:t>, </a:t>
            </a:r>
            <a:r>
              <a:rPr lang="en-US" altLang="en-US" sz="3200" dirty="0">
                <a:latin typeface="Calibri" panose="020F0502020204030204" pitchFamily="34" charset="0"/>
              </a:rPr>
              <a:t>partly formed and partly unformed, so that We may manifest [Our power] to you. </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Ḥajj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7510370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t>
            </a:r>
            <a:r>
              <a:rPr lang="en-US" altLang="en-US" sz="3200" dirty="0" smtClean="0">
                <a:latin typeface="Calibri" panose="020F0502020204030204" pitchFamily="34" charset="0"/>
              </a:rPr>
              <a:t>Allah </a:t>
            </a:r>
            <a:r>
              <a:rPr lang="en-US" altLang="en-US" sz="3200" dirty="0">
                <a:latin typeface="Calibri" panose="020F0502020204030204" pitchFamily="34" charset="0"/>
              </a:rPr>
              <a:t>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Ḥajj</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542383" y="1052736"/>
            <a:ext cx="11107234" cy="5112568"/>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92163" name="Rectangle 3"/>
          <p:cNvSpPr>
            <a:spLocks noGrp="1" noChangeArrowheads="1"/>
          </p:cNvSpPr>
          <p:nvPr>
            <p:ph type="ctrTitle"/>
          </p:nvPr>
        </p:nvSpPr>
        <p:spPr>
          <a:xfrm>
            <a:off x="2209800" y="3149600"/>
            <a:ext cx="7772400" cy="1143000"/>
          </a:xfrm>
          <a:noFill/>
        </p:spPr>
        <p:txBody>
          <a:bodyPr anchor="ctr">
            <a:normAutofit fontScale="90000"/>
          </a:bodyPr>
          <a:lstStyle/>
          <a:p>
            <a:pPr eaLnBrk="1" hangingPunct="1"/>
            <a:r>
              <a:rPr lang="en-US" altLang="en-US" b="1" dirty="0">
                <a:solidFill>
                  <a:srgbClr val="FFFF00"/>
                </a:solidFill>
                <a:latin typeface="Trebuchet MS" panose="020B0603020202020204" pitchFamily="34" charset="0"/>
              </a:rPr>
              <a:t>Please recite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Surat al-</a:t>
            </a:r>
            <a:r>
              <a:rPr lang="en-US" altLang="en-US" b="1" dirty="0" err="1">
                <a:solidFill>
                  <a:srgbClr val="FFFF00"/>
                </a:solidFill>
                <a:latin typeface="Trebuchet MS" panose="020B0603020202020204" pitchFamily="34" charset="0"/>
              </a:rPr>
              <a:t>Fatihah</a:t>
            </a:r>
            <a:r>
              <a:rPr lang="en-US" altLang="en-US" b="1" dirty="0">
                <a:solidFill>
                  <a:srgbClr val="FFFF00"/>
                </a:solidFill>
                <a:latin typeface="Trebuchet MS" panose="020B0603020202020204" pitchFamily="34" charset="0"/>
              </a:rPr>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for</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ALL MARHUMEEN</a:t>
            </a:r>
            <a:br>
              <a:rPr lang="en-US" altLang="en-US" b="1" dirty="0">
                <a:solidFill>
                  <a:srgbClr val="FFFF00"/>
                </a:solidFill>
                <a:latin typeface="Trebuchet MS" panose="020B0603020202020204" pitchFamily="34" charset="0"/>
              </a:rPr>
            </a:br>
            <a:endParaRPr lang="en-GB" altLang="en-US" b="1" dirty="0">
              <a:solidFill>
                <a:srgbClr val="FFFF0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amada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madan" id="{68211E4D-6D3C-4BAD-B43A-4C008CCCE099}" vid="{6F245041-EF16-4D15-BF38-936EE785D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8356</TotalTime>
  <Words>5153</Words>
  <Application>Microsoft Office PowerPoint</Application>
  <PresentationFormat>Widescreen</PresentationFormat>
  <Paragraphs>278</Paragraphs>
  <Slides>91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Arabic Typesetting</vt:lpstr>
      <vt:lpstr>Arial</vt:lpstr>
      <vt:lpstr>Calibri</vt:lpstr>
      <vt:lpstr>Simplified Arabic</vt:lpstr>
      <vt:lpstr>Traditional Arabic</vt:lpstr>
      <vt:lpstr>Trebuchet MS</vt:lpstr>
      <vt:lpstr>Ramadan</vt:lpstr>
      <vt:lpstr>PowerPoint Presentation</vt:lpstr>
      <vt:lpstr>PowerPoint Presentation</vt:lpstr>
      <vt:lpstr>اَللَّهُمَّ صَلِّ عَلَى مُحَمَّدٍ وَ آلِ مُحَمَّد</vt:lpstr>
      <vt:lpstr>بِسْمِ اللهِ الرَّحْمنِ الرَّحِيمِ</vt:lpstr>
      <vt:lpstr>يَـٰٓأَيُّهَا ٱلنَّاسُ ٱتَّقُوا۟ رَبَّكُمْ ۚ إِنَّ زَلْزَلَةَ ٱلسَّاعَةِ شَىْءٌ عَظِيمٌ ﴿١﴾</vt:lpstr>
      <vt:lpstr> يَوْمَ تَرَوْنَهَا تَذْهَلُ كُلُّ مُرْضِعَةٍ عَمَّآ أَرْضَعَتْ وَتَضَعُ كُلُّ ذَاتِ حَمْلٍ حَمْلَهَا وَتَرَى ٱلنَّاسَ سُكَـٰرَىٰ وَمَا هُم بِسُكَـٰرَىٰ وَلَـٰكِنَّ عَذَابَ ٱللَّـهِ شَدِيدٌ ﴿٢﴾</vt:lpstr>
      <vt:lpstr> وَمِنَ ٱلنَّاسِ مَن يُجَـٰدِلُ فِى ٱللَّـهِ بِغَيْرِ عِلْمٍ وَيَتَّبِعُ كُلَّ شَيْطَـٰنٍ مَّرِيدٍ ﴿٣﴾</vt:lpstr>
      <vt:lpstr> كُتِبَ عَلَيْهِ أَنَّهُۥ مَن تَوَلَّاهُ فَأَنَّهُۥ يُضِلُّهُۥ وَيَهْدِيهِ إِلَىٰ عَذَابِ ٱلسَّعِيرِ ﴿٤﴾</vt:lpstr>
      <vt:lpstr> يَـٰٓأَيُّهَا ٱلنَّاسُ إِن كُنتُمْ فِى رَيْبٍ مِّنَ ٱلْبَعْثِ فَإِنَّا خَلَقْنَـٰكُم مِّن تُرَابٍ ثُمَّ مِن نُّطْفَةٍ ثُمَّ مِنْ عَلَقَةٍ ثُمَّ مِن مُّضْغَةٍ مُّخَلَّقَةٍ وَغَيْرِ مُخَلَّقَةٍ لِّنُبَيِّنَ لَكُمْ ۚ</vt:lpstr>
      <vt:lpstr>وَنُقِرُّ فِى ٱلْأَرْحَامِ مَا نَشَآءُ إِلَىٰٓ أَجَلٍ مُّسَمًّى ثُمَّ نُخْرِجُكُمْ طِفْلًا ثُمَّ لِتَبْلُغُوٓا۟ أَشُدَّكُمْ ۖ</vt:lpstr>
      <vt:lpstr>وَمِنكُم مَّن يُتَوَفَّىٰ وَمِنكُم مَّن يُرَدُّ إِلَىٰٓ أَرْذَلِ ٱلْعُمُرِ لِكَيْلَا يَعْلَمَ مِنۢ بَعْدِ عِلْمٍ شَيْـًٔا ۚ وَتَرَى ٱلْأَرْضَ هَامِدَةً فَإِذَآ أَنزَلْنَا عَلَيْهَا ٱلْمَآءَ ٱهْتَزَّتْ وَرَبَتْ وَأَنۢبَتَتْ مِن كُلِّ زَوْجٍۭ بَهِيجٍ ﴿٥﴾</vt:lpstr>
      <vt:lpstr>ذَٰلِكَ بِأَنَّ ٱللَّـهَ هُوَ ٱلْحَقُّ وَأَنَّهُۥ يُحْىِ ٱلْمَوْتَىٰ وَأَنَّهُۥ عَلَىٰ كُلِّ شَىْءٍ قَدِيرٌ ﴿٦﴾</vt:lpstr>
      <vt:lpstr> وَأَنَّ ٱلسَّاعَةَ ءَاتِيَةٌ لَّا رَيْبَ فِيهَا وَأَنَّ ٱللَّـهَ يَبْعَثُ مَن فِى ٱلْقُبُورِ ﴿٧﴾ </vt:lpstr>
      <vt:lpstr>وَمِنَ ٱلنَّاسِ مَن يُجَـٰدِلُ فِى ٱللَّـهِ بِغَيْرِ عِلْمٍ وَلَا هُدًى وَلَا كِتَـٰبٍ مُّنِيرٍ ﴿٨﴾</vt:lpstr>
      <vt:lpstr> ثَانِىَ عِطْفِهِۦ لِيُضِلَّ عَن سَبِيلِ ٱللَّـهِ ۖ لَهُۥ فِى ٱلدُّنْيَا خِزْىٌ ۖ وَنُذِيقُهُۥ يَوْمَ ٱلْقِيَـٰمَةِ عَذَابَ ٱلْحَرِيقِ ﴿٩﴾</vt:lpstr>
      <vt:lpstr> ذَٰلِكَ بِمَا قَدَّمَتْ يَدَاكَ وَأَنَّ ٱللَّـهَ لَيْسَ بِظَلَّـٰمٍ لِّلْعَبِيدِ ﴿١٠﴾ </vt:lpstr>
      <vt:lpstr>وَمِنَ ٱلنَّاسِ مَن يَعْبُدُ ٱللَّـهَ عَلَىٰ حَرْفٍ ۖ فَإِنْ أَصَابَهُۥ خَيْرٌ ٱطْمَأَنَّ بِهِۦ ۖ وَإِنْ أَصَابَتْهُ فِتْنَةٌ ٱنقَلَبَ عَلَىٰ وَجْهِهِۦ خَسِرَ ٱلدُّنْيَا وَٱلْـَٔاخِرَةَ ۚ ذَٰلِكَ هُوَ ٱلْخُسْرَانُ ٱلْمُبِينُ ﴿١١﴾</vt:lpstr>
      <vt:lpstr> يَدْعُوا۟ مِن دُونِ ٱللَّـهِ مَا لَا يَضُرُّهُۥ وَمَا لَا يَنفَعُهُۥ ۚ ذَٰلِكَ هُوَ ٱلضَّلَـٰلُ ٱلْبَعِيدُ ﴿١٢﴾</vt:lpstr>
      <vt:lpstr> يَدْعُوا۟ لَمَن ضَرُّهُۥٓ أَقْرَبُ مِن نَّفْعِهِۦ ۚ لَبِئْسَ ٱلْمَوْلَىٰ وَلَبِئْسَ ٱلْعَشِيرُ ﴿١٣﴾</vt:lpstr>
      <vt:lpstr> إِنَّ ٱللَّـهَ يُدْخِلُ ٱلَّذِينَ ءَامَنُوا۟ وَعَمِلُوا۟ ٱلصَّـٰلِحَـٰتِ جَنَّـٰتٍ تَجْرِى مِن تَحْتِهَا ٱلْأَنْهَـٰرُ ۚ إِنَّ ٱللَّـهَ يَفْعَلُ مَا يُرِيدُ ﴿١٤﴾</vt:lpstr>
      <vt:lpstr> مَن كَانَ يَظُنُّ أَن لَّن يَنصُرَهُ ٱللَّـهُ فِى ٱلدُّنْيَا وَٱلْـَٔاخِرَةِ فَلْيَمْدُدْ بِسَبَبٍ إِلَى ٱلسَّمَآءِ ثُمَّ لْيَقْطَعْ فَلْيَنظُرْ هَلْ يُذْهِبَنَّ كَيْدُهُۥ مَا يَغِيظُ ﴿١٥﴾</vt:lpstr>
      <vt:lpstr>وَكَذَٰلِكَ أَنزَلْنَـٰهُ ءَايَـٰتٍۭ بَيِّنَـٰتٍ وَأَنَّ ٱللَّـهَ يَهْدِى مَن يُرِيدُ ﴿١٦﴾ </vt:lpstr>
      <vt:lpstr>إِنَّ ٱلَّذِينَ ءَامَنُوا۟ وَٱلَّذِينَ هَادُوا۟ وَٱلصَّـٰبِـِٔينَ وَٱلنَّصَـٰرَىٰ وَٱلْمَجُوسَ وَٱلَّذِينَ أَشْرَكُوٓا۟ إِنَّ ٱللَّـهَ يَفْصِلُ بَيْنَهُمْ يَوْمَ ٱلْقِيَـٰمَةِ ۚ إِنَّ ٱللَّـهَ عَلَىٰ كُلِّ شَىْءٍ شَهِيدٌ ﴿١٧﴾</vt:lpstr>
      <vt:lpstr> أَلَمْ تَرَ أَنَّ ٱللَّـهَ يَسْجُدُ لَهُۥ مَن فِى ٱلسَّمَـٰوَٰتِ وَمَن فِى ٱلْأَرْضِ وَٱلشَّمْسُ وَٱلْقَمَرُ وَٱلنُّجُومُ وَٱلْجِبَالُ وَٱلشَّجَرُ وَٱلدَّوَآبُّ وَكَثِيرٌ مِّنَ ٱلنَّاسِ ۖ وَكَثِيرٌ حَقَّ عَلَيْهِ ٱلْعَذَابُ ۗ</vt:lpstr>
      <vt:lpstr>وَمَن يُهِنِ ٱللَّـهُ فَمَا لَهُۥ مِن مُّكْرِمٍ ۚ إِنَّ ٱللَّـهَ يَفْعَلُ مَا يَشَآءُ ۩ ﴿١٨﴾</vt:lpstr>
      <vt:lpstr> هَـٰذَانِ خَصْمَانِ ٱخْتَصَمُوا۟ فِى رَبِّهِمْ ۖ فَٱلَّذِينَ كَفَرُوا۟ قُطِّعَتْ لَهُمْ ثِيَابٌ مِّن نَّارٍ يُصَبُّ مِن فَوْقِ رُءُوسِهِمُ ٱلْحَمِيمُ ﴿١٩﴾</vt:lpstr>
      <vt:lpstr> يُصْهَرُ بِهِۦ مَا فِى بُطُونِهِمْ وَٱلْجُلُودُ ﴿٢٠﴾</vt:lpstr>
      <vt:lpstr> وَلَهُم مَّقَـٰمِعُ مِنْ حَدِيدٍ ﴿٢١﴾</vt:lpstr>
      <vt:lpstr> كُلَّمَآ أَرَادُوٓا۟ أَن يَخْرُجُوا۟ مِنْهَا مِنْ غَمٍّ أُعِيدُوا۟ فِيهَا وَذُوقُوا۟ عَذَابَ ٱلْحَرِيقِ ﴿٢٢﴾</vt:lpstr>
      <vt:lpstr> إِنَّ ٱللَّـهَ يُدْخِلُ ٱلَّذِينَ ءَامَنُوا۟ وَعَمِلُوا۟ ٱلصَّـٰلِحَـٰتِ جَنَّـٰتٍ تَجْرِى مِن تَحْتِهَا ٱلْأَنْهَـٰرُ يُحَلَّوْنَ فِيهَا مِنْ أَسَاوِرَ مِن ذَهَبٍ وَلُؤْلُؤًا ۖ وَلِبَاسُهُمْ فِيهَا حَرِيرٌ ﴿٢٣﴾</vt:lpstr>
      <vt:lpstr>وَهُدُوٓا۟ إِلَى ٱلطَّيِّبِ مِنَ ٱلْقَوْلِ وَهُدُوٓا۟ إِلَىٰ صِرَٰطِ ٱلْحَمِيدِ ﴿٢٤﴾</vt:lpstr>
      <vt:lpstr> إِنَّ ٱلَّذِينَ كَفَرُوا۟ وَيَصُدُّونَ عَن سَبِيلِ ٱللَّـهِ وَٱلْمَسْجِدِ ٱلْحَرَامِ ٱلَّذِى جَعَلْنَـٰهُ لِلنَّاسِ سَوَآءً ٱلْعَـٰكِفُ فِيهِ وَٱلْبَادِ ۚ وَمَن يُرِدْ فِيهِ بِإِلْحَادٍۭ بِظُلْمٍ نُّذِقْهُ مِنْ عَذَابٍ أَلِيمٍ ﴿٢٥﴾</vt:lpstr>
      <vt:lpstr> وَإِذْ بَوَّأْنَا لِإِبْرَٰهِيمَ مَكَانَ ٱلْبَيْتِ أَن لَّا تُشْرِكْ بِى شَيْـًٔا وَطَهِّرْ بَيْتِىَ لِلطَّآئِفِينَ وَٱلْقَآئِمِينَ وَٱلرُّكَّعِ ٱلسُّجُودِ ﴿٢٦﴾</vt:lpstr>
      <vt:lpstr> وَأَذِّن فِى ٱلنَّاسِ بِٱلْحَجِّ يَأْتُوكَ رِجَالًا وَعَلَىٰ كُلِّ ضَامِرٍ يَأْتِينَ مِن كُلِّ فَجٍّ عَمِيقٍ ﴿٢٧﴾</vt:lpstr>
      <vt:lpstr> لِّيَشْهَدُوا۟ مَنَـٰفِعَ لَهُمْ وَيَذْكُرُوا۟ ٱسْمَ ٱللَّـهِ فِىٓ أَيَّامٍ مَّعْلُومَـٰتٍ عَلَىٰ مَا رَزَقَهُم مِّنۢ بَهِيمَةِ ٱلْأَنْعَـٰمِ ۖ فَكُلُوا۟ مِنْهَا وَأَطْعِمُوا۟ ٱلْبَآئِسَ ٱلْفَقِيرَ ﴿٢٨﴾</vt:lpstr>
      <vt:lpstr> ثُمَّ لْيَقْضُوا۟ تَفَثَهُمْ وَلْيُوفُوا۟ نُذُورَهُمْ وَلْيَطَّوَّفُوا۟ بِٱلْبَيْتِ ٱلْعَتِيقِ ﴿٢٩﴾</vt:lpstr>
      <vt:lpstr> ذَٰلِكَ وَمَن يُعَظِّمْ حُرُمَـٰتِ ٱللَّـهِ فَهُوَ خَيْرٌ لَّهُۥ عِندَ رَبِّهِۦ ۗ وَأُحِلَّتْ لَكُمُ ٱلْأَنْعَـٰمُ إِلَّا مَا يُتْلَىٰ عَلَيْكُمْ ۖ فَٱجْتَنِبُوا۟ ٱلرِّجْسَ مِنَ ٱلْأَوْثَـٰنِ وَٱجْتَنِبُوا۟ قَوْلَ ٱلزُّورِ ﴿٣٠﴾</vt:lpstr>
      <vt:lpstr>حُنَفَآءَ لِلَّـهِ غَيْرَ مُشْرِكِينَ بِهِۦ ۚ وَمَن يُشْرِكْ بِٱللَّـهِ فَكَأَنَّمَا خَرَّ مِنَ ٱلسَّمَآءِ فَتَخْطَفُهُ ٱلطَّيْرُ أَوْ تَهْوِى بِهِ ٱلرِّيحُ فِى مَكَانٍ سَحِيقٍ ﴿٣١﴾</vt:lpstr>
      <vt:lpstr> ذَٰلِكَ وَمَن يُعَظِّمْ شَعَـٰٓئِرَ ٱللَّـهِ فَإِنَّهَا مِن تَقْوَى ٱلْقُلُوبِ ﴿٣٢﴾</vt:lpstr>
      <vt:lpstr> لَكُمْ فِيهَا مَنَـٰفِعُ إِلَىٰٓ أَجَلٍ مُّسَمًّى ثُمَّ مَحِلُّهَآ إِلَى ٱلْبَيْتِ ٱلْعَتِيقِ ﴿٣٣﴾</vt:lpstr>
      <vt:lpstr> وَلِكُلِّ أُمَّةٍ جَعَلْنَا مَنسَكًا لِّيَذْكُرُوا۟ ٱسْمَ ٱللَّـهِ عَلَىٰ مَا رَزَقَهُم مِّنۢ بَهِيمَةِ ٱلْأَنْعَـٰمِ ۗ فَإِلَـٰهُكُمْ إِلَـٰهٌ وَٰحِدٌ فَلَهُۥٓ أَسْلِمُوا۟ ۗ وَبَشِّرِ ٱلْمُخْبِتِينَ ﴿٣٤﴾</vt:lpstr>
      <vt:lpstr> ٱلَّذِينَ إِذَا ذُكِرَ ٱللَّـهُ وَجِلَتْ قُلُوبُهُمْ وَٱلصَّـٰبِرِينَ عَلَىٰ مَآ أَصَابَهُمْ وَٱلْمُقِيمِى ٱلصَّلَوٰةِ وَمِمَّا رَزَقْنَـٰهُمْ يُنفِقُونَ ﴿٣٥﴾</vt:lpstr>
      <vt:lpstr> وَٱلْبُدْنَ جَعَلْنَـٰهَا لَكُم مِّن شَعَـٰٓئِرِ ٱللَّـهِ لَكُمْ فِيهَا خَيْرٌ ۖ فَٱذْكُرُوا۟ ٱسْمَ ٱللَّـهِ عَلَيْهَا صَوَآفَّ ۖ فَإِذَا وَجَبَتْ جُنُوبُهَا فَكُلُوا۟ مِنْهَا وَأَطْعِمُوا۟ ٱلْقَانِعَ وَٱلْمُعْتَرَّ ۚ</vt:lpstr>
      <vt:lpstr>كَذَٰلِكَ سَخَّرْنَـٰهَا لَكُمْ لَعَلَّكُمْ تَشْكُرُونَ ﴿٣٦﴾ </vt:lpstr>
      <vt:lpstr>لَن يَنَالَ ٱللَّـهَ لُحُومُهَا وَلَا دِمَآؤُهَا وَلَـٰكِن يَنَالُهُ ٱلتَّقْوَىٰ مِنكُمْ ۚ كَذَٰلِكَ سَخَّرَهَا لَكُمْ لِتُكَبِّرُوا۟ ٱللَّـهَ عَلَىٰ مَا هَدَىٰكُمْ ۗ وَبَشِّرِ ٱلْمُحْسِنِينَ ﴿٣٧﴾</vt:lpstr>
      <vt:lpstr> إِنَّ ٱللَّـهَ يُدَٰفِعُ عَنِ ٱلَّذِينَ ءَامَنُوٓا۟ ۗ إِنَّ ٱللَّـهَ لَا يُحِبُّ كُلَّ خَوَّانٍ كَفُورٍ ﴿٣٨﴾</vt:lpstr>
      <vt:lpstr>أُذِنَ لِلَّذِينَ يُقَـٰتَلُونَ بِأَنَّهُمْ ظُلِمُوا۟ ۚ وَإِنَّ ٱللَّـهَ عَلَىٰ نَصْرِهِمْ لَقَدِيرٌ ﴿٣٩﴾</vt:lpstr>
      <vt:lpstr> ٱلَّذِينَ أُخْرِجُوا۟ مِن دِيَـٰرِهِم بِغَيْرِ حَقٍّ إِلَّآ أَن يَقُولُوا۟ رَبُّنَا ٱللَّـهُ ۗ وَلَوْلَا دَفْعُ ٱللَّـهِ ٱلنَّاسَ بَعْضَهُم بِبَعْضٍ لَّهُدِّمَتْ صَوَٰمِعُ وَبِيَعٌ وَصَلَوَٰتٌ وَمَسَـٰجِدُ يُذْكَرُ فِيهَا ٱسْمُ ٱللَّـهِ كَثِيرًا ۗ</vt:lpstr>
      <vt:lpstr>وَلَيَنصُرَنَّ ٱللَّـهُ مَن يَنصُرُهُۥٓ ۗ إِنَّ ٱللَّـهَ لَقَوِىٌّ عَزِيزٌ ﴿٤٠﴾</vt:lpstr>
      <vt:lpstr> ٱلَّذِينَ إِن مَّكَّنَّـٰهُمْ فِى ٱلْأَرْضِ أَقَامُوا۟ ٱلصَّلَوٰةَ وَءَاتَوُا۟ ٱلزَّكَوٰةَ وَأَمَرُوا۟ بِٱلْمَعْرُوفِ وَنَهَوْا۟ عَنِ ٱلْمُنكَرِ ۗ وَلِلَّـهِ عَـٰقِبَةُ ٱلْأُمُورِ ﴿٤١﴾</vt:lpstr>
      <vt:lpstr> وَإِن يُكَذِّبُوكَ فَقَدْ كَذَّبَتْ قَبْلَهُمْ قَوْمُ نُوحٍ وَعَادٌ وَثَمُودُ ﴿٤٢﴾</vt:lpstr>
      <vt:lpstr> وَقَوْمُ إِبْرَٰهِيمَ وَقَوْمُ لُوطٍ ﴿٤٣﴾ </vt:lpstr>
      <vt:lpstr>وَأَصْحَـٰبُ مَدْيَنَ ۖ وَكُذِّبَ مُوسَىٰ فَأَمْلَيْتُ لِلْكَـٰفِرِينَ ثُمَّ أَخَذْتُهُمْ ۖ فَكَيْفَ كَانَ نَكِيرِ ﴿٤٤﴾</vt:lpstr>
      <vt:lpstr> فَكَأَيِّن مِّن قَرْيَةٍ أَهْلَكْنَـٰهَا وَهِىَ ظَالِمَةٌ فَهِىَ خَاوِيَةٌ عَلَىٰ عُرُوشِهَا وَبِئْرٍ مُّعَطَّلَةٍ وَقَصْرٍ مَّشِيدٍ ﴿٤٥﴾</vt:lpstr>
      <vt:lpstr> أَفَلَمْ يَسِيرُوا۟ فِى ٱلْأَرْضِ فَتَكُونَ لَهُمْ قُلُوبٌ يَعْقِلُونَ بِهَآ أَوْ ءَاذَانٌ يَسْمَعُونَ بِهَا ۖ فَإِنَّهَا لَا تَعْمَى ٱلْأَبْصَـٰرُ وَلَـٰكِن تَعْمَى ٱلْقُلُوبُ ٱلَّتِى فِى ٱلصُّدُورِ ﴿٤٦﴾</vt:lpstr>
      <vt:lpstr>وَيَسْتَعْجِلُونَكَ بِٱلْعَذَابِ وَلَن يُخْلِفَ ٱللَّـهُ وَعْدَهُۥ ۚ وَإِنَّ يَوْمًا عِندَ رَبِّكَ كَأَلْفِ سَنَةٍ مِّمَّا تَعُدُّونَ ﴿٤٧﴾ </vt:lpstr>
      <vt:lpstr>وَكَأَيِّن مِّن قَرْيَةٍ أَمْلَيْتُ لَهَا وَهِىَ ظَالِمَةٌ ثُمَّ أَخَذْتُهَا وَإِلَىَّ ٱلْمَصِيرُ ﴿٤٨﴾</vt:lpstr>
      <vt:lpstr> قُلْ يَـٰٓأَيُّهَا ٱلنَّاسُ إِنَّمَآ أَنَا۠ لَكُمْ نَذِيرٌ مُّبِينٌ ﴿٤٩﴾</vt:lpstr>
      <vt:lpstr> فَٱلَّذِينَ ءَامَنُوا۟ وَعَمِلُوا۟ ٱلصَّـٰلِحَـٰتِ لَهُم مَّغْفِرَةٌ وَرِزْقٌ كَرِيمٌ ﴿٥٠﴾</vt:lpstr>
      <vt:lpstr> وَٱلَّذِينَ سَعَوْا۟ فِىٓ ءَايَـٰتِنَا مُعَـٰجِزِينَ أُو۟لَـٰٓئِكَ أَصْحَـٰبُ ٱلْجَحِيمِ ﴿٥١﴾</vt:lpstr>
      <vt:lpstr> وَمَآ أَرْسَلْنَا مِن قَبْلِكَ مِن رَّسُولٍ وَلَا نَبِىٍّ إِلَّآ إِذَا تَمَنَّىٰٓ أَلْقَى ٱلشَّيْطَـٰنُ فِىٓ أُمْنِيَّتِهِۦ فَيَنسَخُ ٱللَّـهُ مَا يُلْقِى ٱلشَّيْطَـٰنُ ثُمَّ يُحْكِمُ ٱللَّـهُ ءَايَـٰتِهِۦ ۗ وَٱللَّـهُ عَلِيمٌ حَكِيمٌ ﴿٥٢﴾</vt:lpstr>
      <vt:lpstr> لِّيَجْعَلَ مَا يُلْقِى ٱلشَّيْطَـٰنُ فِتْنَةً لِّلَّذِينَ فِى قُلُوبِهِم مَّرَضٌ وَٱلْقَاسِيَةِ قُلُوبُهُمْ ۗ وَإِنَّ ٱلظَّـٰلِمِينَ لَفِى شِقَاقٍۭ بَعِيدٍ ﴿٥٣﴾</vt:lpstr>
      <vt:lpstr> وَلِيَعْلَمَ ٱلَّذِينَ أُوتُوا۟ ٱلْعِلْمَ أَنَّهُ ٱلْحَقُّ مِن رَّبِّكَ فَيُؤْمِنُوا۟ بِهِۦ فَتُخْبِتَ لَهُۥ قُلُوبُهُمْ ۗ وَإِنَّ ٱللَّـهَ لَهَادِ ٱلَّذِينَ ءَامَنُوٓا۟ إِلَىٰ صِرَٰطٍ مُّسْتَقِيمٍ ﴿٥٤﴾</vt:lpstr>
      <vt:lpstr> وَلَا يَزَالُ ٱلَّذِينَ كَفَرُوا۟ فِى مِرْيَةٍ مِّنْهُ حَتَّىٰ تَأْتِيَهُمُ ٱلسَّاعَةُ بَغْتَةً أَوْ يَأْتِيَهُمْ عَذَابُ يَوْمٍ عَقِيمٍ ﴿٥٥﴾</vt:lpstr>
      <vt:lpstr>ٱلْمُلْكُ يَوْمَئِذٍ لِّلَّـهِ يَحْكُمُ بَيْنَهُمْ ۚ فَٱلَّذِينَ ءَامَنُوا۟ وَعَمِلُوا۟ ٱلصَّـٰلِحَـٰتِ فِى جَنَّـٰتِ ٱلنَّعِيمِ ﴿٥٦﴾</vt:lpstr>
      <vt:lpstr> وَٱلَّذِينَ كَفَرُوا۟ وَكَذَّبُوا۟ بِـَٔايَـٰتِنَا فَأُو۟لَـٰٓئِكَ لَهُمْ عَذَابٌ مُّهِينٌ ﴿٥٧﴾ </vt:lpstr>
      <vt:lpstr>وَٱلَّذِينَ هَاجَرُوا۟ فِى سَبِيلِ ٱللَّـهِ ثُمَّ قُتِلُوٓا۟ أَوْ مَاتُوا۟ لَيَرْزُقَنَّهُمُ ٱللَّـهُ رِزْقًا حَسَنًا ۚ وَإِنَّ ٱللَّـهَ لَهُوَ خَيْرُ ٱلرَّٰزِقِينَ ﴿٥٨﴾</vt:lpstr>
      <vt:lpstr> لَيُدْخِلَنَّهُم مُّدْخَلًا يَرْضَوْنَهُۥ ۗ وَإِنَّ ٱللَّـهَ لَعَلِيمٌ حَلِيمٌ ﴿٥٩﴾</vt:lpstr>
      <vt:lpstr> ذَٰلِكَ وَمَنْ عَاقَبَ بِمِثْلِ مَا عُوقِبَ بِهِۦ ثُمَّ بُغِىَ عَلَيْهِ لَيَنصُرَنَّهُ ٱللَّـهُ ۗ إِنَّ ٱللَّـهَ لَعَفُوٌّ غَفُورٌ ﴿٦٠﴾</vt:lpstr>
      <vt:lpstr> ذَٰلِكَ بِأَنَّ ٱللَّـهَ يُولِجُ ٱلَّيْلَ فِى ٱلنَّهَارِ وَيُولِجُ ٱلنَّهَارَ فِى ٱلَّيْلِ وَأَنَّ ٱللَّـهَ سَمِيعٌۢ بَصِيرٌ ﴿٦١﴾</vt:lpstr>
      <vt:lpstr> ذَٰلِكَ بِأَنَّ ٱللَّـهَ هُوَ ٱلْحَقُّ وَأَنَّ مَا يَدْعُونَ مِن دُونِهِۦ هُوَ ٱلْبَـٰطِلُ وَأَنَّ ٱللَّـهَ هُوَ ٱلْعَلِىُّ ٱلْكَبِيرُ ﴿٦٢﴾</vt:lpstr>
      <vt:lpstr> أَلَمْ تَرَ أَنَّ ٱللَّـهَ أَنزَلَ مِنَ ٱلسَّمَآءِ مَآءً فَتُصْبِحُ ٱلْأَرْضُ مُخْضَرَّةً ۗ إِنَّ ٱللَّـهَ لَطِيفٌ خَبِيرٌ ﴿٦٣﴾</vt:lpstr>
      <vt:lpstr> لَّهُۥ مَا فِى ٱلسَّمَـٰوَٰتِ وَمَا فِى ٱلْأَرْضِ ۗ وَإِنَّ ٱللَّـهَ لَهُوَ ٱلْغَنِىُّ ٱلْحَمِيدُ ﴿٦٤﴾</vt:lpstr>
      <vt:lpstr>أَلَمْ تَرَ أَنَّ ٱللَّـهَ سَخَّرَ لَكُم مَّا فِى ٱلْأَرْضِ وَٱلْفُلْكَ تَجْرِى فِى ٱلْبَحْرِ بِأَمْرِهِۦ وَيُمْسِكُ ٱلسَّمَآءَ أَن تَقَعَ عَلَى ٱلْأَرْضِ إِلَّا بِإِذْنِهِۦٓ ۗ إِنَّ ٱللَّـهَ بِٱلنَّاسِ لَرَءُوفٌ رَّحِيمٌ ﴿٦٥﴾</vt:lpstr>
      <vt:lpstr> وَهُوَ ٱلَّذِىٓ أَحْيَاكُمْ ثُمَّ يُمِيتُكُمْ ثُمَّ يُحْيِيكُمْ ۗ إِنَّ ٱلْإِنسَـٰنَ لَكَفُورٌ ﴿٦٦﴾</vt:lpstr>
      <vt:lpstr> لِّكُلِّ أُمَّةٍ جَعَلْنَا مَنسَكًا هُمْ نَاسِكُوهُ ۖ فَلَا يُنَـٰزِعُنَّكَ فِى ٱلْأَمْرِ ۚ وَٱدْعُ إِلَىٰ رَبِّكَ ۖ إِنَّكَ لَعَلَىٰ هُدًى مُّسْتَقِيمٍ ﴿٦٧﴾</vt:lpstr>
      <vt:lpstr> وَإِن جَـٰدَلُوكَ فَقُلِ ٱللَّـهُ أَعْلَمُ بِمَا تَعْمَلُونَ ﴿٦٨﴾</vt:lpstr>
      <vt:lpstr> ٱللَّـهُ يَحْكُمُ بَيْنَكُمْ يَوْمَ ٱلْقِيَـٰمَةِ فِيمَا كُنتُمْ فِيهِ تَخْتَلِفُونَ ﴿٦٩﴾</vt:lpstr>
      <vt:lpstr> أَلَمْ تَعْلَمْ أَنَّ ٱللَّـهَ يَعْلَمُ مَا فِى ٱلسَّمَآءِ وَٱلْأَرْضِ ۗ إِنَّ ذَٰلِكَ فِى كِتَـٰبٍ ۚ إِنَّ ذَٰلِكَ عَلَى ٱللَّـهِ يَسِيرٌ ﴿٧٠﴾</vt:lpstr>
      <vt:lpstr> وَيَعْبُدُونَ مِن دُونِ ٱللَّـهِ مَا لَمْ يُنَزِّلْ بِهِۦ سُلْطَـٰنًا وَمَا لَيْسَ لَهُم بِهِۦ عِلْمٌ ۗ وَمَا لِلظَّـٰلِمِينَ مِن نَّصِيرٍ ﴿٧١﴾</vt:lpstr>
      <vt:lpstr> وَإِذَا تُتْلَىٰ عَلَيْهِمْ ءَايَـٰتُنَا بَيِّنَـٰتٍ تَعْرِفُ فِى وُجُوهِ ٱلَّذِينَ كَفَرُوا۟ ٱلْمُنكَرَ ۖ يَكَادُونَ يَسْطُونَ بِٱلَّذِينَ يَتْلُونَ عَلَيْهِمْ ءَايَـٰتِنَا ۗ قُلْ أَفَأُنَبِّئُكُم بِشَرٍّۢ مِّن ذَٰلِكُمُ ۗ</vt:lpstr>
      <vt:lpstr>ٱلنَّارُ وَعَدَهَا ٱللَّـهُ ٱلَّذِينَ كَفَرُوا۟ ۖ وَبِئْسَ ٱلْمَصِيرُ ﴿٧٢﴾</vt:lpstr>
      <vt:lpstr>يَـٰٓأَيُّهَا ٱلنَّاسُ ضُرِبَ مَثَلٌ فَٱسْتَمِعُوا۟ لَهُۥٓ ۚ إِنَّ ٱلَّذِينَ تَدْعُونَ مِن دُونِ ٱللَّـهِ لَن يَخْلُقُوا۟ ذُبَابًا وَلَوِ ٱجْتَمَعُوا۟ لَهُۥ ۖ وَإِن يَسْلُبْهُمُ ٱلذُّبَابُ شَيْـًٔا لَّا يَسْتَنقِذُوهُ مِنْهُ ۚ ضَعُفَ ٱلطَّالِبُ وَٱلْمَطْلُوبُ ﴿٧٣﴾</vt:lpstr>
      <vt:lpstr> مَا قَدَرُوا۟ ٱللَّـهَ حَقَّ قَدْرِهِۦٓ ۗ إِنَّ ٱللَّـهَ لَقَوِىٌّ عَزِيزٌ ﴿٧٤﴾</vt:lpstr>
      <vt:lpstr> ٱللَّـهُ يَصْطَفِى مِنَ ٱلْمَلَـٰٓئِكَةِ رُسُلًا وَمِنَ ٱلنَّاسِ ۚ إِنَّ ٱللَّـهَ سَمِيعٌۢ بَصِيرٌ ﴿٧٥﴾</vt:lpstr>
      <vt:lpstr> يَعْلَمُ مَا بَيْنَ أَيْدِيهِمْ وَمَا خَلْفَهُمْ ۗ وَإِلَى ٱللَّـهِ تُرْجَعُ ٱلْأُمُورُ ﴿٧٦﴾</vt:lpstr>
      <vt:lpstr> يَـٰٓأَيُّهَا ٱلَّذِينَ ءَامَنُوا۟ ٱرْكَعُوا۟ وَٱسْجُدُوا۟ وَٱعْبُدُوا۟ رَبَّكُمْ وَٱفْعَلُوا۟ ٱلْخَيْرَ لَعَلَّكُمْ تُفْلِحُونَ ۩ ﴿٧٧﴾</vt:lpstr>
      <vt:lpstr> وَجَـٰهِدُوا۟ فِى ٱللَّـهِ حَقَّ جِهَادِهِۦ ۚ هُوَ ٱجْتَبَىٰكُمْ وَمَا جَعَلَ عَلَيْكُمْ فِى ٱلدِّينِ مِنْ حَرَجٍ ۚ مِّلَّةَ أَبِيكُمْ إِبْرَٰهِيمَ ۚ</vt:lpstr>
      <vt:lpstr>هُوَ سَمَّىٰكُمُ ٱلْمُسْلِمِينَ مِن قَبْلُ وَفِى هَـٰذَا لِيَكُونَ ٱلرَّسُولُ شَهِيدًا عَلَيْكُمْ وَتَكُونُوا۟ شُهَدَآءَ عَلَى ٱلنَّاسِ ۚ فَأَقِيمُوا۟ ٱلصَّلَوٰةَ وَءَاتُوا۟ ٱلزَّكَوٰةَ وَٱعْتَصِمُوا۟ بِٱللَّـهِ هُوَ مَوْلَىٰكُمْ ۖ فَنِعْمَ ٱلْمَوْلَىٰ وَنِعْمَ ٱلنَّصِيرُ ﴿٧٨﴾</vt:lpstr>
      <vt:lpstr>اَللَّهُمَّ صَلِّ عَلَى مُحَمَّدٍ وَ آلِ مُحَمَّد</vt:lpstr>
      <vt:lpstr>Please recite   Surat al-Fatihah for ALL MARHUMEEN </vt:lpstr>
    </vt:vector>
  </TitlesOfParts>
  <Company>DOHMS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يس</dc:title>
  <dc:creator>Rehan Ali Lotlikar</dc:creator>
  <cp:lastModifiedBy>Admin</cp:lastModifiedBy>
  <cp:revision>535</cp:revision>
  <dcterms:created xsi:type="dcterms:W3CDTF">2005-07-27T05:58:58Z</dcterms:created>
  <dcterms:modified xsi:type="dcterms:W3CDTF">2020-05-09T10:40:16Z</dcterms:modified>
</cp:coreProperties>
</file>