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7"/>
  </p:notesMasterIdLst>
  <p:sldIdLst>
    <p:sldId id="354" r:id="rId2"/>
    <p:sldId id="355" r:id="rId3"/>
    <p:sldId id="918" r:id="rId4"/>
    <p:sldId id="893" r:id="rId5"/>
    <p:sldId id="766" r:id="rId6"/>
    <p:sldId id="917"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352" r:id="rId105"/>
    <p:sldId id="353" r:id="rId10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مريم</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Maryam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Mary)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19</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98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وَإِنِّى خِفْتُ ٱلْمَوَٰلِىَ مِن وَرَآءِى وَكَانَتِ ٱمْرَأَتِى عَاقِرًا فَهَبْ لِى مِن لَّدُنكَ وَلِيًّا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fear my kinsmen, after me, and my wife is barren. So grant me from Yourself an heir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59342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وَكُلُّهُمْ ءَاتِيهِ يَوْمَ ٱلْقِيَـٰمَةِ فَرْدًا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each of them will come to Him alone on the Day of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27722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ءَامَنُوا۟ وَعَمِلُوا۟ ٱلصَّـٰلِحَـٰتِ سَيَجْعَلُ لَهُمُ ٱلرَّحْمَـٰنُ وُدًّا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have faith and do righteous deeds —the All-beneficent will endear them [to His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23021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فَإِنَّمَا يَسَّرْنَـٰهُ بِلِسَانِكَ لِتُبَشِّرَ بِهِ ٱلْمُتَّقِينَ وَتُنذِرَ بِهِۦ قَوْمًا لُّدًّا ﴿٩٧﴾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made it simple in your language so that you may give good news thereby to the </a:t>
            </a:r>
            <a:r>
              <a:rPr lang="en-US" altLang="en-US" sz="3200" dirty="0" err="1">
                <a:latin typeface="Calibri" panose="020F0502020204030204" pitchFamily="34" charset="0"/>
              </a:rPr>
              <a:t>Godwary</a:t>
            </a:r>
            <a:r>
              <a:rPr lang="en-US" altLang="en-US" sz="3200" dirty="0">
                <a:latin typeface="Calibri" panose="020F0502020204030204" pitchFamily="34" charset="0"/>
              </a:rPr>
              <a:t> and warn with it a disputatious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18937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وَكَمْ أَهْلَكْنَا قَبْلَهُم مِّن قَرْنٍ هَلْ تُحِسُّ مِنْهُم مِّنْ أَحَدٍ أَوْ تَسْمَعُ لَهُمْ رِكْزًۢا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generation We have destroyed before them! Can you descry any one of them, or hear from them so much as a murmur?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29139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يَرِثُنِى وَيَرِثُ مِنْ ءَالِ يَعْقُوبَ ۖ وَٱجْعَلْهُ رَبِّ رَضِيًّا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may inherit from me and inherit from the House of Jacob, and make him, my Lord, pleasing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0028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يَـٰزَكَرِيَّآ إِنَّا نُبَشِّرُكَ بِغُلَـٰمٍ ٱسْمُهُۥ يَحْيَىٰ لَمْ نَجْعَل لَّهُۥ مِن قَبْلُ سَمِيًّا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Zechariah! Indeed We give you the good news of a son, whose name is “John.” Never before have We made anyone his namesake.’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0708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أَنَّىٰ يَكُونُ لِى غُلَـٰمٌ وَكَانَتِ ٱمْرَأَتِى عَاقِرًا وَقَدْ بَلَغْتُ مِنَ ٱلْكِبَرِ عِتِيًّا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How shall I have a son, when my wife is barren, and I am already advanced in age?’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301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كَذَٰلِكَ قَالَ رَبُّكَ هُوَ عَلَىَّ هَيِّنٌ وَقَدْ خَلَقْتُكَ مِن قَبْلُ وَلَمْ تَكُ شَيْـًٔا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‘So shall it be. Your Lord has said, “It is simple for Me.” Certainly I created you before when you were nothing.’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2610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ٱجْعَل لِّىٓ ءَايَةً ۚ قَالَ ءَايَتُكَ أَلَّا تُكَلِّمَ ٱلنَّاسَ ثَلَـٰثَ لَيَالٍ سَوِيًّا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Appoint a sign for me.’ He said, ‘Your sign is that you will not speak to the people for three complete nights.’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0833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فَخَرَجَ عَلَىٰ قَوْمِهِۦ مِنَ ٱلْمِحْرَابِ فَأَوْحَىٰٓ إِلَيْهِمْ أَن سَبِّحُوا۟ بُكْرَةً وَعَشِيًّا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emerged before his people from the Temple, and signaled to them that they should glorify [Allah] morning and evening.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2863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يَـٰيَحْيَىٰ خُذِ ٱلْكِتَـٰبَ بِقُوَّةٍ ۖ وَءَاتَيْنَـٰهُ ٱلْحُكْمَ صَبِيًّا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John!’ [We said,] ‘Hold on with power to the Book!’ And We gave him judgement while still a child,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4370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وَحَنَانًا مِّن لَّدُنَّا وَزَكَوٰةً ۖ وَكَانَ تَقِيًّا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compassion and purity from Us. He was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وَبَرًّۢا بِوَٰلِدَيْهِ وَلَمْ يَكُن جَبَّارًا عَصِيًّا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good to his parents, and was not self-willed or disobedient.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037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32529"/>
            <a:ext cx="12192000" cy="65248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19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Maryam</a:t>
            </a:r>
            <a:r>
              <a:rPr lang="en-GB" altLang="en-US" dirty="0" smtClean="0">
                <a:solidFill>
                  <a:srgbClr val="FFFF00"/>
                </a:solidFill>
              </a:rPr>
              <a:t> </a:t>
            </a:r>
          </a:p>
          <a:p>
            <a:pPr algn="ctr">
              <a:spcBef>
                <a:spcPct val="0"/>
              </a:spcBef>
              <a:buFontTx/>
              <a:buNone/>
            </a:pPr>
            <a:endParaRPr lang="en-GB" altLang="en-US" dirty="0" smtClean="0">
              <a:solidFill>
                <a:srgbClr val="FFFF00"/>
              </a:solidFill>
            </a:endParaRPr>
          </a:p>
          <a:p>
            <a:pPr algn="ctr">
              <a:spcBef>
                <a:spcPct val="0"/>
              </a:spcBef>
              <a:buFontTx/>
              <a:buNone/>
            </a:pPr>
            <a:r>
              <a:rPr lang="en-US" altLang="en-US" sz="2800" dirty="0">
                <a:solidFill>
                  <a:srgbClr val="FFFF00"/>
                </a:solidFill>
              </a:rPr>
              <a:t>The surah that mentions the miracle-filled story of Mary and how, though an </a:t>
            </a:r>
            <a:r>
              <a:rPr lang="en-US" altLang="en-US" sz="2800" dirty="0" smtClean="0">
                <a:solidFill>
                  <a:srgbClr val="FFFF00"/>
                </a:solidFill>
              </a:rPr>
              <a:t>unmarried, </a:t>
            </a:r>
            <a:r>
              <a:rPr lang="en-US" altLang="en-US" sz="2800" dirty="0">
                <a:solidFill>
                  <a:srgbClr val="FFFF00"/>
                </a:solidFill>
              </a:rPr>
              <a:t>she gave birth to Jesus, the true Messiah and a human messenger of God to the Children of Israel. It takes its names from the story of Mary told in  ff. It recounts the grace given by God to a number of prophets and tells aspects of their stories. The claim that Jesus is the son of God is firmly denied, as is the assertion of the pagans of Mecca that the angels are God’s daughters. From  ff. the surah discusses the arrogant assertions of the disbelievers of Mecca. The Prophet is told that God’s punishment is coming to them and exhorted not to be impatient for it to arrive or to receive the </a:t>
            </a:r>
            <a:r>
              <a:rPr lang="en-US" altLang="en-US" sz="2800" dirty="0" smtClean="0">
                <a:solidFill>
                  <a:srgbClr val="FFFF00"/>
                </a:solidFill>
              </a:rPr>
              <a:t>revelation.</a:t>
            </a:r>
          </a:p>
          <a:p>
            <a:pPr algn="ctr">
              <a:spcBef>
                <a:spcPct val="0"/>
              </a:spcBef>
              <a:buFontTx/>
              <a:buNone/>
            </a:pPr>
            <a:endParaRPr lang="en-US" altLang="en-US" sz="2800" dirty="0" smtClean="0">
              <a:solidFill>
                <a:srgbClr val="FFFF00"/>
              </a:solidFill>
            </a:endParaRPr>
          </a:p>
          <a:p>
            <a:pPr algn="ctr">
              <a:spcBef>
                <a:spcPct val="0"/>
              </a:spcBef>
              <a:buFontTx/>
              <a:buNone/>
            </a:pPr>
            <a:endParaRPr lang="en-US" altLang="en-US" sz="2300" dirty="0" smtClean="0">
              <a:solidFill>
                <a:srgbClr val="FFFF00"/>
              </a:solidFill>
            </a:endParaRP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وَسَلَـٰمٌ عَلَيْهِ يَوْمَ وُلِدَ وَيَوْمَ يَمُوتُ وَيَوْمَ يُبْعَثُ حَيًّا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be to him, the day he was born, and the day he dies, and the day he is raised alive!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2748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فِى ٱلْكِتَـٰبِ مَرْيَمَ إِذِ ٱنتَبَذَتْ مِنْ أَهْلِهَا مَكَانًا شَرْقِيًّا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mention in the Book Mary, when she withdrew from her family to an easterly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433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فَٱتَّخَذَتْ مِن دُونِهِمْ حِجَابًا فَأَرْسَلْنَآ إِلَيْهَا رُوحَنَا فَتَمَثَّلَ لَهَا بَشَرًا سَوِيًّا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did she seclude herself from them, whereupon We sent to her Our </a:t>
            </a:r>
            <a:r>
              <a:rPr lang="en-US" altLang="en-US" sz="3200" dirty="0" smtClean="0">
                <a:latin typeface="Calibri" panose="020F0502020204030204" pitchFamily="34" charset="0"/>
              </a:rPr>
              <a:t>Spirit </a:t>
            </a:r>
            <a:r>
              <a:rPr lang="en-US" altLang="en-US" sz="3200" dirty="0">
                <a:latin typeface="Calibri" panose="020F0502020204030204" pitchFamily="34" charset="0"/>
              </a:rPr>
              <a:t>and he became incarnate for her as a well-proportioned human.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4552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إِنِّىٓ أَعُوذُ بِٱلرَّحْمَـٰنِ مِنكَ إِن كُنتَ تَقِيًّا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‘I seek the protection of the All-beneficent from you, should you be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4585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إِنَّمَآ أَنَا۠ رَسُولُ رَبِّكِ لِأَهَبَ لَكِ غُلَـٰمًا زَكِيًّا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am only a messenger of your Lord that I may give you a pure 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760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قَالَتْ أَنَّىٰ يَكُونُ لِى غُلَـٰمٌ وَلَمْ يَمْسَسْنِى بَشَرٌ وَلَمْ أَكُ بَغِيًّا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She said, ‘How shall I have a child seeing that no human being has ever touched me, nor have I been unchaste?’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0309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كَذَٰلِكِ قَالَ رَبُّكِ هُوَ عَلَىَّ هَيِّنٌ ۖ وَلِنَجْعَلَهُۥٓ ءَايَةً لِّلنَّاسِ وَرَحْمَةً مِّنَّا ۚ وَكَانَ أَمْرًا مَّقْضِيًّا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‘So shall it be. Your Lord says, “It is simple for Me.” And so that We may make him a sign for mankind and a mercy from Us, and it is a matter [already] decided.’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5534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فَحَمَلَتْهُ فَٱنتَبَذَتْ بِهِۦ مَكَانًا قَصِيًّا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she conceived him, then withdrew with him to a distant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7279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فَأَجَآءَهَا ٱلْمَخَاضُ إِلَىٰ جِذْعِ ٱلنَّخْلَةِ قَالَتْ يَـٰلَيْتَنِى مِتُّ قَبْلَ هَـٰذَا وَكُنتُ نَسْيًا مَّنسِيًّا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birth pangs brought her to the trunk of a date palm. She said, ‘I wish I had died before this and become a forgotten thing, beyond recall.’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5985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فَنَادَىٰهَا مِن تَحْتِهَآ أَلَّا تَحْزَنِى قَدْ جَعَلَ رَبُّكِ تَحْتَكِ سَرِيًّا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a:t>
            </a:r>
            <a:r>
              <a:rPr lang="en-US" altLang="en-US" sz="3200" dirty="0" smtClean="0">
                <a:latin typeface="Calibri" panose="020F0502020204030204" pitchFamily="34" charset="0"/>
              </a:rPr>
              <a:t>he </a:t>
            </a:r>
            <a:r>
              <a:rPr lang="en-US" altLang="en-US" sz="3200" dirty="0">
                <a:latin typeface="Calibri" panose="020F0502020204030204" pitchFamily="34" charset="0"/>
              </a:rPr>
              <a:t>called her from below her [saying,] ‘Do not grieve! Your Lord has made a spring to flow at your feet.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6040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8665"/>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19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Maryam</a:t>
            </a:r>
            <a:r>
              <a:rPr lang="en-GB" altLang="en-US" dirty="0" smtClean="0">
                <a:solidFill>
                  <a:srgbClr val="FFFF00"/>
                </a:solidFill>
              </a:rPr>
              <a:t> </a:t>
            </a:r>
          </a:p>
          <a:p>
            <a:pPr algn="ctr">
              <a:spcBef>
                <a:spcPct val="0"/>
              </a:spcBef>
              <a:buFontTx/>
              <a:buNone/>
            </a:pPr>
            <a:r>
              <a:rPr lang="en-US" altLang="en-US" sz="2800" dirty="0" smtClean="0">
                <a:solidFill>
                  <a:srgbClr val="FFFF00"/>
                </a:solidFill>
              </a:rPr>
              <a:t>This is a ‘</a:t>
            </a:r>
            <a:r>
              <a:rPr lang="en-US" altLang="en-US" sz="2800" dirty="0" err="1" smtClean="0">
                <a:solidFill>
                  <a:srgbClr val="FFFF00"/>
                </a:solidFill>
              </a:rPr>
              <a:t>makki</a:t>
            </a:r>
            <a:r>
              <a:rPr lang="en-US" altLang="en-US" sz="2800" dirty="0">
                <a:solidFill>
                  <a:srgbClr val="FFFF00"/>
                </a:solidFill>
              </a:rPr>
              <a:t>’ surah. It is written in the commentary of </a:t>
            </a:r>
            <a:r>
              <a:rPr lang="en-US" altLang="en-US" sz="2800" dirty="0" err="1">
                <a:solidFill>
                  <a:srgbClr val="FFFF00"/>
                </a:solidFill>
              </a:rPr>
              <a:t>Majma’ul</a:t>
            </a:r>
            <a:r>
              <a:rPr lang="en-US" altLang="en-US" sz="2800" dirty="0">
                <a:solidFill>
                  <a:srgbClr val="FFFF00"/>
                </a:solidFill>
              </a:rPr>
              <a:t> Bayan that the  reward for reciting this surah is equal to ten times the number of people present at the time  of  Prophet </a:t>
            </a:r>
            <a:r>
              <a:rPr lang="en-US" altLang="en-US" sz="2800" dirty="0" err="1">
                <a:solidFill>
                  <a:srgbClr val="FFFF00"/>
                </a:solidFill>
              </a:rPr>
              <a:t>Zakariyyah</a:t>
            </a:r>
            <a:r>
              <a:rPr lang="en-US" altLang="en-US" sz="2800" dirty="0">
                <a:solidFill>
                  <a:srgbClr val="FFFF00"/>
                </a:solidFill>
              </a:rPr>
              <a:t> </a:t>
            </a:r>
            <a:r>
              <a:rPr lang="en-US" altLang="en-US" sz="2800" dirty="0" smtClean="0">
                <a:solidFill>
                  <a:srgbClr val="FFFF00"/>
                </a:solidFill>
              </a:rPr>
              <a:t>(A), </a:t>
            </a:r>
            <a:r>
              <a:rPr lang="en-US" altLang="en-US" sz="2800" dirty="0" err="1">
                <a:solidFill>
                  <a:srgbClr val="FFFF00"/>
                </a:solidFill>
              </a:rPr>
              <a:t>Yahya</a:t>
            </a:r>
            <a:r>
              <a:rPr lang="en-US" altLang="en-US" sz="2800" dirty="0">
                <a:solidFill>
                  <a:srgbClr val="FFFF00"/>
                </a:solidFill>
              </a:rPr>
              <a:t> </a:t>
            </a:r>
            <a:r>
              <a:rPr lang="en-US" altLang="en-US" sz="2800" dirty="0" smtClean="0">
                <a:solidFill>
                  <a:srgbClr val="FFFF00"/>
                </a:solidFill>
              </a:rPr>
              <a:t>(A), </a:t>
            </a:r>
            <a:r>
              <a:rPr lang="en-US" altLang="en-US" sz="2800" dirty="0">
                <a:solidFill>
                  <a:srgbClr val="FFFF00"/>
                </a:solidFill>
              </a:rPr>
              <a:t>Isa </a:t>
            </a:r>
            <a:r>
              <a:rPr lang="en-US" altLang="en-US" sz="2800" dirty="0" smtClean="0">
                <a:solidFill>
                  <a:srgbClr val="FFFF00"/>
                </a:solidFill>
              </a:rPr>
              <a:t>(A), </a:t>
            </a:r>
            <a:r>
              <a:rPr lang="en-US" altLang="en-US" sz="2800" dirty="0">
                <a:solidFill>
                  <a:srgbClr val="FFFF00"/>
                </a:solidFill>
              </a:rPr>
              <a:t>Musa </a:t>
            </a:r>
            <a:r>
              <a:rPr lang="en-US" altLang="en-US" sz="2800" dirty="0" smtClean="0">
                <a:solidFill>
                  <a:srgbClr val="FFFF00"/>
                </a:solidFill>
              </a:rPr>
              <a:t>(A), </a:t>
            </a:r>
            <a:r>
              <a:rPr lang="en-US" altLang="en-US" sz="2800" dirty="0">
                <a:solidFill>
                  <a:srgbClr val="FFFF00"/>
                </a:solidFill>
              </a:rPr>
              <a:t>Ishaq </a:t>
            </a:r>
            <a:r>
              <a:rPr lang="en-US" altLang="en-US" sz="2800" dirty="0" smtClean="0">
                <a:solidFill>
                  <a:srgbClr val="FFFF00"/>
                </a:solidFill>
              </a:rPr>
              <a:t>(A), </a:t>
            </a:r>
            <a:r>
              <a:rPr lang="en-US" altLang="en-US" sz="2800" dirty="0">
                <a:solidFill>
                  <a:srgbClr val="FFFF00"/>
                </a:solidFill>
              </a:rPr>
              <a:t>Harun </a:t>
            </a:r>
            <a:r>
              <a:rPr lang="en-US" altLang="en-US" sz="2800" dirty="0" smtClean="0">
                <a:solidFill>
                  <a:srgbClr val="FFFF00"/>
                </a:solidFill>
              </a:rPr>
              <a:t>(A), </a:t>
            </a:r>
            <a:r>
              <a:rPr lang="en-US" altLang="en-US" sz="2800" dirty="0">
                <a:solidFill>
                  <a:srgbClr val="FFFF00"/>
                </a:solidFill>
              </a:rPr>
              <a:t>Ibrahim </a:t>
            </a:r>
            <a:r>
              <a:rPr lang="en-US" altLang="en-US" sz="2800" dirty="0" smtClean="0">
                <a:solidFill>
                  <a:srgbClr val="FFFF00"/>
                </a:solidFill>
              </a:rPr>
              <a:t>(A), </a:t>
            </a:r>
            <a:r>
              <a:rPr lang="en-US" altLang="en-US" sz="2800" dirty="0" err="1">
                <a:solidFill>
                  <a:srgbClr val="FFFF00"/>
                </a:solidFill>
              </a:rPr>
              <a:t>Ya’qub</a:t>
            </a:r>
            <a:r>
              <a:rPr lang="en-US" altLang="en-US" sz="2800" dirty="0">
                <a:solidFill>
                  <a:srgbClr val="FFFF00"/>
                </a:solidFill>
              </a:rPr>
              <a:t> </a:t>
            </a:r>
            <a:r>
              <a:rPr lang="en-US" altLang="en-US" sz="2800" dirty="0" smtClean="0">
                <a:solidFill>
                  <a:srgbClr val="FFFF00"/>
                </a:solidFill>
              </a:rPr>
              <a:t>(A) </a:t>
            </a:r>
            <a:r>
              <a:rPr lang="en-US" altLang="en-US" sz="2800" dirty="0">
                <a:solidFill>
                  <a:srgbClr val="FFFF00"/>
                </a:solidFill>
              </a:rPr>
              <a:t>and </a:t>
            </a:r>
            <a:r>
              <a:rPr lang="en-US" altLang="en-US" sz="2800" dirty="0" err="1">
                <a:solidFill>
                  <a:srgbClr val="FFFF00"/>
                </a:solidFill>
              </a:rPr>
              <a:t>Isma’il</a:t>
            </a:r>
            <a:r>
              <a:rPr lang="en-US" altLang="en-US" sz="2800" dirty="0">
                <a:solidFill>
                  <a:srgbClr val="FFFF00"/>
                </a:solidFill>
              </a:rPr>
              <a:t> </a:t>
            </a:r>
            <a:r>
              <a:rPr lang="en-US" altLang="en-US" sz="2800" dirty="0" smtClean="0">
                <a:solidFill>
                  <a:srgbClr val="FFFF00"/>
                </a:solidFill>
              </a:rPr>
              <a:t>(A) </a:t>
            </a:r>
            <a:r>
              <a:rPr lang="en-US" altLang="en-US" sz="2800" dirty="0">
                <a:solidFill>
                  <a:srgbClr val="FFFF00"/>
                </a:solidFill>
              </a:rPr>
              <a:t>combined.</a:t>
            </a:r>
          </a:p>
          <a:p>
            <a:pPr algn="ctr">
              <a:spcBef>
                <a:spcPct val="0"/>
              </a:spcBef>
              <a:buFontTx/>
              <a:buNone/>
            </a:pPr>
            <a:r>
              <a:rPr lang="en-US" altLang="en-US" sz="2800" dirty="0">
                <a:solidFill>
                  <a:srgbClr val="FFFF00"/>
                </a:solidFill>
              </a:rPr>
              <a:t>	Keeping this surah (written) in the house ensures protection from thieves and Allah (s.w.t.) blesses the occupants of the house. It is also narrated that before going in the presence of a tyrant ruler, if a person recites ‘</a:t>
            </a:r>
            <a:r>
              <a:rPr lang="en-US" altLang="en-US" sz="2800" dirty="0" err="1">
                <a:solidFill>
                  <a:srgbClr val="FFFF00"/>
                </a:solidFill>
              </a:rPr>
              <a:t>Kaf</a:t>
            </a:r>
            <a:r>
              <a:rPr lang="en-US" altLang="en-US" sz="2800" dirty="0">
                <a:solidFill>
                  <a:srgbClr val="FFFF00"/>
                </a:solidFill>
              </a:rPr>
              <a:t>-Ha-</a:t>
            </a:r>
            <a:r>
              <a:rPr lang="en-US" altLang="en-US" sz="2800" dirty="0" err="1">
                <a:solidFill>
                  <a:srgbClr val="FFFF00"/>
                </a:solidFill>
              </a:rPr>
              <a:t>Ya</a:t>
            </a:r>
            <a:r>
              <a:rPr lang="en-US" altLang="en-US" sz="2800" dirty="0">
                <a:solidFill>
                  <a:srgbClr val="FFFF00"/>
                </a:solidFill>
              </a:rPr>
              <a:t>-’Ain-</a:t>
            </a:r>
            <a:r>
              <a:rPr lang="en-US" altLang="en-US" sz="2800" dirty="0" err="1">
                <a:solidFill>
                  <a:srgbClr val="FFFF00"/>
                </a:solidFill>
              </a:rPr>
              <a:t>Saad</a:t>
            </a:r>
            <a:r>
              <a:rPr lang="en-US" altLang="en-US" sz="2800" dirty="0">
                <a:solidFill>
                  <a:srgbClr val="FFFF00"/>
                </a:solidFill>
              </a:rPr>
              <a:t>’ and closed, with each letter, one finger of his right hand, and then recites ‘Ha-</a:t>
            </a:r>
            <a:r>
              <a:rPr lang="en-US" altLang="en-US" sz="2800" dirty="0" err="1">
                <a:solidFill>
                  <a:srgbClr val="FFFF00"/>
                </a:solidFill>
              </a:rPr>
              <a:t>Mim</a:t>
            </a:r>
            <a:r>
              <a:rPr lang="en-US" altLang="en-US" sz="2800" dirty="0">
                <a:solidFill>
                  <a:srgbClr val="FFFF00"/>
                </a:solidFill>
              </a:rPr>
              <a:t>-‘Ain-Seen-</a:t>
            </a:r>
            <a:r>
              <a:rPr lang="en-US" altLang="en-US" sz="2800" dirty="0" err="1">
                <a:solidFill>
                  <a:srgbClr val="FFFF00"/>
                </a:solidFill>
              </a:rPr>
              <a:t>Qaaf</a:t>
            </a:r>
            <a:r>
              <a:rPr lang="en-US" altLang="en-US" sz="2800" dirty="0">
                <a:solidFill>
                  <a:srgbClr val="FFFF00"/>
                </a:solidFill>
              </a:rPr>
              <a:t>’ and with each letter, closes one finger of his left hand; and then he comes in the presence of the tyrant and recites ‘</a:t>
            </a:r>
            <a:r>
              <a:rPr lang="en-US" altLang="en-US" sz="2800" dirty="0" err="1">
                <a:solidFill>
                  <a:srgbClr val="FFFF00"/>
                </a:solidFill>
              </a:rPr>
              <a:t>wa</a:t>
            </a:r>
            <a:r>
              <a:rPr lang="en-US" altLang="en-US" sz="2800" dirty="0">
                <a:solidFill>
                  <a:srgbClr val="FFFF00"/>
                </a:solidFill>
              </a:rPr>
              <a:t> ‘</a:t>
            </a:r>
            <a:r>
              <a:rPr lang="en-US" altLang="en-US" sz="2800" dirty="0" err="1">
                <a:solidFill>
                  <a:srgbClr val="FFFF00"/>
                </a:solidFill>
              </a:rPr>
              <a:t>anatil</a:t>
            </a:r>
            <a:r>
              <a:rPr lang="en-US" altLang="en-US" sz="2800" dirty="0">
                <a:solidFill>
                  <a:srgbClr val="FFFF00"/>
                </a:solidFill>
              </a:rPr>
              <a:t> </a:t>
            </a:r>
            <a:r>
              <a:rPr lang="en-US" altLang="en-US" sz="2800" dirty="0" err="1">
                <a:solidFill>
                  <a:srgbClr val="FFFF00"/>
                </a:solidFill>
              </a:rPr>
              <a:t>wujuhu</a:t>
            </a:r>
            <a:r>
              <a:rPr lang="en-US" altLang="en-US" sz="2800" dirty="0">
                <a:solidFill>
                  <a:srgbClr val="FFFF00"/>
                </a:solidFill>
              </a:rPr>
              <a:t> </a:t>
            </a:r>
            <a:r>
              <a:rPr lang="en-US" altLang="en-US" sz="2800" dirty="0" err="1">
                <a:solidFill>
                  <a:srgbClr val="FFFF00"/>
                </a:solidFill>
              </a:rPr>
              <a:t>lil</a:t>
            </a:r>
            <a:r>
              <a:rPr lang="en-US" altLang="en-US" sz="2800" dirty="0">
                <a:solidFill>
                  <a:srgbClr val="FFFF00"/>
                </a:solidFill>
              </a:rPr>
              <a:t> </a:t>
            </a:r>
            <a:r>
              <a:rPr lang="en-US" altLang="en-US" sz="2800" dirty="0" err="1">
                <a:solidFill>
                  <a:srgbClr val="FFFF00"/>
                </a:solidFill>
              </a:rPr>
              <a:t>hayyil</a:t>
            </a:r>
            <a:r>
              <a:rPr lang="en-US" altLang="en-US" sz="2800" dirty="0">
                <a:solidFill>
                  <a:srgbClr val="FFFF00"/>
                </a:solidFill>
              </a:rPr>
              <a:t> </a:t>
            </a:r>
            <a:r>
              <a:rPr lang="en-US" altLang="en-US" sz="2800" dirty="0" err="1">
                <a:solidFill>
                  <a:srgbClr val="FFFF00"/>
                </a:solidFill>
              </a:rPr>
              <a:t>qayyum</a:t>
            </a:r>
            <a:r>
              <a:rPr lang="en-US" altLang="en-US" sz="2800" dirty="0">
                <a:solidFill>
                  <a:srgbClr val="FFFF00"/>
                </a:solidFill>
              </a:rPr>
              <a:t> </a:t>
            </a:r>
            <a:r>
              <a:rPr lang="en-US" altLang="en-US" sz="2800" dirty="0" err="1">
                <a:solidFill>
                  <a:srgbClr val="FFFF00"/>
                </a:solidFill>
              </a:rPr>
              <a:t>wa</a:t>
            </a:r>
            <a:r>
              <a:rPr lang="en-US" altLang="en-US" sz="2800" dirty="0">
                <a:solidFill>
                  <a:srgbClr val="FFFF00"/>
                </a:solidFill>
              </a:rPr>
              <a:t> </a:t>
            </a:r>
            <a:r>
              <a:rPr lang="en-US" altLang="en-US" sz="2800" dirty="0" err="1">
                <a:solidFill>
                  <a:srgbClr val="FFFF00"/>
                </a:solidFill>
              </a:rPr>
              <a:t>khaaba</a:t>
            </a:r>
            <a:r>
              <a:rPr lang="en-US" altLang="en-US" sz="2800" dirty="0">
                <a:solidFill>
                  <a:srgbClr val="FFFF00"/>
                </a:solidFill>
              </a:rPr>
              <a:t> man </a:t>
            </a:r>
            <a:r>
              <a:rPr lang="en-US" altLang="en-US" sz="2800" dirty="0" err="1">
                <a:solidFill>
                  <a:srgbClr val="FFFF00"/>
                </a:solidFill>
              </a:rPr>
              <a:t>hamala</a:t>
            </a:r>
            <a:r>
              <a:rPr lang="en-US" altLang="en-US" sz="2800" dirty="0">
                <a:solidFill>
                  <a:srgbClr val="FFFF00"/>
                </a:solidFill>
              </a:rPr>
              <a:t> </a:t>
            </a:r>
            <a:r>
              <a:rPr lang="en-US" altLang="en-US" sz="2800" dirty="0" err="1">
                <a:solidFill>
                  <a:srgbClr val="FFFF00"/>
                </a:solidFill>
              </a:rPr>
              <a:t>dhulma</a:t>
            </a:r>
            <a:r>
              <a:rPr lang="en-US" altLang="en-US" sz="2800" dirty="0">
                <a:solidFill>
                  <a:srgbClr val="FFFF00"/>
                </a:solidFill>
              </a:rPr>
              <a:t>’ and then he opens his fingers, he will be protected from the evil of the </a:t>
            </a:r>
            <a:r>
              <a:rPr lang="en-US" altLang="en-US" sz="2800" dirty="0" smtClean="0">
                <a:solidFill>
                  <a:srgbClr val="FFFF00"/>
                </a:solidFill>
              </a:rPr>
              <a:t>tyrant.</a:t>
            </a: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289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وَهُزِّىٓ إِلَيْكِ بِجِذْعِ ٱلنَّخْلَةِ تُسَـٰقِطْ عَلَيْكِ رُطَبًا جَنِيًّا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Shake the trunk of the palm tree, freshly picked dates will drop upon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2794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فَكُلِى وَٱشْرَبِى وَقَرِّى عَيْنًا ۖ فَإِمَّا تَرَيِنَّ مِنَ ٱلْبَشَرِ أَحَدًا فَقُولِىٓ إِنِّى نَذَرْتُ لِلرَّحْمَـٰنِ صَوْمًا فَلَنْ أُكَلِّمَ ٱلْيَوْمَ إِنسِيًّا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Eat, drink, and be comforted. Then if you see any human, say, “Indeed I have vowed a fast to the All-beneficent, so I will not speak to any human today.”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561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فَأَتَتْ بِهِۦ قَوْمَهَا تَحْمِلُهُۥ ۖ قَالُوا۟ يَـٰمَرْيَمُ لَقَدْ جِئْتِ شَيْـًٔا فَرِيًّا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carrying him she brought him to her people. They said, ‘O Mary, you have certainly come up with an odd 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5347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يَـٰٓأُخْتَ هَـٰرُونَ مَا كَانَ أَبُوكِ ٱمْرَأَ سَوْءٍ وَمَا كَانَتْ أُمُّكِ بَغِيًّا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sister of Aaron[’s lineage]! Your father was not an evil man, nor was your mother unchaste.’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7203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فَأَشَارَتْ إِلَيْهِ ۖ قَالُوا۟ كَيْفَ نُكَلِّمُ مَن كَانَ فِى ٱلْمَهْدِ صَبِيًّا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she pointed to him. They said, ‘How can we speak to one who is yet a baby in the cradle?’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919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إِنِّى عَبْدُ ٱللَّـهِ ءَاتَىٰنِىَ ٱلْكِتَـٰبَ وَجَعَلَنِى نَبِيًّا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I am a servant of Allah! He has given me the Book and made me a prophet.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1374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وَجَعَلَنِى مُبَارَكًا أَيْنَ مَا كُنتُ وَأَوْصَـٰنِى بِٱلصَّلَوٰةِ وَٱلزَّكَوٰةِ مَا دُمْتُ حَيًّا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has made me blessed, wherever I may be, and He has enjoined me to [maintain] the prayer and to [pay] the </a:t>
            </a:r>
            <a:r>
              <a:rPr lang="en-US" altLang="en-US" sz="3200" dirty="0" err="1">
                <a:latin typeface="Calibri" panose="020F0502020204030204" pitchFamily="34" charset="0"/>
              </a:rPr>
              <a:t>zakāt</a:t>
            </a:r>
            <a:r>
              <a:rPr lang="en-US" altLang="en-US" sz="3200" dirty="0">
                <a:latin typeface="Calibri" panose="020F0502020204030204" pitchFamily="34" charset="0"/>
              </a:rPr>
              <a:t> as long as I live,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5999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وَبَرًّۢا بِوَٰلِدَتِى وَلَمْ يَجْعَلْنِى جَبَّارًا شَقِيًّا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be good to my mother, and He has not made me self-willed and wretched.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8066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وَٱلسَّلَـٰمُ عَلَىَّ يَوْمَ وُلِدتُّ وَيَوْمَ أَمُوتُ وَيَوْمَ أُبْعَثُ حَيًّا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 is to me the day I was born, and the day I die, and the day I am raised alive.’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1982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عِيسَى ٱبْنُ مَرْيَمَ ۚ قَوْلَ ٱلْحَقِّ ٱلَّذِى فِيهِ يَمْتَرُونَ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Jesus, son of Mary, a Word of the Real concerning whom they are in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224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كَانَ لِلَّـهِ أَن يَتَّخِذَ مِن وَلَدٍ ۖ سُبْحَـٰنَهُۥٓ ۚ إِذَا قَضَىٰٓ أَمْرًا فَإِنَّمَا يَقُولُ لَهُۥ كُن فَيَكُونُ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not for Allah to take a son. Immaculate is He! When He decides on a matter, He just says to it, ‘Be!’ and it 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9244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ٱللَّـهَ رَبِّى وَرَبُّكُمْ فَٱعْبُدُوهُ ۚ هَـٰذَا صِرَٰطٌ مُّسْتَقِيمٌ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is my Lord and your Lord. So worship Him. This is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3252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فَٱخْتَلَفَ ٱلْأَحْزَابُ مِنۢ بَيْنِهِمْ ۖ فَوَيْلٌ لِّلَّذِينَ كَفَرُوا۟ مِن مَّشْهَدِ يَوْمٍ عَظِيمٍ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factions differed among themselves. So woe to the faithless at the scene of a tremendous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5510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أَسْمِعْ بِهِمْ وَأَبْصِرْ يَوْمَ يَأْتُونَنَا ۖ لَـٰكِنِ ٱلظَّـٰلِمُونَ ٱلْيَوْمَ فِى ضَلَـٰلٍ مُّبِينٍ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well they will hear and how well they will see on the day when they come to Us! But today the wrongdoers are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9236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وَأَنذِرْهُمْ يَوْمَ ٱلْحَسْرَةِ إِذْ قُضِىَ ٱلْأَمْرُ وَهُمْ فِى غَفْلَةٍ وَهُمْ لَا يُؤْمِنُونَ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Warn them of the Day of Regret</a:t>
            </a:r>
            <a:r>
              <a:rPr lang="en-US" altLang="en-US" sz="3200" dirty="0" smtClean="0">
                <a:latin typeface="Calibri" panose="020F0502020204030204" pitchFamily="34" charset="0"/>
              </a:rPr>
              <a:t>, </a:t>
            </a:r>
            <a:r>
              <a:rPr lang="en-US" altLang="en-US" sz="3200" dirty="0">
                <a:latin typeface="Calibri" panose="020F0502020204030204" pitchFamily="34" charset="0"/>
              </a:rPr>
              <a:t>when the matter will be decided, while they are [yet] heedless and do not have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9628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نَحْنُ نَرِثُ ٱلْأَرْضَ وَمَنْ عَلَيْهَا وَإِلَيْنَا يُرْجَعُونَ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shall inherit the earth and whoever there is on it, and to Us they shall be brought back.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7988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فِى ٱلْكِتَـٰبِ إِبْرَٰهِيمَ ۚ إِنَّهُۥ كَانَ صِدِّيقًا نَّبِيًّا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mention in the Book Abraham. Indeed he was a truthful one, a prophet.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3034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لِأَبِيهِ يَـٰٓأَبَتِ لِمَ تَعْبُدُ مَا لَا يَسْمَعُ وَلَا يُبْصِرُ وَلَا يُغْنِى عَنكَ شَيْـًٔا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said to his father, ‘Father! Why do you worship that which neither hears nor sees, and is of no avail to you in any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4368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يَـٰٓأَبَتِ إِنِّى قَدْ جَآءَنِى مِنَ ٱلْعِلْمِ مَا لَمْ يَأْتِكَ فَٱتَّبِعْنِىٓ أَهْدِكَ صِرَٰطًا سَوِيًّا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Father! Indeed a knowledge has already come to me which has not come to you. So follow me that I may guide you to a right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0422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يَـٰٓأَبَتِ لَا تَعْبُدِ ٱلشَّيْطَـٰنَ ۖ إِنَّ ٱلشَّيْطَـٰنَ كَانَ لِلرَّحْمَـٰنِ عَصِيًّا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Father! Do not worship Satan. Indeed Satan is disobedient to the All-beneficent.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7568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يَـٰٓأَبَتِ إِنِّىٓ أَخَافُ أَن يَمَسَّكَ عَذَابٌ مِّنَ ٱلرَّحْمَـٰنِ فَتَكُونَ لِلشَّيْطَـٰنِ وَلِيًّا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Father! I am indeed afraid that a punishment from the All-beneficent will befall you, and you will become Satan’s accomplice.’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4012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a:latin typeface="Arabic Typesetting" panose="03020402040406030203" pitchFamily="66" charset="-78"/>
                <a:cs typeface="Arabic Typesetting" panose="03020402040406030203" pitchFamily="66" charset="-78"/>
              </a:rPr>
              <a:t> قَالَ أَرَاغِبٌ أَنتَ عَنْ ءَالِهَتِى يَـٰٓإِبْرَٰهِيمُ ۖ لَئِن لَّمْ تَنتَهِ لَأَرْجُمَنَّكَ ۖ وَٱهْجُرْنِى مَلِيًّا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‘Abraham! Are you renouncing my gods? If you do not relinquish, I will stone you. Keep away from me for a long while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109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سَلَـٰمٌ عَلَيْكَ ۖ سَأَسْتَغْفِرُ لَكَ رَبِّىٓ ۖ إِنَّهُۥ كَانَ بِى حَفِيًّا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‘Peace be to you! I shall plead with my Lord to forgive you. Indeed He is gracious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4306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وَأَعْتَزِلُكُمْ وَمَا تَدْعُونَ مِن دُونِ ٱللَّـهِ وَأَدْعُوا۟ رَبِّى عَسَىٰٓ أَلَّآ أَكُونَ بِدُعَآءِ رَبِّى شَقِيًّا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dissociate myself from you and whatever you invoke besides Allah. I will supplicate my Lord. Hopefully, I will not be disappointed in supplicating my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0318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ٱعْتَزَلَهُمْ وَمَا يَعْبُدُونَ مِن دُونِ ٱللَّـهِ وَهَبْنَا لَهُۥٓ إِسْحَـٰقَ وَيَعْقُوبَ ۖ وَكُلًّا جَعَلْنَا نَبِيًّا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he had left them and what they worshipped besides Allah, We gave him Isaac and Jacob, and each We made a prophet.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9330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وَوَهَبْنَا لَهُم مِّن رَّحْمَتِنَا وَجَعَلْنَا لَهُمْ لِسَانَ صِدْقٍ عَلِيًّا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them out of Our mercy, and conferred on them a worthy and lofty repute.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8607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فِى ٱلْكِتَـٰبِ مُوسَىٰٓ ۚ إِنَّهُۥ كَانَ مُخْلَصًا وَكَانَ رَسُولًا نَّبِيًّا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mention in the Book Moses. Indeed he was exclusively dedicated [to Allah], and an apostle and a prophet.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7096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وَنَـٰدَيْنَـٰهُ مِن جَانِبِ ٱلطُّورِ ٱلْأَيْمَنِ وَقَرَّبْنَـٰهُ نَجِيًّا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called him from the right side of the Mount and We drew him near for confidential discourse.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2372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وَوَهَبْنَا لَهُۥ مِن رَّحْمَتِنَآ أَخَاهُ هَـٰرُونَ نَبِيًّا ﴿٥٣﴾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him out of Our mercy his brother Aaron, a prophet.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3516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وَٱذْكُرْ فِى ٱلْكِتَـٰبِ إِسْمَـٰعِيلَ ۚ إِنَّهُۥ كَانَ صَادِقَ ٱلْوَعْدِ وَكَانَ رَسُولًا نَّبِيًّا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mention in the Book Ishmael. Indeed he was true to his promise, and an apostle and a prophet.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536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كٓهيعٓصٓ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Kāf</a:t>
            </a:r>
            <a:r>
              <a:rPr lang="en-US" altLang="en-US" sz="3200" i="1" dirty="0">
                <a:latin typeface="Calibri" panose="020F0502020204030204" pitchFamily="34" charset="0"/>
              </a:rPr>
              <a:t>, </a:t>
            </a:r>
            <a:r>
              <a:rPr lang="en-US" altLang="en-US" sz="3200" i="1" dirty="0" err="1">
                <a:latin typeface="Calibri" panose="020F0502020204030204" pitchFamily="34" charset="0"/>
              </a:rPr>
              <a:t>Hā</a:t>
            </a:r>
            <a:r>
              <a:rPr lang="en-US" altLang="en-US" sz="3200" i="1" dirty="0">
                <a:latin typeface="Calibri" panose="020F0502020204030204" pitchFamily="34" charset="0"/>
              </a:rPr>
              <a:t>, </a:t>
            </a:r>
            <a:r>
              <a:rPr lang="en-US" altLang="en-US" sz="3200" i="1" dirty="0" err="1">
                <a:latin typeface="Calibri" panose="020F0502020204030204" pitchFamily="34" charset="0"/>
              </a:rPr>
              <a:t>Yā</a:t>
            </a:r>
            <a:r>
              <a:rPr lang="en-US" altLang="en-US" sz="3200" i="1" dirty="0">
                <a:latin typeface="Calibri" panose="020F0502020204030204" pitchFamily="34" charset="0"/>
              </a:rPr>
              <a:t>, </a:t>
            </a:r>
            <a:r>
              <a:rPr lang="en-US" altLang="en-US" sz="3200" i="1" dirty="0" err="1">
                <a:latin typeface="Calibri" panose="020F0502020204030204" pitchFamily="34" charset="0"/>
              </a:rPr>
              <a:t>ʿAyn</a:t>
            </a:r>
            <a:r>
              <a:rPr lang="en-US" altLang="en-US" sz="3200" i="1" dirty="0">
                <a:latin typeface="Calibri" panose="020F0502020204030204" pitchFamily="34" charset="0"/>
              </a:rPr>
              <a:t>, </a:t>
            </a:r>
            <a:r>
              <a:rPr lang="en-US" altLang="en-US" sz="3200" i="1" dirty="0" err="1">
                <a:latin typeface="Calibri" panose="020F0502020204030204" pitchFamily="34" charset="0"/>
              </a:rPr>
              <a:t>Ṣād</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وَكَانَ يَأْمُرُ أَهْلَهُۥ بِٱلصَّلَوٰةِ وَٱلزَّكَوٰةِ وَكَانَ عِندَ رَبِّهِۦ مَرْضِيًّا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used to bid his family to [maintain] the prayer and to [pay] the </a:t>
            </a:r>
            <a:r>
              <a:rPr lang="en-US" altLang="en-US" sz="3200" dirty="0" err="1">
                <a:latin typeface="Calibri" panose="020F0502020204030204" pitchFamily="34" charset="0"/>
              </a:rPr>
              <a:t>zakāt</a:t>
            </a:r>
            <a:r>
              <a:rPr lang="en-US" altLang="en-US" sz="3200" dirty="0">
                <a:latin typeface="Calibri" panose="020F0502020204030204" pitchFamily="34" charset="0"/>
              </a:rPr>
              <a:t>, and was pleasing to his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2053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وَٱذْكُرْ فِى ٱلْكِتَـٰبِ إِدْرِيسَ ۚ إِنَّهُۥ كَانَ صِدِّيقًا نَّبِيًّا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mention in the Book </a:t>
            </a:r>
            <a:r>
              <a:rPr lang="en-US" altLang="en-US" sz="3200" dirty="0" err="1">
                <a:latin typeface="Calibri" panose="020F0502020204030204" pitchFamily="34" charset="0"/>
              </a:rPr>
              <a:t>Idrīs</a:t>
            </a:r>
            <a:r>
              <a:rPr lang="en-US" altLang="en-US" sz="3200" dirty="0">
                <a:latin typeface="Calibri" panose="020F0502020204030204" pitchFamily="34" charset="0"/>
              </a:rPr>
              <a:t>. Indeed he was a truthful one, a prophet,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8005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وَرَفَعْنَـٰهُ مَكَانًا عَلِيًّا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raised him to a station exalted.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5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أَنْعَمَ ٱللَّـهُ عَلَيْهِم مِّنَ ٱلنَّبِيِّـۧنَ مِن ذُرِّيَّةِ ءَادَمَ وَمِمَّنْ حَمَلْنَا مَعَ نُوحٍ وَمِن ذُرِّيَّةِ إِبْرَٰهِيمَ وَإِسْرَٰٓءِيلَ وَمِمَّنْ هَدَيْنَا وَٱجْتَبَيْنَآ ۚ إِذَا تُتْلَىٰ عَلَيْهِمْ ءَايَـٰتُ ٱلرَّحْمَـٰنِ خَرُّوا۟ سُجَّدًا وَبُكِيًّا ۩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whom Allah has blessed from among the prophets of Adam’s progeny, and from [the progeny of] those We carried with Noah, and from among the progeny of Abraham and Israel, and from among those We guided and chose. When the signs of the All-beneficent were recited to them, they would fall down weeping in prostration.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04969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فَخَلَفَ مِنۢ بَعْدِهِمْ خَلْفٌ أَضَاعُوا۟ ٱلصَّلَوٰةَ وَٱتَّبَعُوا۟ ٱلشَّهَوَٰتِ ۖ فَسَوْفَ يَلْقَوْنَ غَيًّا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were succeeded by an evil posterity who neglected the prayer, and followed [their base] appetites. So they will soon encounter [the reward of] perversity,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42225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تَابَ وَءَامَنَ وَعَمِلَ صَـٰلِحًا فَأُو۟لَـٰٓئِكَ يَدْخُلُونَ ٱلْجَنَّةَ وَلَا يُظْلَمُونَ شَيْـًٔا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barring those who repent, believe, and act righteously. Such will enter paradise, and they will not be wronged in the least.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7748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جَنَّـٰتِ عَدْنٍ ٱلَّتِى وَعَدَ ٱلرَّحْمَـٰنُ عِبَادَهُۥ بِٱلْغَيْبِ ۚ إِنَّهُۥ كَانَ وَعْدُهُۥ مَأْتِيًّا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Gardens of Eden promised by the All-beneficent to His servants, [while they were still] unseen. Indeed His promise is bound to come to pass.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39982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يَسْمَعُونَ فِيهَا لَغْوًا إِلَّا سَلَـٰمًا ۖ وَلَهُمْ رِزْقُهُمْ فِيهَا بُكْرَةً وَعَشِيًّا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Therein they will not hear vain talk, but only ‘Peace!’ And therein they will have their provision morning and evening.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55173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ٱلْجَنَّةُ ٱلَّتِى نُورِثُ مِنْ عِبَادِنَا مَن كَانَ تَقِيًّا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the paradise We will give as inheritance to those of Our servants who are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79215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نَتَنَزَّلُ إِلَّا بِأَمْرِ رَبِّكَ ۖ لَهُۥ مَا بَيْنَ أَيْدِينَا وَمَا خَلْفَنَا وَمَا بَيْنَ ذَٰلِكَ ۚ وَمَا كَانَ رَبُّكَ نَسِيًّا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do not descend except by the command of your Lord. To Him belongs whatever is before us and whatever is behind us and whatever is in between that, and your Lord is not forgetful.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198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ذِكْرُ رَحْمَتِ رَبِّكَ عَبْدَهُۥ زَكَرِيَّآ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an </a:t>
            </a:r>
            <a:r>
              <a:rPr lang="en-US" altLang="en-US" sz="3200" dirty="0" smtClean="0">
                <a:latin typeface="Calibri" panose="020F0502020204030204" pitchFamily="34" charset="0"/>
              </a:rPr>
              <a:t>account </a:t>
            </a:r>
            <a:r>
              <a:rPr lang="en-US" altLang="en-US" sz="3200" dirty="0">
                <a:latin typeface="Calibri" panose="020F0502020204030204" pitchFamily="34" charset="0"/>
              </a:rPr>
              <a:t>of your Lord’s mercy on His servant, Zechariah,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9745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رَّبُّ ٱلسَّمَـٰوَٰتِ وَٱلْأَرْضِ وَمَا بَيْنَهُمَا فَٱعْبُدْهُ وَٱصْطَبِرْ لِعِبَـٰدَتِهِۦ ۚ هَلْ تَعْلَمُ لَهُۥ سَمِيًّا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the heavens and the earth and whatever is between them. So worship Him and be steadfast in His worship. Do you know anyone who could be His namesake?’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89251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 ٱلْإِنسَـٰنُ أَءِذَا مَا مِتُّ لَسَوْفَ أُخْرَجُ حَيًّا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Man says, ‘Shall I, when I have died, be brought forth alive?’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31507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أَوَلَا يَذْكُرُ ٱلْإِنسَـٰنُ أَنَّا خَلَقْنَـٰهُ مِن قَبْلُ وَلَمْ يَكُ شَيْـًٔا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not man remember that We created him before when he was nothing?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279395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فَوَرَبِّكَ لَنَحْشُرَنَّهُمْ وَٱلشَّيَـٰطِينَ ثُمَّ لَنُحْضِرَنَّهُمْ حَوْلَ جَهَنَّمَ جِثِيًّا ﴿٦٨﴾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your Lord, We will surely gather them and the devils; then We will surely bring them up around hell [scrambling] on their knees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0293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لَنَنزِعَنَّ مِن كُلِّ شِيعَةٍ أَيُّهُمْ أَشَدُّ عَلَى ٱلرَّحْمَـٰنِ عِتِيًّا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from every group We shall draw whichever of them was more defiant to the All-beneficent.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79188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لَنَحْنُ أَعْلَمُ بِٱلَّذِينَ هُمْ أَوْلَىٰ بِهَا صِلِيًّا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surely We will know best those who deserve most to enter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18740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مِّنكُمْ إِلَّا وَارِدُهَا ۚ كَانَ عَلَىٰ رَبِّكَ حَتْمًا مَّقْضِيًّا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none of you but will come to it</a:t>
            </a:r>
            <a:r>
              <a:rPr lang="en-US" altLang="en-US" sz="3200" dirty="0" smtClean="0">
                <a:latin typeface="Calibri" panose="020F0502020204030204" pitchFamily="34" charset="0"/>
              </a:rPr>
              <a:t>: </a:t>
            </a:r>
            <a:r>
              <a:rPr lang="en-US" altLang="en-US" sz="3200" dirty="0">
                <a:latin typeface="Calibri" panose="020F0502020204030204" pitchFamily="34" charset="0"/>
              </a:rPr>
              <a:t>a [matter that is a] decided certainty with your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383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نُنَجِّى ٱلَّذِينَ ٱتَّقَوا۟ وَّنَذَرُ ٱلظَّـٰلِمِينَ فِيهَا جِثِيًّا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will deliver those who are </a:t>
            </a:r>
            <a:r>
              <a:rPr lang="en-US" altLang="en-US" sz="3200" dirty="0" err="1">
                <a:latin typeface="Calibri" panose="020F0502020204030204" pitchFamily="34" charset="0"/>
              </a:rPr>
              <a:t>Godwary</a:t>
            </a:r>
            <a:r>
              <a:rPr lang="en-US" altLang="en-US" sz="3200" dirty="0">
                <a:latin typeface="Calibri" panose="020F0502020204030204" pitchFamily="34" charset="0"/>
              </a:rPr>
              <a:t>, and leave the wrongdoers in it, fallen on their knees.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7811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تُتْلَىٰ عَلَيْهِمْ ءَايَـٰتُنَا بَيِّنَـٰتٍ قَالَ ٱلَّذِينَ كَفَرُوا۟ لِلَّذِينَ ءَامَنُوٓا۟ أَىُّ ٱلْفَرِيقَيْنِ خَيْرٌ مَّقَامًا وَأَحْسَنُ نَدِيًّا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manifest signs are recited to them, the faithless say to the faithful, ‘Which of the two sides is superior in </a:t>
            </a:r>
            <a:r>
              <a:rPr lang="en-US" altLang="en-US" sz="3200" dirty="0" smtClean="0">
                <a:latin typeface="Calibri" panose="020F0502020204030204" pitchFamily="34" charset="0"/>
              </a:rPr>
              <a:t>station </a:t>
            </a:r>
            <a:r>
              <a:rPr lang="en-US" altLang="en-US" sz="3200" dirty="0">
                <a:latin typeface="Calibri" panose="020F0502020204030204" pitchFamily="34" charset="0"/>
              </a:rPr>
              <a:t>and better with respect to company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27026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وَكَمْ أَهْلَكْنَا قَبْلَهُم مِّن قَرْنٍ هُمْ أَحْسَنُ أَثَـٰثًا وَرِءْيًا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generation We have destroyed before them, who were superior in furnishings and appearance!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1490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نَادَىٰ رَبَّهُۥ نِدَآءً خَفِيًّا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called out to his Lord with a secret cry.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71336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مَن كَانَ فِى ٱلضَّلَـٰلَةِ فَلْيَمْدُدْ لَهُ ٱلرَّحْمَـٰنُ مَدًّا ۚ حَتَّىٰٓ إِذَا رَأَوْا۟ مَا يُوعَدُونَ إِمَّا ٱلْعَذَابَ وَإِمَّا ٱلسَّاعَةَ فَسَيَعْلَمُونَ مَنْ هُوَ شَرٌّ مَّكَانًا وَأَضْعَفُ جُندًا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‘Whoever abides in error, the All-beneficent shall prolong his respite until they sight what they have been promised: either punishment, or the Hour.’ Then they will know whose position is worse, and whose host is weaker.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64572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وَيَزِيدُ ٱللَّـهُ ٱلَّذِينَ ٱهْتَدَوْا۟ هُدًى ۗ وَٱلْبَـٰقِيَـٰتُ ٱلصَّـٰلِحَـٰتُ خَيْرٌ عِندَ رَبِّكَ ثَوَابًا وَخَيْرٌ مَّرَدًّا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enhances in guidance those who are [rightly] guided, and lasting righteous deeds are better with your Lord in reward, and better at the return [to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9784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أَفَرَءَيْتَ ٱلَّذِى كَفَرَ بِـَٔايَـٰتِنَا وَقَالَ لَأُوتَيَنَّ مَالًا وَوَلَدًا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him who defies Our signs, and says, ‘I will surely be given wealth and children’?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69327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أَطَّلَعَ ٱلْغَيْبَ أَمِ ٱتَّخَذَ عِندَ ٱلرَّحْمَـٰنِ عَهْدًا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Has he come to know the Unseen, or taken a promise from the All-beneficent?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24075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كَلَّا ۚ سَنَكْتُبُ مَا يَقُولُ وَنَمُدُّ لَهُۥ مِنَ ٱلْعَذَابِ مَدًّا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We will write down what he says, and We will prolong his punishment endlessly.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28490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وَنَرِثُهُۥ مَا يَقُولُ وَيَأْتِينَا فَرْدًا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take over from him what he talks about</a:t>
            </a:r>
            <a:r>
              <a:rPr lang="en-US" altLang="en-US" sz="3200" dirty="0" smtClean="0">
                <a:latin typeface="Calibri" panose="020F0502020204030204" pitchFamily="34" charset="0"/>
              </a:rPr>
              <a:t>, </a:t>
            </a:r>
            <a:r>
              <a:rPr lang="en-US" altLang="en-US" sz="3200" dirty="0">
                <a:latin typeface="Calibri" panose="020F0502020204030204" pitchFamily="34" charset="0"/>
              </a:rPr>
              <a:t>and he will come to Us alone.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05781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وَٱتَّخَذُوا۟ مِن دُونِ ٱللَّـهِ ءَالِهَةً لِّيَكُونُوا۟ لَهُمْ عِزًّا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taken gods besides Allah that they may be a [source of] might to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45634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كَلَّا ۚ سَيَكْفُرُونَ بِعِبَادَتِهِمْ وَيَكُونُونَ عَلَيْهِمْ ضِدًّا ﴿٨٢﴾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Soon they will disown their worship, and they will be their opponents.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9016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 أَنَّآ أَرْسَلْنَا ٱلشَّيَـٰطِينَ عَلَى ٱلْكَـٰفِرِينَ تَؤُزُّهُمْ أَزًّا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We unleash the devils upon the faithless to urge them impetuously?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34142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تَعْجَلْ عَلَيْهِمْ ۖ إِنَّمَا نَعُدُّ لَهُمْ عَدًّا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make haste against them; indeed We are </a:t>
            </a:r>
            <a:r>
              <a:rPr lang="en-US" altLang="en-US" sz="3200" dirty="0" smtClean="0">
                <a:latin typeface="Calibri" panose="020F0502020204030204" pitchFamily="34" charset="0"/>
              </a:rPr>
              <a:t>counting </a:t>
            </a:r>
            <a:r>
              <a:rPr lang="en-US" altLang="en-US" sz="3200" dirty="0">
                <a:latin typeface="Calibri" panose="020F0502020204030204" pitchFamily="34" charset="0"/>
              </a:rPr>
              <a:t>for them, a counting [down].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7193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رَبِّ إِنِّى وَهَنَ ٱلْعَظْمُ مِنِّى وَٱشْتَعَلَ ٱلرَّأْسُ شَيْبًا وَلَمْ أَكُنۢ بِدُعَآئِكَ رَبِّ شَقِيًّا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Indeed my bones have become feeble, and my head has turned white with age, yet never have I, my Lord, been disappointed in supplicating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30376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نَحْشُرُ ٱلْمُتَّقِينَ إِلَى ٱلرَّحْمَـٰنِ وَفْدًا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gather the </a:t>
            </a:r>
            <a:r>
              <a:rPr lang="en-US" altLang="en-US" sz="3200" dirty="0" err="1">
                <a:latin typeface="Calibri" panose="020F0502020204030204" pitchFamily="34" charset="0"/>
              </a:rPr>
              <a:t>Godwary</a:t>
            </a:r>
            <a:r>
              <a:rPr lang="en-US" altLang="en-US" sz="3200" dirty="0">
                <a:latin typeface="Calibri" panose="020F0502020204030204" pitchFamily="34" charset="0"/>
              </a:rPr>
              <a:t> toward the All-beneficent, on mounts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62008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وَنَسُوقُ ٱلْمُجْرِمِينَ إِلَىٰ جَهَنَّمَ وِرْدًا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drive the guilty as a thirsty herd towards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08624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يَمْلِكُونَ ٱلشَّفَـٰعَةَ إِلَّا مَنِ ٱتَّخَذَ عِندَ ٱلرَّحْمَـٰنِ عَهْدًا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one will have the power to intercede [with Allah], except for him who has taken a covenant with the All-beneficent.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37011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ٱتَّخَذَ ٱلرَّحْمَـٰنُ وَلَدًا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‘The All-beneficent has taken a 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01418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جِئْتُمْ شَيْـًٔا إِدًّا ﴿٨٩﴾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have certainly advanced something hideous!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58965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تَكَادُ ٱلسَّمَـٰوَٰتُ يَتَفَطَّرْنَ مِنْهُ وَتَنشَقُّ ٱلْأَرْضُ وَتَخِرُّ ٱلْجِبَالُ هَدًّا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heavens are about to be rent apart at it, the earth to split open, and the mountains to collapse into bits,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69745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دَعَوْا۟ لِلرَّحْمَـٰنِ وَلَدًا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they should ascribe a son to the All-beneficent!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76724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يَنۢبَغِى لِلرَّحْمَـٰنِ أَن يَتَّخِذَ وَلَدًا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does not behoove the All-beneficent to take a 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39996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كُلُّ مَن فِى ٱلسَّمَـٰوَٰتِ وَٱلْأَرْضِ إِلَّآ ءَاتِى ٱلرَّحْمَـٰنِ عَبْدًا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none in the heavens and the earth but he comes to the All-beneficent as a servant.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98671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أَحْصَىٰهُمْ وَعَدَّهُمْ عَدًّا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He has counted them [all] and numbered them precisely,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Maryam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9438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7155</TotalTime>
  <Words>4711</Words>
  <Application>Microsoft Office PowerPoint</Application>
  <PresentationFormat>Widescreen</PresentationFormat>
  <Paragraphs>320</Paragraphs>
  <Slides>105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كٓهيعٓصٓ ﴿١﴾</vt:lpstr>
      <vt:lpstr> ذِكْرُ رَحْمَتِ رَبِّكَ عَبْدَهُۥ زَكَرِيَّآ ﴿٢﴾</vt:lpstr>
      <vt:lpstr> إِذْ نَادَىٰ رَبَّهُۥ نِدَآءً خَفِيًّا ﴿٣﴾ </vt:lpstr>
      <vt:lpstr>قَالَ رَبِّ إِنِّى وَهَنَ ٱلْعَظْمُ مِنِّى وَٱشْتَعَلَ ٱلرَّأْسُ شَيْبًا وَلَمْ أَكُنۢ بِدُعَآئِكَ رَبِّ شَقِيًّا ﴿٤﴾</vt:lpstr>
      <vt:lpstr> وَإِنِّى خِفْتُ ٱلْمَوَٰلِىَ مِن وَرَآءِى وَكَانَتِ ٱمْرَأَتِى عَاقِرًا فَهَبْ لِى مِن لَّدُنكَ وَلِيًّا ﴿٥﴾</vt:lpstr>
      <vt:lpstr> يَرِثُنِى وَيَرِثُ مِنْ ءَالِ يَعْقُوبَ ۖ وَٱجْعَلْهُ رَبِّ رَضِيًّا ﴿٦﴾</vt:lpstr>
      <vt:lpstr> يَـٰزَكَرِيَّآ إِنَّا نُبَشِّرُكَ بِغُلَـٰمٍ ٱسْمُهُۥ يَحْيَىٰ لَمْ نَجْعَل لَّهُۥ مِن قَبْلُ سَمِيًّا ﴿٧﴾</vt:lpstr>
      <vt:lpstr> قَالَ رَبِّ أَنَّىٰ يَكُونُ لِى غُلَـٰمٌ وَكَانَتِ ٱمْرَأَتِى عَاقِرًا وَقَدْ بَلَغْتُ مِنَ ٱلْكِبَرِ عِتِيًّا ﴿٨﴾</vt:lpstr>
      <vt:lpstr> قَالَ كَذَٰلِكَ قَالَ رَبُّكَ هُوَ عَلَىَّ هَيِّنٌ وَقَدْ خَلَقْتُكَ مِن قَبْلُ وَلَمْ تَكُ شَيْـًٔا ﴿٩﴾</vt:lpstr>
      <vt:lpstr> قَالَ رَبِّ ٱجْعَل لِّىٓ ءَايَةً ۚ قَالَ ءَايَتُكَ أَلَّا تُكَلِّمَ ٱلنَّاسَ ثَلَـٰثَ لَيَالٍ سَوِيًّا ﴿١٠﴾ </vt:lpstr>
      <vt:lpstr>فَخَرَجَ عَلَىٰ قَوْمِهِۦ مِنَ ٱلْمِحْرَابِ فَأَوْحَىٰٓ إِلَيْهِمْ أَن سَبِّحُوا۟ بُكْرَةً وَعَشِيًّا ﴿١١﴾</vt:lpstr>
      <vt:lpstr>يَـٰيَحْيَىٰ خُذِ ٱلْكِتَـٰبَ بِقُوَّةٍ ۖ وَءَاتَيْنَـٰهُ ٱلْحُكْمَ صَبِيًّا ﴿١٢﴾</vt:lpstr>
      <vt:lpstr> وَحَنَانًا مِّن لَّدُنَّا وَزَكَوٰةً ۖ وَكَانَ تَقِيًّا ﴿١٣﴾</vt:lpstr>
      <vt:lpstr> وَبَرًّۢا بِوَٰلِدَيْهِ وَلَمْ يَكُن جَبَّارًا عَصِيًّا ﴿١٤﴾</vt:lpstr>
      <vt:lpstr> وَسَلَـٰمٌ عَلَيْهِ يَوْمَ وُلِدَ وَيَوْمَ يَمُوتُ وَيَوْمَ يُبْعَثُ حَيًّا ﴿١٥﴾</vt:lpstr>
      <vt:lpstr> وَٱذْكُرْ فِى ٱلْكِتَـٰبِ مَرْيَمَ إِذِ ٱنتَبَذَتْ مِنْ أَهْلِهَا مَكَانًا شَرْقِيًّا ﴿١٦﴾</vt:lpstr>
      <vt:lpstr> فَٱتَّخَذَتْ مِن دُونِهِمْ حِجَابًا فَأَرْسَلْنَآ إِلَيْهَا رُوحَنَا فَتَمَثَّلَ لَهَا بَشَرًا سَوِيًّا ﴿١٧﴾</vt:lpstr>
      <vt:lpstr> قَالَتْ إِنِّىٓ أَعُوذُ بِٱلرَّحْمَـٰنِ مِنكَ إِن كُنتَ تَقِيًّا ﴿١٨﴾</vt:lpstr>
      <vt:lpstr> قَالَ إِنَّمَآ أَنَا۠ رَسُولُ رَبِّكِ لِأَهَبَ لَكِ غُلَـٰمًا زَكِيًّا ﴿١٩﴾</vt:lpstr>
      <vt:lpstr> قَالَتْ أَنَّىٰ يَكُونُ لِى غُلَـٰمٌ وَلَمْ يَمْسَسْنِى بَشَرٌ وَلَمْ أَكُ بَغِيًّا ﴿٢٠﴾</vt:lpstr>
      <vt:lpstr> قَالَ كَذَٰلِكِ قَالَ رَبُّكِ هُوَ عَلَىَّ هَيِّنٌ ۖ وَلِنَجْعَلَهُۥٓ ءَايَةً لِّلنَّاسِ وَرَحْمَةً مِّنَّا ۚ وَكَانَ أَمْرًا مَّقْضِيًّا ﴿٢١﴾ </vt:lpstr>
      <vt:lpstr>فَحَمَلَتْهُ فَٱنتَبَذَتْ بِهِۦ مَكَانًا قَصِيًّا ﴿٢٢﴾</vt:lpstr>
      <vt:lpstr> فَأَجَآءَهَا ٱلْمَخَاضُ إِلَىٰ جِذْعِ ٱلنَّخْلَةِ قَالَتْ يَـٰلَيْتَنِى مِتُّ قَبْلَ هَـٰذَا وَكُنتُ نَسْيًا مَّنسِيًّا ﴿٢٣﴾</vt:lpstr>
      <vt:lpstr> فَنَادَىٰهَا مِن تَحْتِهَآ أَلَّا تَحْزَنِى قَدْ جَعَلَ رَبُّكِ تَحْتَكِ سَرِيًّا ﴿٢٤﴾</vt:lpstr>
      <vt:lpstr> وَهُزِّىٓ إِلَيْكِ بِجِذْعِ ٱلنَّخْلَةِ تُسَـٰقِطْ عَلَيْكِ رُطَبًا جَنِيًّا ﴿٢٥﴾</vt:lpstr>
      <vt:lpstr>فَكُلِى وَٱشْرَبِى وَقَرِّى عَيْنًا ۖ فَإِمَّا تَرَيِنَّ مِنَ ٱلْبَشَرِ أَحَدًا فَقُولِىٓ إِنِّى نَذَرْتُ لِلرَّحْمَـٰنِ صَوْمًا فَلَنْ أُكَلِّمَ ٱلْيَوْمَ إِنسِيًّا ﴿٢٦﴾</vt:lpstr>
      <vt:lpstr> فَأَتَتْ بِهِۦ قَوْمَهَا تَحْمِلُهُۥ ۖ قَالُوا۟ يَـٰمَرْيَمُ لَقَدْ جِئْتِ شَيْـًٔا فَرِيًّا ﴿٢٧﴾</vt:lpstr>
      <vt:lpstr> يَـٰٓأُخْتَ هَـٰرُونَ مَا كَانَ أَبُوكِ ٱمْرَأَ سَوْءٍ وَمَا كَانَتْ أُمُّكِ بَغِيًّا ﴿٢٨﴾</vt:lpstr>
      <vt:lpstr> فَأَشَارَتْ إِلَيْهِ ۖ قَالُوا۟ كَيْفَ نُكَلِّمُ مَن كَانَ فِى ٱلْمَهْدِ صَبِيًّا ﴿٢٩﴾</vt:lpstr>
      <vt:lpstr> قَالَ إِنِّى عَبْدُ ٱللَّـهِ ءَاتَىٰنِىَ ٱلْكِتَـٰبَ وَجَعَلَنِى نَبِيًّا ﴿٣٠﴾</vt:lpstr>
      <vt:lpstr> وَجَعَلَنِى مُبَارَكًا أَيْنَ مَا كُنتُ وَأَوْصَـٰنِى بِٱلصَّلَوٰةِ وَٱلزَّكَوٰةِ مَا دُمْتُ حَيًّا ﴿٣١﴾</vt:lpstr>
      <vt:lpstr> وَبَرًّۢا بِوَٰلِدَتِى وَلَمْ يَجْعَلْنِى جَبَّارًا شَقِيًّا ﴿٣٢﴾</vt:lpstr>
      <vt:lpstr> وَٱلسَّلَـٰمُ عَلَىَّ يَوْمَ وُلِدتُّ وَيَوْمَ أَمُوتُ وَيَوْمَ أُبْعَثُ حَيًّا ﴿٣٣﴾</vt:lpstr>
      <vt:lpstr> ذَٰلِكَ عِيسَى ٱبْنُ مَرْيَمَ ۚ قَوْلَ ٱلْحَقِّ ٱلَّذِى فِيهِ يَمْتَرُونَ ﴿٣٤﴾</vt:lpstr>
      <vt:lpstr> مَا كَانَ لِلَّـهِ أَن يَتَّخِذَ مِن وَلَدٍ ۖ سُبْحَـٰنَهُۥٓ ۚ إِذَا قَضَىٰٓ أَمْرًا فَإِنَّمَا يَقُولُ لَهُۥ كُن فَيَكُونُ ﴿٣٥﴾</vt:lpstr>
      <vt:lpstr> وَإِنَّ ٱللَّـهَ رَبِّى وَرَبُّكُمْ فَٱعْبُدُوهُ ۚ هَـٰذَا صِرَٰطٌ مُّسْتَقِيمٌ ﴿٣٦﴾</vt:lpstr>
      <vt:lpstr> فَٱخْتَلَفَ ٱلْأَحْزَابُ مِنۢ بَيْنِهِمْ ۖ فَوَيْلٌ لِّلَّذِينَ كَفَرُوا۟ مِن مَّشْهَدِ يَوْمٍ عَظِيمٍ ﴿٣٧﴾</vt:lpstr>
      <vt:lpstr> أَسْمِعْ بِهِمْ وَأَبْصِرْ يَوْمَ يَأْتُونَنَا ۖ لَـٰكِنِ ٱلظَّـٰلِمُونَ ٱلْيَوْمَ فِى ضَلَـٰلٍ مُّبِينٍ ﴿٣٨﴾</vt:lpstr>
      <vt:lpstr>وَأَنذِرْهُمْ يَوْمَ ٱلْحَسْرَةِ إِذْ قُضِىَ ٱلْأَمْرُ وَهُمْ فِى غَفْلَةٍ وَهُمْ لَا يُؤْمِنُونَ ﴿٣٩﴾</vt:lpstr>
      <vt:lpstr> إِنَّا نَحْنُ نَرِثُ ٱلْأَرْضَ وَمَنْ عَلَيْهَا وَإِلَيْنَا يُرْجَعُونَ ﴿٤٠﴾</vt:lpstr>
      <vt:lpstr> وَٱذْكُرْ فِى ٱلْكِتَـٰبِ إِبْرَٰهِيمَ ۚ إِنَّهُۥ كَانَ صِدِّيقًا نَّبِيًّا ﴿٤١﴾</vt:lpstr>
      <vt:lpstr> إِذْ قَالَ لِأَبِيهِ يَـٰٓأَبَتِ لِمَ تَعْبُدُ مَا لَا يَسْمَعُ وَلَا يُبْصِرُ وَلَا يُغْنِى عَنكَ شَيْـًٔا ﴿٤٢﴾</vt:lpstr>
      <vt:lpstr> يَـٰٓأَبَتِ إِنِّى قَدْ جَآءَنِى مِنَ ٱلْعِلْمِ مَا لَمْ يَأْتِكَ فَٱتَّبِعْنِىٓ أَهْدِكَ صِرَٰطًا سَوِيًّا ﴿٤٣﴾</vt:lpstr>
      <vt:lpstr> يَـٰٓأَبَتِ لَا تَعْبُدِ ٱلشَّيْطَـٰنَ ۖ إِنَّ ٱلشَّيْطَـٰنَ كَانَ لِلرَّحْمَـٰنِ عَصِيًّا ﴿٤٤﴾</vt:lpstr>
      <vt:lpstr> يَـٰٓأَبَتِ إِنِّىٓ أَخَافُ أَن يَمَسَّكَ عَذَابٌ مِّنَ ٱلرَّحْمَـٰنِ فَتَكُونَ لِلشَّيْطَـٰنِ وَلِيًّا ﴿٤٥﴾</vt:lpstr>
      <vt:lpstr> قَالَ أَرَاغِبٌ أَنتَ عَنْ ءَالِهَتِى يَـٰٓإِبْرَٰهِيمُ ۖ لَئِن لَّمْ تَنتَهِ لَأَرْجُمَنَّكَ ۖ وَٱهْجُرْنِى مَلِيًّا ﴿٤٦﴾</vt:lpstr>
      <vt:lpstr> قَالَ سَلَـٰمٌ عَلَيْكَ ۖ سَأَسْتَغْفِرُ لَكَ رَبِّىٓ ۖ إِنَّهُۥ كَانَ بِى حَفِيًّا ﴿٤٧﴾</vt:lpstr>
      <vt:lpstr> وَأَعْتَزِلُكُمْ وَمَا تَدْعُونَ مِن دُونِ ٱللَّـهِ وَأَدْعُوا۟ رَبِّى عَسَىٰٓ أَلَّآ أَكُونَ بِدُعَآءِ رَبِّى شَقِيًّا ﴿٤٨﴾</vt:lpstr>
      <vt:lpstr> فَلَمَّا ٱعْتَزَلَهُمْ وَمَا يَعْبُدُونَ مِن دُونِ ٱللَّـهِ وَهَبْنَا لَهُۥٓ إِسْحَـٰقَ وَيَعْقُوبَ ۖ وَكُلًّا جَعَلْنَا نَبِيًّا ﴿٤٩﴾</vt:lpstr>
      <vt:lpstr> وَوَهَبْنَا لَهُم مِّن رَّحْمَتِنَا وَجَعَلْنَا لَهُمْ لِسَانَ صِدْقٍ عَلِيًّا ﴿٥٠﴾</vt:lpstr>
      <vt:lpstr> وَٱذْكُرْ فِى ٱلْكِتَـٰبِ مُوسَىٰٓ ۚ إِنَّهُۥ كَانَ مُخْلَصًا وَكَانَ رَسُولًا نَّبِيًّا ﴿٥١﴾</vt:lpstr>
      <vt:lpstr>وَنَـٰدَيْنَـٰهُ مِن جَانِبِ ٱلطُّورِ ٱلْأَيْمَنِ وَقَرَّبْنَـٰهُ نَجِيًّا ﴿٥٢﴾</vt:lpstr>
      <vt:lpstr> وَوَهَبْنَا لَهُۥ مِن رَّحْمَتِنَآ أَخَاهُ هَـٰرُونَ نَبِيًّا ﴿٥٣﴾ </vt:lpstr>
      <vt:lpstr>وَٱذْكُرْ فِى ٱلْكِتَـٰبِ إِسْمَـٰعِيلَ ۚ إِنَّهُۥ كَانَ صَادِقَ ٱلْوَعْدِ وَكَانَ رَسُولًا نَّبِيًّا ﴿٥٤﴾</vt:lpstr>
      <vt:lpstr> وَكَانَ يَأْمُرُ أَهْلَهُۥ بِٱلصَّلَوٰةِ وَٱلزَّكَوٰةِ وَكَانَ عِندَ رَبِّهِۦ مَرْضِيًّا ﴿٥٥﴾</vt:lpstr>
      <vt:lpstr> وَٱذْكُرْ فِى ٱلْكِتَـٰبِ إِدْرِيسَ ۚ إِنَّهُۥ كَانَ صِدِّيقًا نَّبِيًّا ﴿٥٦﴾</vt:lpstr>
      <vt:lpstr> وَرَفَعْنَـٰهُ مَكَانًا عَلِيًّا ﴿٥٧﴾</vt:lpstr>
      <vt:lpstr> أُو۟لَـٰٓئِكَ ٱلَّذِينَ أَنْعَمَ ٱللَّـهُ عَلَيْهِم مِّنَ ٱلنَّبِيِّـۧنَ مِن ذُرِّيَّةِ ءَادَمَ وَمِمَّنْ حَمَلْنَا مَعَ نُوحٍ وَمِن ذُرِّيَّةِ إِبْرَٰهِيمَ وَإِسْرَٰٓءِيلَ وَمِمَّنْ هَدَيْنَا وَٱجْتَبَيْنَآ ۚ إِذَا تُتْلَىٰ عَلَيْهِمْ ءَايَـٰتُ ٱلرَّحْمَـٰنِ خَرُّوا۟ سُجَّدًا وَبُكِيًّا ۩ ﴿٥٨﴾</vt:lpstr>
      <vt:lpstr> فَخَلَفَ مِنۢ بَعْدِهِمْ خَلْفٌ أَضَاعُوا۟ ٱلصَّلَوٰةَ وَٱتَّبَعُوا۟ ٱلشَّهَوَٰتِ ۖ فَسَوْفَ يَلْقَوْنَ غَيًّا ﴿٥٩﴾</vt:lpstr>
      <vt:lpstr> إِلَّا مَن تَابَ وَءَامَنَ وَعَمِلَ صَـٰلِحًا فَأُو۟لَـٰٓئِكَ يَدْخُلُونَ ٱلْجَنَّةَ وَلَا يُظْلَمُونَ شَيْـًٔا ﴿٦٠﴾</vt:lpstr>
      <vt:lpstr> جَنَّـٰتِ عَدْنٍ ٱلَّتِى وَعَدَ ٱلرَّحْمَـٰنُ عِبَادَهُۥ بِٱلْغَيْبِ ۚ إِنَّهُۥ كَانَ وَعْدُهُۥ مَأْتِيًّا ﴿٦١﴾</vt:lpstr>
      <vt:lpstr> لَّا يَسْمَعُونَ فِيهَا لَغْوًا إِلَّا سَلَـٰمًا ۖ وَلَهُمْ رِزْقُهُمْ فِيهَا بُكْرَةً وَعَشِيًّا ﴿٦٢﴾</vt:lpstr>
      <vt:lpstr> تِلْكَ ٱلْجَنَّةُ ٱلَّتِى نُورِثُ مِنْ عِبَادِنَا مَن كَانَ تَقِيًّا ﴿٦٣﴾</vt:lpstr>
      <vt:lpstr> وَمَا نَتَنَزَّلُ إِلَّا بِأَمْرِ رَبِّكَ ۖ لَهُۥ مَا بَيْنَ أَيْدِينَا وَمَا خَلْفَنَا وَمَا بَيْنَ ذَٰلِكَ ۚ وَمَا كَانَ رَبُّكَ نَسِيًّا ﴿٦٤﴾</vt:lpstr>
      <vt:lpstr>رَّبُّ ٱلسَّمَـٰوَٰتِ وَٱلْأَرْضِ وَمَا بَيْنَهُمَا فَٱعْبُدْهُ وَٱصْطَبِرْ لِعِبَـٰدَتِهِۦ ۚ هَلْ تَعْلَمُ لَهُۥ سَمِيًّا ﴿٦٥﴾</vt:lpstr>
      <vt:lpstr> وَيَقُولُ ٱلْإِنسَـٰنُ أَءِذَا مَا مِتُّ لَسَوْفَ أُخْرَجُ حَيًّا ﴿٦٦﴾</vt:lpstr>
      <vt:lpstr> أَوَلَا يَذْكُرُ ٱلْإِنسَـٰنُ أَنَّا خَلَقْنَـٰهُ مِن قَبْلُ وَلَمْ يَكُ شَيْـًٔا ﴿٦٧﴾</vt:lpstr>
      <vt:lpstr> فَوَرَبِّكَ لَنَحْشُرَنَّهُمْ وَٱلشَّيَـٰطِينَ ثُمَّ لَنُحْضِرَنَّهُمْ حَوْلَ جَهَنَّمَ جِثِيًّا ﴿٦٨﴾ </vt:lpstr>
      <vt:lpstr>ثُمَّ لَنَنزِعَنَّ مِن كُلِّ شِيعَةٍ أَيُّهُمْ أَشَدُّ عَلَى ٱلرَّحْمَـٰنِ عِتِيًّا ﴿٦٩﴾</vt:lpstr>
      <vt:lpstr> ثُمَّ لَنَحْنُ أَعْلَمُ بِٱلَّذِينَ هُمْ أَوْلَىٰ بِهَا صِلِيًّا ﴿٧٠﴾</vt:lpstr>
      <vt:lpstr> وَإِن مِّنكُمْ إِلَّا وَارِدُهَا ۚ كَانَ عَلَىٰ رَبِّكَ حَتْمًا مَّقْضِيًّا ﴿٧١﴾</vt:lpstr>
      <vt:lpstr> ثُمَّ نُنَجِّى ٱلَّذِينَ ٱتَّقَوا۟ وَّنَذَرُ ٱلظَّـٰلِمِينَ فِيهَا جِثِيًّا ﴿٧٢﴾</vt:lpstr>
      <vt:lpstr> وَإِذَا تُتْلَىٰ عَلَيْهِمْ ءَايَـٰتُنَا بَيِّنَـٰتٍ قَالَ ٱلَّذِينَ كَفَرُوا۟ لِلَّذِينَ ءَامَنُوٓا۟ أَىُّ ٱلْفَرِيقَيْنِ خَيْرٌ مَّقَامًا وَأَحْسَنُ نَدِيًّا ﴿٧٣﴾</vt:lpstr>
      <vt:lpstr> وَكَمْ أَهْلَكْنَا قَبْلَهُم مِّن قَرْنٍ هُمْ أَحْسَنُ أَثَـٰثًا وَرِءْيًا ﴿٧٤﴾</vt:lpstr>
      <vt:lpstr> قُلْ مَن كَانَ فِى ٱلضَّلَـٰلَةِ فَلْيَمْدُدْ لَهُ ٱلرَّحْمَـٰنُ مَدًّا ۚ حَتَّىٰٓ إِذَا رَأَوْا۟ مَا يُوعَدُونَ إِمَّا ٱلْعَذَابَ وَإِمَّا ٱلسَّاعَةَ فَسَيَعْلَمُونَ مَنْ هُوَ شَرٌّ مَّكَانًا وَأَضْعَفُ جُندًا ﴿٧٥﴾</vt:lpstr>
      <vt:lpstr> وَيَزِيدُ ٱللَّـهُ ٱلَّذِينَ ٱهْتَدَوْا۟ هُدًى ۗ وَٱلْبَـٰقِيَـٰتُ ٱلصَّـٰلِحَـٰتُ خَيْرٌ عِندَ رَبِّكَ ثَوَابًا وَخَيْرٌ مَّرَدًّا ﴿٧٦﴾</vt:lpstr>
      <vt:lpstr>أَفَرَءَيْتَ ٱلَّذِى كَفَرَ بِـَٔايَـٰتِنَا وَقَالَ لَأُوتَيَنَّ مَالًا وَوَلَدًا ﴿٧٧﴾</vt:lpstr>
      <vt:lpstr> أَطَّلَعَ ٱلْغَيْبَ أَمِ ٱتَّخَذَ عِندَ ٱلرَّحْمَـٰنِ عَهْدًا ﴿٧٨﴾</vt:lpstr>
      <vt:lpstr> كَلَّا ۚ سَنَكْتُبُ مَا يَقُولُ وَنَمُدُّ لَهُۥ مِنَ ٱلْعَذَابِ مَدًّا ﴿٧٩﴾</vt:lpstr>
      <vt:lpstr> وَنَرِثُهُۥ مَا يَقُولُ وَيَأْتِينَا فَرْدًا ﴿٨٠﴾</vt:lpstr>
      <vt:lpstr> وَٱتَّخَذُوا۟ مِن دُونِ ٱللَّـهِ ءَالِهَةً لِّيَكُونُوا۟ لَهُمْ عِزًّا ﴿٨١﴾</vt:lpstr>
      <vt:lpstr> كَلَّا ۚ سَيَكْفُرُونَ بِعِبَادَتِهِمْ وَيَكُونُونَ عَلَيْهِمْ ضِدًّا ﴿٨٢﴾ </vt:lpstr>
      <vt:lpstr>أَلَمْ تَرَ أَنَّآ أَرْسَلْنَا ٱلشَّيَـٰطِينَ عَلَى ٱلْكَـٰفِرِينَ تَؤُزُّهُمْ أَزًّا ﴿٨٣﴾</vt:lpstr>
      <vt:lpstr> فَلَا تَعْجَلْ عَلَيْهِمْ ۖ إِنَّمَا نَعُدُّ لَهُمْ عَدًّا ﴿٨٤﴾</vt:lpstr>
      <vt:lpstr> يَوْمَ نَحْشُرُ ٱلْمُتَّقِينَ إِلَى ٱلرَّحْمَـٰنِ وَفْدًا ﴿٨٥﴾</vt:lpstr>
      <vt:lpstr> وَنَسُوقُ ٱلْمُجْرِمِينَ إِلَىٰ جَهَنَّمَ وِرْدًا ﴿٨٦﴾</vt:lpstr>
      <vt:lpstr> لَّا يَمْلِكُونَ ٱلشَّفَـٰعَةَ إِلَّا مَنِ ٱتَّخَذَ عِندَ ٱلرَّحْمَـٰنِ عَهْدًا ﴿٨٧﴾</vt:lpstr>
      <vt:lpstr> وَقَالُوا۟ ٱتَّخَذَ ٱلرَّحْمَـٰنُ وَلَدًا ﴿٨٨﴾</vt:lpstr>
      <vt:lpstr> لَّقَدْ جِئْتُمْ شَيْـًٔا إِدًّا ﴿٨٩﴾ </vt:lpstr>
      <vt:lpstr>تَكَادُ ٱلسَّمَـٰوَٰتُ يَتَفَطَّرْنَ مِنْهُ وَتَنشَقُّ ٱلْأَرْضُ وَتَخِرُّ ٱلْجِبَالُ هَدًّا ﴿٩٠﴾</vt:lpstr>
      <vt:lpstr> أَن دَعَوْا۟ لِلرَّحْمَـٰنِ وَلَدًا ﴿٩١﴾</vt:lpstr>
      <vt:lpstr> وَمَا يَنۢبَغِى لِلرَّحْمَـٰنِ أَن يَتَّخِذَ وَلَدًا ﴿٩٢﴾</vt:lpstr>
      <vt:lpstr> إِن كُلُّ مَن فِى ٱلسَّمَـٰوَٰتِ وَٱلْأَرْضِ إِلَّآ ءَاتِى ٱلرَّحْمَـٰنِ عَبْدًا ﴿٩٣﴾</vt:lpstr>
      <vt:lpstr> لَّقَدْ أَحْصَىٰهُمْ وَعَدَّهُمْ عَدًّا ﴿٩٤﴾</vt:lpstr>
      <vt:lpstr> وَكُلُّهُمْ ءَاتِيهِ يَوْمَ ٱلْقِيَـٰمَةِ فَرْدًا ﴿٩٥﴾</vt:lpstr>
      <vt:lpstr>إِنَّ ٱلَّذِينَ ءَامَنُوا۟ وَعَمِلُوا۟ ٱلصَّـٰلِحَـٰتِ سَيَجْعَلُ لَهُمُ ٱلرَّحْمَـٰنُ وُدًّا ﴿٩٦﴾</vt:lpstr>
      <vt:lpstr>فَإِنَّمَا يَسَّرْنَـٰهُ بِلِسَانِكَ لِتُبَشِّرَ بِهِ ٱلْمُتَّقِينَ وَتُنذِرَ بِهِۦ قَوْمًا لُّدًّا ﴿٩٧﴾ </vt:lpstr>
      <vt:lpstr>وَكَمْ أَهْلَكْنَا قَبْلَهُم مِّن قَرْنٍ هَلْ تُحِسُّ مِنْهُم مِّنْ أَحَدٍ أَوْ تَسْمَعُ لَهُمْ رِكْزًۢا ﴿٩٨﴾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481</cp:revision>
  <dcterms:created xsi:type="dcterms:W3CDTF">2005-07-27T05:58:58Z</dcterms:created>
  <dcterms:modified xsi:type="dcterms:W3CDTF">2020-05-07T03:45:06Z</dcterms:modified>
</cp:coreProperties>
</file>