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
  </p:notesMasterIdLst>
  <p:sldIdLst>
    <p:sldId id="354" r:id="rId2"/>
    <p:sldId id="1074" r:id="rId3"/>
    <p:sldId id="1129" r:id="rId4"/>
    <p:sldId id="766" r:id="rId5"/>
    <p:sldId id="1130" r:id="rId6"/>
    <p:sldId id="1131" r:id="rId7"/>
    <p:sldId id="1132" r:id="rId8"/>
    <p:sldId id="1133" r:id="rId9"/>
    <p:sldId id="1134" r:id="rId10"/>
    <p:sldId id="1104" r:id="rId11"/>
    <p:sldId id="353" r:id="rId1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94660"/>
  </p:normalViewPr>
  <p:slideViewPr>
    <p:cSldViewPr showGuides="1">
      <p:cViewPr varScale="1">
        <p:scale>
          <a:sx n="83" d="100"/>
          <a:sy n="83" d="100"/>
        </p:scale>
        <p:origin x="653" y="72"/>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23/05/2020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a:solidFill>
                  <a:srgbClr val="FFFF00"/>
                </a:solidFill>
                <a:latin typeface="Arabic Typesetting" panose="03020402040406030203" pitchFamily="66" charset="-78"/>
                <a:cs typeface="Arabic Typesetting" panose="03020402040406030203" pitchFamily="66" charset="-78"/>
              </a:rPr>
              <a:t>الفلق </a:t>
            </a:r>
            <a:endParaRPr lang="ar-SA" altLang="en-US" sz="9600" b="0" dirty="0" smtClean="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a:t>
            </a:r>
            <a:r>
              <a:rPr lang="en-GB" altLang="en-US" sz="7200" dirty="0" err="1" smtClean="0">
                <a:solidFill>
                  <a:srgbClr val="FFFF00"/>
                </a:solidFill>
                <a:latin typeface="Trebuchet MS" panose="020B0603020202020204" pitchFamily="34" charset="0"/>
                <a:cs typeface="Traditional Arabic" panose="02020603050405020304" pitchFamily="18" charset="-78"/>
              </a:rPr>
              <a:t>Falaq</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smtClean="0">
                <a:solidFill>
                  <a:srgbClr val="FFFF00"/>
                </a:solidFill>
                <a:latin typeface="Trebuchet MS" panose="020B0603020202020204" pitchFamily="34" charset="0"/>
                <a:cs typeface="Traditional Arabic" panose="02020603050405020304" pitchFamily="18" charset="-78"/>
              </a:rPr>
              <a:t>the daybreak)</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113</a:t>
            </a:r>
            <a:endParaRPr lang="en-GB" altLang="en-US" sz="40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a:t>
            </a:r>
            <a:r>
              <a:rPr lang="en-GB" altLang="en-US" sz="4000" dirty="0">
                <a:solidFill>
                  <a:srgbClr val="FFFF00"/>
                </a:solidFill>
                <a:latin typeface="Trebuchet MS" panose="020B0603020202020204" pitchFamily="34" charset="0"/>
                <a:cs typeface="Traditional Arabic" panose="02020603050405020304" pitchFamily="18" charset="-78"/>
              </a:rPr>
              <a:t>5</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1703512" y="1412878"/>
            <a:ext cx="8710736"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اَللَّهُمَّ صَلِّ عَلَى مُحَمَّدٍ وَ آلِ مُحَمَّد</a:t>
            </a:r>
            <a:endParaRPr lang="en-US" altLang="en-US" sz="88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Falaq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989836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458370"/>
            <a:ext cx="12192000" cy="6571030"/>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a:t>
            </a:r>
            <a:r>
              <a:rPr lang="en-US" altLang="en-US" sz="2800" dirty="0" smtClean="0">
                <a:solidFill>
                  <a:srgbClr val="FFFF00"/>
                </a:solidFill>
              </a:rPr>
              <a:t>113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Falaq</a:t>
            </a:r>
            <a:endParaRPr lang="en-US" altLang="en-US" sz="2800" dirty="0" smtClean="0">
              <a:solidFill>
                <a:srgbClr val="FFFF00"/>
              </a:solidFill>
            </a:endParaRPr>
          </a:p>
          <a:p>
            <a:pPr algn="ctr">
              <a:spcBef>
                <a:spcPct val="0"/>
              </a:spcBef>
              <a:buFontTx/>
              <a:buNone/>
            </a:pPr>
            <a:endParaRPr lang="en-US" altLang="en-US" sz="300" dirty="0" smtClean="0">
              <a:solidFill>
                <a:srgbClr val="FFFF00"/>
              </a:solidFill>
            </a:endParaRPr>
          </a:p>
          <a:p>
            <a:pPr algn="ctr">
              <a:spcBef>
                <a:spcPct val="0"/>
              </a:spcBef>
              <a:buFontTx/>
              <a:buNone/>
            </a:pPr>
            <a:r>
              <a:rPr lang="en-US" altLang="en-US" sz="2600" dirty="0">
                <a:solidFill>
                  <a:srgbClr val="FFFF00"/>
                </a:solidFill>
              </a:rPr>
              <a:t>The surah that opens with the mention of God as the Lord of The Daybreak and that teaches one to seek refuge in Him from the evil in creation and from all who envy the blessings of God in </a:t>
            </a:r>
            <a:r>
              <a:rPr lang="en-US" altLang="en-US" sz="2600" dirty="0" smtClean="0">
                <a:solidFill>
                  <a:srgbClr val="FFFF00"/>
                </a:solidFill>
              </a:rPr>
              <a:t>others. </a:t>
            </a:r>
            <a:r>
              <a:rPr lang="en-US" altLang="en-US" sz="2600" dirty="0">
                <a:solidFill>
                  <a:srgbClr val="FFFF00"/>
                </a:solidFill>
              </a:rPr>
              <a:t>The surah is used as an invocation against evil</a:t>
            </a:r>
            <a:r>
              <a:rPr lang="en-US" altLang="en-US" sz="2600" dirty="0" smtClean="0">
                <a:solidFill>
                  <a:srgbClr val="FFFF00"/>
                </a:solidFill>
              </a:rPr>
              <a:t>.</a:t>
            </a:r>
            <a:endParaRPr lang="en-US" altLang="en-US" sz="2600" dirty="0">
              <a:solidFill>
                <a:srgbClr val="FFFF00"/>
              </a:solidFill>
            </a:endParaRPr>
          </a:p>
          <a:p>
            <a:pPr algn="ctr">
              <a:spcBef>
                <a:spcPct val="0"/>
              </a:spcBef>
              <a:buFontTx/>
              <a:buNone/>
            </a:pPr>
            <a:endParaRPr lang="en-US" altLang="en-US" sz="2600" dirty="0">
              <a:solidFill>
                <a:srgbClr val="FFFF00"/>
              </a:solidFill>
            </a:endParaRPr>
          </a:p>
          <a:p>
            <a:pPr algn="ctr">
              <a:spcBef>
                <a:spcPct val="0"/>
              </a:spcBef>
              <a:buFontTx/>
              <a:buNone/>
            </a:pPr>
            <a:r>
              <a:rPr lang="en-US" altLang="en-US" sz="2600" dirty="0">
                <a:solidFill>
                  <a:srgbClr val="FFFF00"/>
                </a:solidFill>
              </a:rPr>
              <a:t>The surah is also known as: The Dawn, The Rising Day</a:t>
            </a:r>
            <a:r>
              <a:rPr lang="en-US" altLang="en-US" sz="2600" dirty="0" smtClean="0">
                <a:solidFill>
                  <a:srgbClr val="FFFF00"/>
                </a:solidFill>
              </a:rPr>
              <a:t>.</a:t>
            </a:r>
          </a:p>
          <a:p>
            <a:pPr algn="ctr">
              <a:spcBef>
                <a:spcPct val="0"/>
              </a:spcBef>
              <a:buFontTx/>
              <a:buNone/>
            </a:pPr>
            <a:endParaRPr lang="en-US" altLang="en-US" sz="2600" dirty="0">
              <a:solidFill>
                <a:srgbClr val="FFFF00"/>
              </a:solidFill>
            </a:endParaRPr>
          </a:p>
          <a:p>
            <a:pPr algn="ctr">
              <a:spcBef>
                <a:spcPct val="0"/>
              </a:spcBef>
              <a:buFontTx/>
              <a:buNone/>
            </a:pPr>
            <a:r>
              <a:rPr lang="en-US" altLang="en-US" sz="2600" dirty="0">
                <a:solidFill>
                  <a:srgbClr val="FFFF00"/>
                </a:solidFill>
              </a:rPr>
              <a:t>This is a ‘</a:t>
            </a:r>
            <a:r>
              <a:rPr lang="en-US" altLang="en-US" sz="2600" dirty="0" err="1">
                <a:solidFill>
                  <a:srgbClr val="FFFF00"/>
                </a:solidFill>
              </a:rPr>
              <a:t>madani</a:t>
            </a:r>
            <a:r>
              <a:rPr lang="en-US" altLang="en-US" sz="2600" dirty="0">
                <a:solidFill>
                  <a:srgbClr val="FFFF00"/>
                </a:solidFill>
              </a:rPr>
              <a:t>’ </a:t>
            </a:r>
            <a:r>
              <a:rPr lang="en-US" altLang="en-US" sz="2600" dirty="0" smtClean="0">
                <a:solidFill>
                  <a:srgbClr val="FFFF00"/>
                </a:solidFill>
              </a:rPr>
              <a:t>surah. </a:t>
            </a:r>
            <a:r>
              <a:rPr lang="en-US" altLang="en-US" sz="2600" dirty="0">
                <a:solidFill>
                  <a:srgbClr val="FFFF00"/>
                </a:solidFill>
              </a:rPr>
              <a:t>It is narrated from the Holy Prophet </a:t>
            </a:r>
            <a:r>
              <a:rPr lang="en-US" altLang="en-US" sz="2600" dirty="0" smtClean="0">
                <a:solidFill>
                  <a:srgbClr val="FFFF00"/>
                </a:solidFill>
              </a:rPr>
              <a:t>(S) </a:t>
            </a:r>
            <a:r>
              <a:rPr lang="en-US" altLang="en-US" sz="2600" dirty="0">
                <a:solidFill>
                  <a:srgbClr val="FFFF00"/>
                </a:solidFill>
              </a:rPr>
              <a:t>that whoever recites this surah in the month of Ramadhan in any of his prayers, it is as if he has fasted in Makkah and he will get the reward for performing Hajj and ‘</a:t>
            </a:r>
            <a:r>
              <a:rPr lang="en-US" altLang="en-US" sz="2600" dirty="0" err="1">
                <a:solidFill>
                  <a:srgbClr val="FFFF00"/>
                </a:solidFill>
              </a:rPr>
              <a:t>Umra</a:t>
            </a:r>
            <a:r>
              <a:rPr lang="en-US" altLang="en-US" sz="2600" dirty="0">
                <a:solidFill>
                  <a:srgbClr val="FFFF00"/>
                </a:solidFill>
              </a:rPr>
              <a:t>.</a:t>
            </a:r>
          </a:p>
          <a:p>
            <a:pPr algn="ctr">
              <a:spcBef>
                <a:spcPct val="0"/>
              </a:spcBef>
              <a:buFontTx/>
              <a:buNone/>
            </a:pPr>
            <a:r>
              <a:rPr lang="en-US" altLang="en-US" sz="2600" dirty="0">
                <a:solidFill>
                  <a:srgbClr val="FFFF00"/>
                </a:solidFill>
              </a:rPr>
              <a:t>	Imam Muhammad al-</a:t>
            </a:r>
            <a:r>
              <a:rPr lang="en-US" altLang="en-US" sz="2600" dirty="0" err="1">
                <a:solidFill>
                  <a:srgbClr val="FFFF00"/>
                </a:solidFill>
              </a:rPr>
              <a:t>Baqir</a:t>
            </a:r>
            <a:r>
              <a:rPr lang="en-US" altLang="en-US" sz="2600" dirty="0">
                <a:solidFill>
                  <a:srgbClr val="FFFF00"/>
                </a:solidFill>
              </a:rPr>
              <a:t> </a:t>
            </a:r>
            <a:r>
              <a:rPr lang="en-US" altLang="en-US" sz="2600" dirty="0" smtClean="0">
                <a:solidFill>
                  <a:srgbClr val="FFFF00"/>
                </a:solidFill>
              </a:rPr>
              <a:t>(A) </a:t>
            </a:r>
            <a:r>
              <a:rPr lang="en-US" altLang="en-US" sz="2600" dirty="0">
                <a:solidFill>
                  <a:srgbClr val="FFFF00"/>
                </a:solidFill>
              </a:rPr>
              <a:t>said that in the prayer of </a:t>
            </a:r>
            <a:r>
              <a:rPr lang="en-US" altLang="en-US" sz="2600" dirty="0" err="1">
                <a:solidFill>
                  <a:srgbClr val="FFFF00"/>
                </a:solidFill>
              </a:rPr>
              <a:t>Shafa’a</a:t>
            </a:r>
            <a:r>
              <a:rPr lang="en-US" altLang="en-US" sz="2600" dirty="0">
                <a:solidFill>
                  <a:srgbClr val="FFFF00"/>
                </a:solidFill>
              </a:rPr>
              <a:t> (in </a:t>
            </a:r>
            <a:r>
              <a:rPr lang="en-US" altLang="en-US" sz="2600" dirty="0" err="1">
                <a:solidFill>
                  <a:srgbClr val="FFFF00"/>
                </a:solidFill>
              </a:rPr>
              <a:t>Salaatul-layl</a:t>
            </a:r>
            <a:r>
              <a:rPr lang="en-US" altLang="en-US" sz="2600" dirty="0">
                <a:solidFill>
                  <a:srgbClr val="FFFF00"/>
                </a:solidFill>
              </a:rPr>
              <a:t>) one should recite surah al-</a:t>
            </a:r>
            <a:r>
              <a:rPr lang="en-US" altLang="en-US" sz="2600" dirty="0" err="1">
                <a:solidFill>
                  <a:srgbClr val="FFFF00"/>
                </a:solidFill>
              </a:rPr>
              <a:t>Falaq</a:t>
            </a:r>
            <a:r>
              <a:rPr lang="en-US" altLang="en-US" sz="2600" dirty="0">
                <a:solidFill>
                  <a:srgbClr val="FFFF00"/>
                </a:solidFill>
              </a:rPr>
              <a:t> in the first </a:t>
            </a:r>
            <a:r>
              <a:rPr lang="en-US" altLang="en-US" sz="2600" dirty="0" err="1">
                <a:solidFill>
                  <a:srgbClr val="FFFF00"/>
                </a:solidFill>
              </a:rPr>
              <a:t>rak’aat</a:t>
            </a:r>
            <a:r>
              <a:rPr lang="en-US" altLang="en-US" sz="2600" dirty="0">
                <a:solidFill>
                  <a:srgbClr val="FFFF00"/>
                </a:solidFill>
              </a:rPr>
              <a:t> and an-Naas in the second. </a:t>
            </a:r>
          </a:p>
          <a:p>
            <a:pPr algn="ctr">
              <a:spcBef>
                <a:spcPct val="0"/>
              </a:spcBef>
              <a:buFontTx/>
              <a:buNone/>
            </a:pPr>
            <a:endParaRPr lang="en-US" altLang="en-US" sz="26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Falaq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251734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1703512" y="1412878"/>
            <a:ext cx="8710736"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اَللَّهُمَّ صَلِّ عَلَى مُحَمَّدٍ وَ آلِ مُحَمَّد</a:t>
            </a:r>
            <a:endParaRPr lang="en-US" altLang="en-US" sz="88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Falaq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88694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Falaq</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بِسْمِ اللهِ الرَّحْمنِ الرَّحِيمِ</a:t>
            </a:r>
            <a:endParaRPr lang="en-US" altLang="en-US" sz="88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259577" y="3886200"/>
            <a:ext cx="9732967"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a:t>
            </a:r>
            <a:endParaRPr lang="en-US" altLang="en-US" sz="3200" dirty="0" smtClean="0">
              <a:latin typeface="Calibri" panose="020F0502020204030204" pitchFamily="34" charset="0"/>
            </a:endParaRPr>
          </a:p>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قُلْ أَعُوذُ بِرَبِّ ٱلْفَلَقِ ﴿١﴾</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‘I seek the protection of the Lord of the daybreak</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Falaq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35920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مِن شَرِّ مَا خَلَقَ ﴿٢﴾</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from the evil of what He has created,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Falaq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61353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وَمِن شَرِّ غَاسِقٍ إِذَا وَقَبَ ﴿٣﴾</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from the evil of the dark night when it settles,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Falaq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788826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وَمِن شَرِّ ٱلنَّفَّـٰثَـٰتِ فِى ٱلْعُقَدِ ﴿٤﴾</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from the evil of the witches who blow on knots,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Falaq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748594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وَمِن شَرِّ حَاسِدٍ إِذَا حَسَدَ ﴿٥﴾</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from the evil of the envious one when he envies.’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Falaq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58684129"/>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11372</TotalTime>
  <Words>393</Words>
  <Application>Microsoft Office PowerPoint</Application>
  <PresentationFormat>Widescreen</PresentationFormat>
  <Paragraphs>42</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قُلْ أَعُوذُ بِرَبِّ ٱلْفَلَقِ ﴿١﴾</vt:lpstr>
      <vt:lpstr> مِن شَرِّ مَا خَلَقَ ﴿٢﴾</vt:lpstr>
      <vt:lpstr> وَمِن شَرِّ غَاسِقٍ إِذَا وَقَبَ ﴿٣﴾</vt:lpstr>
      <vt:lpstr> وَمِن شَرِّ ٱلنَّفَّـٰثَـٰتِ فِى ٱلْعُقَدِ ﴿٤﴾</vt:lpstr>
      <vt:lpstr> وَمِن شَرِّ حَاسِدٍ إِذَا حَسَدَ ﴿٥﴾</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894</cp:revision>
  <dcterms:created xsi:type="dcterms:W3CDTF">2005-07-27T05:58:58Z</dcterms:created>
  <dcterms:modified xsi:type="dcterms:W3CDTF">2020-05-23T03:31:07Z</dcterms:modified>
</cp:coreProperties>
</file>