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354" r:id="rId2"/>
    <p:sldId id="1074" r:id="rId3"/>
    <p:sldId id="1129" r:id="rId4"/>
    <p:sldId id="766" r:id="rId5"/>
    <p:sldId id="1130" r:id="rId6"/>
    <p:sldId id="1131" r:id="rId7"/>
    <p:sldId id="1132" r:id="rId8"/>
    <p:sldId id="1133" r:id="rId9"/>
    <p:sldId id="1134" r:id="rId10"/>
    <p:sldId id="1104" r:id="rId11"/>
    <p:sldId id="353" r:id="rId1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4660"/>
  </p:normalViewPr>
  <p:slideViewPr>
    <p:cSldViewPr showGuides="1">
      <p:cViewPr varScale="1">
        <p:scale>
          <a:sx n="83" d="100"/>
          <a:sy n="83" d="100"/>
        </p:scale>
        <p:origin x="653"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23/05/2020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a:solidFill>
                  <a:srgbClr val="FFFF00"/>
                </a:solidFill>
                <a:latin typeface="Arabic Typesetting" panose="03020402040406030203" pitchFamily="66" charset="-78"/>
                <a:cs typeface="Arabic Typesetting" panose="03020402040406030203" pitchFamily="66" charset="-78"/>
              </a:rPr>
              <a:t>المسد </a:t>
            </a:r>
            <a:endParaRPr lang="ar-SA" altLang="en-US" sz="9600" b="0" dirty="0" smtClean="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Masad</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palm </a:t>
            </a:r>
            <a:r>
              <a:rPr lang="en-US" altLang="en-US" sz="6000" dirty="0" err="1" smtClean="0">
                <a:solidFill>
                  <a:srgbClr val="FFFF00"/>
                </a:solidFill>
                <a:latin typeface="Trebuchet MS" panose="020B0603020202020204" pitchFamily="34" charset="0"/>
                <a:cs typeface="Traditional Arabic" panose="02020603050405020304" pitchFamily="18" charset="-78"/>
              </a:rPr>
              <a:t>fibre</a:t>
            </a:r>
            <a:r>
              <a:rPr lang="en-US" altLang="en-US" sz="6000" dirty="0" smtClean="0">
                <a:solidFill>
                  <a:srgbClr val="FFFF00"/>
                </a:solidFill>
                <a:latin typeface="Trebuchet MS" panose="020B0603020202020204" pitchFamily="34" charset="0"/>
                <a:cs typeface="Traditional Arabic" panose="02020603050405020304" pitchFamily="18" charset="-78"/>
              </a:rPr>
              <a:t>)</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111</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5</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Masad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98983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59531"/>
            <a:ext cx="12192000" cy="7001917"/>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111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Masad</a:t>
            </a:r>
            <a:endParaRPr lang="en-US" altLang="en-US" sz="2800" dirty="0" smtClean="0">
              <a:solidFill>
                <a:srgbClr val="FFFF00"/>
              </a:solidFill>
            </a:endParaRPr>
          </a:p>
          <a:p>
            <a:pPr algn="ctr">
              <a:spcBef>
                <a:spcPct val="0"/>
              </a:spcBef>
              <a:buFontTx/>
              <a:buNone/>
            </a:pPr>
            <a:endParaRPr lang="en-US" altLang="en-US" sz="1100" dirty="0" smtClean="0">
              <a:solidFill>
                <a:srgbClr val="FFFF00"/>
              </a:solidFill>
            </a:endParaRPr>
          </a:p>
          <a:p>
            <a:pPr algn="ctr">
              <a:spcBef>
                <a:spcPct val="0"/>
              </a:spcBef>
              <a:buFontTx/>
              <a:buNone/>
            </a:pPr>
            <a:r>
              <a:rPr lang="en-US" altLang="en-US" sz="2600" dirty="0">
                <a:solidFill>
                  <a:srgbClr val="FFFF00"/>
                </a:solidFill>
              </a:rPr>
              <a:t>The surah that mentions the Palm </a:t>
            </a:r>
            <a:r>
              <a:rPr lang="en-US" altLang="en-US" sz="2600" dirty="0" err="1">
                <a:solidFill>
                  <a:srgbClr val="FFFF00"/>
                </a:solidFill>
              </a:rPr>
              <a:t>Fibre</a:t>
            </a:r>
            <a:r>
              <a:rPr lang="en-US" altLang="en-US" sz="2600" dirty="0">
                <a:solidFill>
                  <a:srgbClr val="FFFF00"/>
                </a:solidFill>
              </a:rPr>
              <a:t> rope that in Hellfire shall be twisted around the neck of the wife of the Prophet’s uncle, who bitterly opposed Islam; for she took great pride in wearing an ostentatious necklace she became known for and would slip by night to strew thorns and prickly plants in the Prophet’s path to injure his feet. It takes its name from  in which the phrase “</a:t>
            </a:r>
            <a:r>
              <a:rPr lang="en-US" altLang="en-US" sz="2600" dirty="0" err="1">
                <a:solidFill>
                  <a:srgbClr val="FFFF00"/>
                </a:solidFill>
              </a:rPr>
              <a:t>ḥablun</a:t>
            </a:r>
            <a:r>
              <a:rPr lang="en-US" altLang="en-US" sz="2600" dirty="0">
                <a:solidFill>
                  <a:srgbClr val="FFFF00"/>
                </a:solidFill>
              </a:rPr>
              <a:t> min </a:t>
            </a:r>
            <a:r>
              <a:rPr lang="en-US" altLang="en-US" sz="2600" dirty="0" err="1">
                <a:solidFill>
                  <a:srgbClr val="FFFF00"/>
                </a:solidFill>
              </a:rPr>
              <a:t>masad</a:t>
            </a:r>
            <a:r>
              <a:rPr lang="en-US" altLang="en-US" sz="2600" dirty="0">
                <a:solidFill>
                  <a:srgbClr val="FFFF00"/>
                </a:solidFill>
              </a:rPr>
              <a:t>” (meaning “a rope of palm </a:t>
            </a:r>
            <a:r>
              <a:rPr lang="en-US" altLang="en-US" sz="2600" dirty="0" err="1">
                <a:solidFill>
                  <a:srgbClr val="FFFF00"/>
                </a:solidFill>
              </a:rPr>
              <a:t>fibre</a:t>
            </a:r>
            <a:r>
              <a:rPr lang="en-US" altLang="en-US" sz="2600" dirty="0" smtClean="0">
                <a:solidFill>
                  <a:srgbClr val="FFFF00"/>
                </a:solidFill>
              </a:rPr>
              <a:t>”).</a:t>
            </a:r>
            <a:endParaRPr lang="en-US" altLang="en-US" sz="2600" dirty="0">
              <a:solidFill>
                <a:srgbClr val="FFFF00"/>
              </a:solidFill>
            </a:endParaRPr>
          </a:p>
          <a:p>
            <a:pPr algn="ctr">
              <a:spcBef>
                <a:spcPct val="0"/>
              </a:spcBef>
              <a:buFontTx/>
              <a:buNone/>
            </a:pPr>
            <a:endParaRPr lang="en-US" altLang="en-US" sz="2600" dirty="0">
              <a:solidFill>
                <a:srgbClr val="FFFF00"/>
              </a:solidFill>
            </a:endParaRPr>
          </a:p>
          <a:p>
            <a:pPr algn="ctr">
              <a:spcBef>
                <a:spcPct val="0"/>
              </a:spcBef>
              <a:buFontTx/>
              <a:buNone/>
            </a:pPr>
            <a:r>
              <a:rPr lang="en-US" altLang="en-US" sz="2600" dirty="0">
                <a:solidFill>
                  <a:srgbClr val="FFFF00"/>
                </a:solidFill>
              </a:rPr>
              <a:t>The surah is also known as: Abu </a:t>
            </a:r>
            <a:r>
              <a:rPr lang="en-US" altLang="en-US" sz="2600" dirty="0" err="1">
                <a:solidFill>
                  <a:srgbClr val="FFFF00"/>
                </a:solidFill>
              </a:rPr>
              <a:t>Lahab</a:t>
            </a:r>
            <a:r>
              <a:rPr lang="en-US" altLang="en-US" sz="2600" dirty="0">
                <a:solidFill>
                  <a:srgbClr val="FFFF00"/>
                </a:solidFill>
              </a:rPr>
              <a:t>, </a:t>
            </a:r>
            <a:r>
              <a:rPr lang="en-US" altLang="en-US" sz="2600" dirty="0" err="1">
                <a:solidFill>
                  <a:srgbClr val="FFFF00"/>
                </a:solidFill>
              </a:rPr>
              <a:t>Fibre</a:t>
            </a:r>
            <a:r>
              <a:rPr lang="en-US" altLang="en-US" sz="2600" dirty="0">
                <a:solidFill>
                  <a:srgbClr val="FFFF00"/>
                </a:solidFill>
              </a:rPr>
              <a:t>, Perish, The Flame, The Palm-</a:t>
            </a:r>
            <a:r>
              <a:rPr lang="en-US" altLang="en-US" sz="2600" dirty="0" err="1">
                <a:solidFill>
                  <a:srgbClr val="FFFF00"/>
                </a:solidFill>
              </a:rPr>
              <a:t>Fibre</a:t>
            </a:r>
            <a:r>
              <a:rPr lang="en-US" altLang="en-US" sz="2600" dirty="0">
                <a:solidFill>
                  <a:srgbClr val="FFFF00"/>
                </a:solidFill>
              </a:rPr>
              <a:t> Rope.</a:t>
            </a:r>
            <a:endParaRPr lang="en-US" altLang="en-US" sz="2600" dirty="0">
              <a:solidFill>
                <a:srgbClr val="FFFF00"/>
              </a:solidFill>
            </a:endParaRPr>
          </a:p>
          <a:p>
            <a:pPr algn="ctr">
              <a:spcBef>
                <a:spcPct val="0"/>
              </a:spcBef>
              <a:buFontTx/>
              <a:buNone/>
            </a:pPr>
            <a:endParaRPr lang="en-US" altLang="en-US" sz="2600" dirty="0" smtClean="0">
              <a:solidFill>
                <a:srgbClr val="FFFF00"/>
              </a:solidFill>
            </a:endParaRPr>
          </a:p>
          <a:p>
            <a:pPr algn="ctr">
              <a:spcBef>
                <a:spcPct val="0"/>
              </a:spcBef>
              <a:buFontTx/>
              <a:buNone/>
            </a:pPr>
            <a:r>
              <a:rPr lang="en-US" altLang="en-US" sz="2600" dirty="0" smtClean="0">
                <a:solidFill>
                  <a:srgbClr val="FFFF00"/>
                </a:solidFill>
              </a:rPr>
              <a:t>This </a:t>
            </a:r>
            <a:r>
              <a:rPr lang="en-US" altLang="en-US" sz="2600" dirty="0" err="1" smtClean="0">
                <a:solidFill>
                  <a:srgbClr val="FFFF00"/>
                </a:solidFill>
              </a:rPr>
              <a:t>isa</a:t>
            </a:r>
            <a:r>
              <a:rPr lang="en-US" altLang="en-US" sz="2600" dirty="0" smtClean="0">
                <a:solidFill>
                  <a:srgbClr val="FFFF00"/>
                </a:solidFill>
              </a:rPr>
              <a:t> </a:t>
            </a:r>
            <a:r>
              <a:rPr lang="en-US" altLang="en-US" sz="2600" dirty="0">
                <a:solidFill>
                  <a:srgbClr val="FFFF00"/>
                </a:solidFill>
              </a:rPr>
              <a:t>‘</a:t>
            </a:r>
            <a:r>
              <a:rPr lang="en-US" altLang="en-US" sz="2600" dirty="0" err="1">
                <a:solidFill>
                  <a:srgbClr val="FFFF00"/>
                </a:solidFill>
              </a:rPr>
              <a:t>makki</a:t>
            </a:r>
            <a:r>
              <a:rPr lang="en-US" altLang="en-US" sz="2600" dirty="0" smtClean="0">
                <a:solidFill>
                  <a:srgbClr val="FFFF00"/>
                </a:solidFill>
              </a:rPr>
              <a:t>’ surah. It </a:t>
            </a:r>
            <a:r>
              <a:rPr lang="en-US" altLang="en-US" sz="2600" dirty="0">
                <a:solidFill>
                  <a:srgbClr val="FFFF00"/>
                </a:solidFill>
              </a:rPr>
              <a:t>is narrated that recitation of this surah is good for relieving back pains and reciting it before sleeping keeps one safe in the night</a:t>
            </a:r>
            <a:r>
              <a:rPr lang="en-US" altLang="en-US" sz="2600" dirty="0" smtClean="0">
                <a:solidFill>
                  <a:srgbClr val="FFFF00"/>
                </a:solidFill>
              </a:rPr>
              <a:t>.</a:t>
            </a:r>
          </a:p>
          <a:p>
            <a:pPr algn="ctr">
              <a:spcBef>
                <a:spcPct val="0"/>
              </a:spcBef>
              <a:buFontTx/>
              <a:buNone/>
            </a:pPr>
            <a:endParaRPr lang="en-US" altLang="en-US" sz="2600" dirty="0">
              <a:solidFill>
                <a:srgbClr val="FFFF00"/>
              </a:solidFill>
            </a:endParaRPr>
          </a:p>
          <a:p>
            <a:pPr algn="ctr">
              <a:spcBef>
                <a:spcPct val="0"/>
              </a:spcBef>
              <a:buFontTx/>
              <a:buNone/>
            </a:pPr>
            <a:endParaRPr lang="en-US" altLang="en-US" sz="2300" dirty="0" smtClean="0">
              <a:solidFill>
                <a:srgbClr val="FFFF00"/>
              </a:solidFill>
            </a:endParaRPr>
          </a:p>
          <a:p>
            <a:pPr algn="ctr">
              <a:spcBef>
                <a:spcPct val="0"/>
              </a:spcBef>
              <a:buFontTx/>
              <a:buNone/>
            </a:pPr>
            <a:endParaRPr lang="en-US" altLang="en-US" sz="23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Masad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Masad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88694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Masad</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بِسْمِ اللهِ الرَّحْمنِ الرَّحِيمِ</a:t>
            </a:r>
            <a:endParaRPr lang="en-US" altLang="en-US" sz="88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تَبَّتْ يَدَآ أَبِى لَهَبٍ وَتَبَّ ﴿١﴾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Perish the hands of Abu </a:t>
            </a:r>
            <a:r>
              <a:rPr lang="en-US" altLang="en-US" sz="3200" dirty="0" err="1">
                <a:latin typeface="Calibri" panose="020F0502020204030204" pitchFamily="34" charset="0"/>
              </a:rPr>
              <a:t>Lahab</a:t>
            </a:r>
            <a:r>
              <a:rPr lang="en-US" altLang="en-US" sz="3200" dirty="0">
                <a:latin typeface="Calibri" panose="020F0502020204030204" pitchFamily="34" charset="0"/>
              </a:rPr>
              <a:t>, and perish he!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Masad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35920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مَآ أَغْنَىٰ عَنْهُ مَالُهُۥ وَمَا كَسَبَ ﴿٢﴾</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Neither his wealth availed him,</a:t>
            </a:r>
          </a:p>
          <a:p>
            <a:pPr>
              <a:lnSpc>
                <a:spcPct val="90000"/>
              </a:lnSpc>
            </a:pPr>
            <a:r>
              <a:rPr lang="en-US" altLang="en-US" sz="3200" dirty="0">
                <a:latin typeface="Calibri" panose="020F0502020204030204" pitchFamily="34" charset="0"/>
              </a:rPr>
              <a:t>nor what he had earned.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Masad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79554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سَيَصْلَىٰ نَارًا ذَاتَ لَهَبٍ ﴿٣﴾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Soon he will enter the blazing fire,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Masad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66225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وَٱمْرَأَتُهُۥ حَمَّالَةَ ٱلْحَطَبِ ﴿٤﴾</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his wife [too], the firewood carrier</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Masad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77144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فِى جِيدِهَا حَبْلٌ مِّن مَّسَدٍۭ ﴿٥﴾</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with a rope of palm </a:t>
            </a:r>
            <a:r>
              <a:rPr lang="en-US" altLang="en-US" sz="3200" dirty="0" err="1">
                <a:latin typeface="Calibri" panose="020F0502020204030204" pitchFamily="34" charset="0"/>
              </a:rPr>
              <a:t>fibre</a:t>
            </a:r>
            <a:r>
              <a:rPr lang="en-US" altLang="en-US" sz="3200" dirty="0">
                <a:latin typeface="Calibri" panose="020F0502020204030204" pitchFamily="34" charset="0"/>
              </a:rPr>
              <a:t> around her neck.</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Masad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63770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11361</TotalTime>
  <Words>372</Words>
  <Application>Microsoft Office PowerPoint</Application>
  <PresentationFormat>Widescreen</PresentationFormat>
  <Paragraphs>43</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تَبَّتْ يَدَآ أَبِى لَهَبٍ وَتَبَّ ﴿١﴾</vt:lpstr>
      <vt:lpstr> مَآ أَغْنَىٰ عَنْهُ مَالُهُۥ وَمَا كَسَبَ ﴿٢﴾</vt:lpstr>
      <vt:lpstr> سَيَصْلَىٰ نَارًا ذَاتَ لَهَبٍ ﴿٣﴾ </vt:lpstr>
      <vt:lpstr>وَٱمْرَأَتُهُۥ حَمَّالَةَ ٱلْحَطَبِ ﴿٤﴾</vt:lpstr>
      <vt:lpstr> فِى جِيدِهَا حَبْلٌ مِّن مَّسَدٍۭ ﴿٥﴾</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892</cp:revision>
  <dcterms:created xsi:type="dcterms:W3CDTF">2005-07-27T05:58:58Z</dcterms:created>
  <dcterms:modified xsi:type="dcterms:W3CDTF">2020-05-23T03:16:01Z</dcterms:modified>
</cp:coreProperties>
</file>