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354" r:id="rId2"/>
    <p:sldId id="1074" r:id="rId3"/>
    <p:sldId id="1129" r:id="rId4"/>
    <p:sldId id="766" r:id="rId5"/>
    <p:sldId id="1130" r:id="rId6"/>
    <p:sldId id="1131" r:id="rId7"/>
    <p:sldId id="1132" r:id="rId8"/>
    <p:sldId id="1133" r:id="rId9"/>
    <p:sldId id="1134" r:id="rId10"/>
    <p:sldId id="1135" r:id="rId11"/>
    <p:sldId id="1136" r:id="rId12"/>
    <p:sldId id="1137" r:id="rId13"/>
    <p:sldId id="1104" r:id="rId14"/>
    <p:sldId id="353" r:id="rId1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4660"/>
  </p:normalViewPr>
  <p:slideViewPr>
    <p:cSldViewPr showGuides="1">
      <p:cViewPr varScale="1">
        <p:scale>
          <a:sx n="83" d="100"/>
          <a:sy n="83" d="100"/>
        </p:scale>
        <p:origin x="653" y="48"/>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53"/>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23/05/2020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التكاثر </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Takāthur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rivalry)</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102</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a:solidFill>
                  <a:srgbClr val="FFFF00"/>
                </a:solidFill>
                <a:latin typeface="Trebuchet MS" panose="020B0603020202020204" pitchFamily="34" charset="0"/>
                <a:cs typeface="Traditional Arabic" panose="02020603050405020304" pitchFamily="18" charset="-78"/>
              </a:rPr>
              <a:t>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لَتَرَوُنَّ ٱلْجَحِيمَ ﴿٦﴾</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would surely see hell.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9535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ثُمَّ لَتَرَوُنَّهَا عَيْنَ ٱلْيَقِينِ ﴿٧﴾</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Again, you will surely see it with the eye of certainty.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8098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ثُمَّ لَتُسْـَٔلُنَّ يَوْمَئِذٍ عَنِ ٱلنَّعِيمِ ﴿٨﴾</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that day, you will surely be questioned</a:t>
            </a:r>
          </a:p>
          <a:p>
            <a:pPr>
              <a:lnSpc>
                <a:spcPct val="90000"/>
              </a:lnSpc>
            </a:pPr>
            <a:r>
              <a:rPr lang="en-US" altLang="en-US" sz="3200" dirty="0">
                <a:latin typeface="Calibri" panose="020F0502020204030204" pitchFamily="34" charset="0"/>
              </a:rPr>
              <a:t>concerning the blessing.</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8579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8983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78821"/>
            <a:ext cx="12192000" cy="6494085"/>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102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Takāthur</a:t>
            </a:r>
            <a:endParaRPr lang="en-US" altLang="en-US" sz="2800" dirty="0" smtClean="0">
              <a:solidFill>
                <a:srgbClr val="FFFF00"/>
              </a:solidFill>
            </a:endParaRPr>
          </a:p>
          <a:p>
            <a:pPr algn="ctr">
              <a:spcBef>
                <a:spcPct val="0"/>
              </a:spcBef>
              <a:buFontTx/>
              <a:buNone/>
            </a:pPr>
            <a:endParaRPr lang="en-US" altLang="en-US" sz="2200" dirty="0" smtClean="0">
              <a:solidFill>
                <a:srgbClr val="FFFF00"/>
              </a:solidFill>
            </a:endParaRPr>
          </a:p>
          <a:p>
            <a:pPr algn="ctr">
              <a:spcBef>
                <a:spcPct val="0"/>
              </a:spcBef>
              <a:buFontTx/>
              <a:buNone/>
            </a:pPr>
            <a:r>
              <a:rPr lang="en-US" altLang="en-US" sz="2200" dirty="0">
                <a:solidFill>
                  <a:srgbClr val="FFFF00"/>
                </a:solidFill>
              </a:rPr>
              <a:t>The surah that opens with the mention of the Rivalry as mentioned in  ff. The surah criticizes man’s preoccupation with worldly wealth and stresses that he will be brought to account on the Day of Resurrection</a:t>
            </a:r>
            <a:r>
              <a:rPr lang="en-US" altLang="en-US" sz="2200" dirty="0" smtClean="0">
                <a:solidFill>
                  <a:srgbClr val="FFFF00"/>
                </a:solidFill>
              </a:rPr>
              <a:t>.</a:t>
            </a:r>
            <a:endParaRPr lang="en-US" altLang="en-US" sz="2200" dirty="0">
              <a:solidFill>
                <a:srgbClr val="FFFF00"/>
              </a:solidFill>
            </a:endParaRPr>
          </a:p>
          <a:p>
            <a:pPr algn="ctr">
              <a:spcBef>
                <a:spcPct val="0"/>
              </a:spcBef>
              <a:buFontTx/>
              <a:buNone/>
            </a:pPr>
            <a:endParaRPr lang="en-US" altLang="en-US" sz="1800" dirty="0">
              <a:solidFill>
                <a:srgbClr val="FFFF00"/>
              </a:solidFill>
            </a:endParaRPr>
          </a:p>
          <a:p>
            <a:pPr algn="ctr">
              <a:spcBef>
                <a:spcPct val="0"/>
              </a:spcBef>
              <a:buFontTx/>
              <a:buNone/>
            </a:pPr>
            <a:r>
              <a:rPr lang="en-US" altLang="en-US" sz="2200" dirty="0">
                <a:solidFill>
                  <a:srgbClr val="FFFF00"/>
                </a:solidFill>
              </a:rPr>
              <a:t>The surah is also known as: Competition, Competition for Gain, Plenitude, Striving for More, The Piling Up, Vying for More and More, Worldly Abundance, Worldly Gains</a:t>
            </a:r>
            <a:r>
              <a:rPr lang="en-US" altLang="en-US" sz="2200" dirty="0" smtClean="0">
                <a:solidFill>
                  <a:srgbClr val="FFFF00"/>
                </a:solidFill>
              </a:rPr>
              <a:t>.</a:t>
            </a:r>
          </a:p>
          <a:p>
            <a:pPr algn="ctr">
              <a:spcBef>
                <a:spcPct val="0"/>
              </a:spcBef>
              <a:buFontTx/>
              <a:buNone/>
            </a:pPr>
            <a:endParaRPr lang="en-US" altLang="en-US" sz="1800" dirty="0">
              <a:solidFill>
                <a:srgbClr val="FFFF00"/>
              </a:solidFill>
            </a:endParaRPr>
          </a:p>
          <a:p>
            <a:pPr algn="ctr">
              <a:spcBef>
                <a:spcPct val="0"/>
              </a:spcBef>
              <a:buFontTx/>
              <a:buNone/>
            </a:pPr>
            <a:r>
              <a:rPr lang="en-US" altLang="en-US" sz="2200" dirty="0">
                <a:solidFill>
                  <a:srgbClr val="FFFF00"/>
                </a:solidFill>
              </a:rPr>
              <a:t>This surah </a:t>
            </a:r>
            <a:r>
              <a:rPr lang="en-US" altLang="en-US" sz="2200" dirty="0" smtClean="0">
                <a:solidFill>
                  <a:srgbClr val="FFFF00"/>
                </a:solidFill>
              </a:rPr>
              <a:t>was </a:t>
            </a:r>
            <a:r>
              <a:rPr lang="en-US" altLang="en-US" sz="2200" dirty="0">
                <a:solidFill>
                  <a:srgbClr val="FFFF00"/>
                </a:solidFill>
              </a:rPr>
              <a:t>revealed in Makkah. The Holy Prophet </a:t>
            </a:r>
            <a:r>
              <a:rPr lang="en-US" altLang="en-US" sz="2200" dirty="0" smtClean="0">
                <a:solidFill>
                  <a:srgbClr val="FFFF00"/>
                </a:solidFill>
              </a:rPr>
              <a:t>(S) </a:t>
            </a:r>
            <a:r>
              <a:rPr lang="en-US" altLang="en-US" sz="2200" dirty="0">
                <a:solidFill>
                  <a:srgbClr val="FFFF00"/>
                </a:solidFill>
              </a:rPr>
              <a:t>said that whoever recites this surah before going to sleep at night will be saved from the torments of the grave. If this surah is recited in </a:t>
            </a:r>
            <a:r>
              <a:rPr lang="en-US" altLang="en-US" sz="2200" dirty="0" err="1">
                <a:solidFill>
                  <a:srgbClr val="FFFF00"/>
                </a:solidFill>
              </a:rPr>
              <a:t>faraa’idh</a:t>
            </a:r>
            <a:r>
              <a:rPr lang="en-US" altLang="en-US" sz="2200" dirty="0">
                <a:solidFill>
                  <a:srgbClr val="FFFF00"/>
                </a:solidFill>
              </a:rPr>
              <a:t> prayers, the reciter will get the reward of a hundred martyrs.	If recited in the </a:t>
            </a:r>
            <a:r>
              <a:rPr lang="en-US" altLang="en-US" sz="2200" dirty="0" err="1">
                <a:solidFill>
                  <a:srgbClr val="FFFF00"/>
                </a:solidFill>
              </a:rPr>
              <a:t>nawafil</a:t>
            </a:r>
            <a:r>
              <a:rPr lang="en-US" altLang="en-US" sz="2200" dirty="0">
                <a:solidFill>
                  <a:srgbClr val="FFFF00"/>
                </a:solidFill>
              </a:rPr>
              <a:t> prayers, he will get the reward of fifty martyrs.</a:t>
            </a:r>
          </a:p>
          <a:p>
            <a:pPr algn="ctr">
              <a:spcBef>
                <a:spcPct val="0"/>
              </a:spcBef>
              <a:buFontTx/>
              <a:buNone/>
            </a:pPr>
            <a:r>
              <a:rPr lang="en-US" altLang="en-US" sz="2200" dirty="0">
                <a:solidFill>
                  <a:srgbClr val="FFFF00"/>
                </a:solidFill>
              </a:rPr>
              <a:t>	It is especially recommended to recite surah at-</a:t>
            </a:r>
            <a:r>
              <a:rPr lang="en-US" altLang="en-US" sz="2200" dirty="0" err="1">
                <a:solidFill>
                  <a:srgbClr val="FFFF00"/>
                </a:solidFill>
              </a:rPr>
              <a:t>Takathur</a:t>
            </a:r>
            <a:r>
              <a:rPr lang="en-US" altLang="en-US" sz="2200" dirty="0">
                <a:solidFill>
                  <a:srgbClr val="FFFF00"/>
                </a:solidFill>
              </a:rPr>
              <a:t> in the ‘</a:t>
            </a:r>
            <a:r>
              <a:rPr lang="en-US" altLang="en-US" sz="2200" dirty="0" err="1">
                <a:solidFill>
                  <a:srgbClr val="FFFF00"/>
                </a:solidFill>
              </a:rPr>
              <a:t>Asr</a:t>
            </a:r>
            <a:r>
              <a:rPr lang="en-US" altLang="en-US" sz="2200" dirty="0">
                <a:solidFill>
                  <a:srgbClr val="FFFF00"/>
                </a:solidFill>
              </a:rPr>
              <a:t> prayers and the person who does this remains under the protection of Allah until the day ends. Recitation of this surah is a cure from headaches. Another way of reciting </a:t>
            </a:r>
            <a:r>
              <a:rPr lang="en-US" altLang="en-US" sz="2200" dirty="0" err="1">
                <a:solidFill>
                  <a:srgbClr val="FFFF00"/>
                </a:solidFill>
              </a:rPr>
              <a:t>salaat</a:t>
            </a:r>
            <a:r>
              <a:rPr lang="en-US" altLang="en-US" sz="2200" dirty="0">
                <a:solidFill>
                  <a:srgbClr val="FFFF00"/>
                </a:solidFill>
              </a:rPr>
              <a:t> al-</a:t>
            </a:r>
            <a:r>
              <a:rPr lang="en-US" altLang="en-US" sz="2200" dirty="0" err="1">
                <a:solidFill>
                  <a:srgbClr val="FFFF00"/>
                </a:solidFill>
              </a:rPr>
              <a:t>Wahshat</a:t>
            </a:r>
            <a:r>
              <a:rPr lang="en-US" altLang="en-US" sz="2200" dirty="0">
                <a:solidFill>
                  <a:srgbClr val="FFFF00"/>
                </a:solidFill>
              </a:rPr>
              <a:t> (apart from the commonly known way) is to recite </a:t>
            </a:r>
            <a:r>
              <a:rPr lang="en-US" altLang="en-US" sz="2200" dirty="0" err="1" smtClean="0">
                <a:solidFill>
                  <a:srgbClr val="FFFF00"/>
                </a:solidFill>
              </a:rPr>
              <a:t>Aayat</a:t>
            </a:r>
            <a:r>
              <a:rPr lang="en-US" altLang="en-US" sz="2200" dirty="0" smtClean="0">
                <a:solidFill>
                  <a:srgbClr val="FFFF00"/>
                </a:solidFill>
              </a:rPr>
              <a:t> </a:t>
            </a:r>
            <a:r>
              <a:rPr lang="en-US" altLang="en-US" sz="2200" dirty="0" err="1" smtClean="0">
                <a:solidFill>
                  <a:srgbClr val="FFFF00"/>
                </a:solidFill>
              </a:rPr>
              <a:t>ul</a:t>
            </a:r>
            <a:r>
              <a:rPr lang="en-US" altLang="en-US" sz="2200" dirty="0" smtClean="0">
                <a:solidFill>
                  <a:srgbClr val="FFFF00"/>
                </a:solidFill>
              </a:rPr>
              <a:t> </a:t>
            </a:r>
            <a:r>
              <a:rPr lang="en-US" altLang="en-US" sz="2200" dirty="0" err="1" smtClean="0">
                <a:solidFill>
                  <a:srgbClr val="FFFF00"/>
                </a:solidFill>
              </a:rPr>
              <a:t>Kursi</a:t>
            </a:r>
            <a:r>
              <a:rPr lang="en-US" altLang="en-US" sz="2200" dirty="0" smtClean="0">
                <a:solidFill>
                  <a:srgbClr val="FFFF00"/>
                </a:solidFill>
              </a:rPr>
              <a:t> </a:t>
            </a:r>
            <a:r>
              <a:rPr lang="en-US" altLang="en-US" sz="2200" dirty="0">
                <a:solidFill>
                  <a:srgbClr val="FFFF00"/>
                </a:solidFill>
              </a:rPr>
              <a:t>once and surah al-</a:t>
            </a:r>
            <a:r>
              <a:rPr lang="en-US" altLang="en-US" sz="2200" dirty="0" err="1">
                <a:solidFill>
                  <a:srgbClr val="FFFF00"/>
                </a:solidFill>
              </a:rPr>
              <a:t>Ikhlas</a:t>
            </a:r>
            <a:r>
              <a:rPr lang="en-US" altLang="en-US" sz="2200" dirty="0">
                <a:solidFill>
                  <a:srgbClr val="FFFF00"/>
                </a:solidFill>
              </a:rPr>
              <a:t> twice after the al-</a:t>
            </a:r>
            <a:r>
              <a:rPr lang="en-US" altLang="en-US" sz="2200" dirty="0" err="1">
                <a:solidFill>
                  <a:srgbClr val="FFFF00"/>
                </a:solidFill>
              </a:rPr>
              <a:t>Hamd</a:t>
            </a:r>
            <a:r>
              <a:rPr lang="en-US" altLang="en-US" sz="2200" dirty="0">
                <a:solidFill>
                  <a:srgbClr val="FFFF00"/>
                </a:solidFill>
              </a:rPr>
              <a:t> of the first </a:t>
            </a:r>
            <a:r>
              <a:rPr lang="en-US" altLang="en-US" sz="2200" dirty="0" err="1">
                <a:solidFill>
                  <a:srgbClr val="FFFF00"/>
                </a:solidFill>
              </a:rPr>
              <a:t>rak’aat</a:t>
            </a:r>
            <a:r>
              <a:rPr lang="en-US" altLang="en-US" sz="2200" dirty="0">
                <a:solidFill>
                  <a:srgbClr val="FFFF00"/>
                </a:solidFill>
              </a:rPr>
              <a:t> and then recite surah al-</a:t>
            </a:r>
            <a:r>
              <a:rPr lang="en-US" altLang="en-US" sz="2200">
                <a:solidFill>
                  <a:srgbClr val="FFFF00"/>
                </a:solidFill>
              </a:rPr>
              <a:t>Takāthur </a:t>
            </a:r>
            <a:r>
              <a:rPr lang="en-US" altLang="en-US" sz="2200" dirty="0">
                <a:solidFill>
                  <a:srgbClr val="FFFF00"/>
                </a:solidFill>
              </a:rPr>
              <a:t>ten times after the al-</a:t>
            </a:r>
            <a:r>
              <a:rPr lang="en-US" altLang="en-US" sz="2200" dirty="0" err="1">
                <a:solidFill>
                  <a:srgbClr val="FFFF00"/>
                </a:solidFill>
              </a:rPr>
              <a:t>Hamd</a:t>
            </a:r>
            <a:r>
              <a:rPr lang="en-US" altLang="en-US" sz="2200" dirty="0">
                <a:solidFill>
                  <a:srgbClr val="FFFF00"/>
                </a:solidFill>
              </a:rPr>
              <a:t> of the second </a:t>
            </a:r>
            <a:r>
              <a:rPr lang="en-US" altLang="en-US" sz="2200" dirty="0" err="1">
                <a:solidFill>
                  <a:srgbClr val="FFFF00"/>
                </a:solidFill>
              </a:rPr>
              <a:t>rak’aat</a:t>
            </a:r>
            <a:r>
              <a:rPr lang="en-US" altLang="en-US" sz="2200" dirty="0" smtClean="0">
                <a:solidFill>
                  <a:srgbClr val="FFFF00"/>
                </a:solidFill>
              </a:rPr>
              <a:t>.</a:t>
            </a: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1703512" y="1412878"/>
            <a:ext cx="8710736"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اَللَّهُمَّ صَلِّ عَلَى مُحَمَّدٍ وَ آلِ مُحَمَّد</a:t>
            </a:r>
            <a:endParaRPr lang="en-US" altLang="en-US" sz="88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8869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بِسْمِ اللهِ الرَّحْمنِ الرَّحِيمِ</a:t>
            </a:r>
            <a:endParaRPr lang="en-US" altLang="en-US" sz="88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أَلْهَىٰكُمُ ٱلتَّكَاثُرُ ﴿١﴾</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Rivalry [and vainglory] distracted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592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حَتَّىٰ زُرْتُمُ ٱلْمَقَابِرَ ﴿٢﴾</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until you visited [even] the graves.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8196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كَلَّا سَوْفَ تَعْلَمُونَ ﴿٣﴾</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a:t>
            </a:r>
          </a:p>
          <a:p>
            <a:pPr>
              <a:lnSpc>
                <a:spcPct val="90000"/>
              </a:lnSpc>
            </a:pPr>
            <a:r>
              <a:rPr lang="en-US" altLang="en-US" sz="3200" dirty="0">
                <a:latin typeface="Calibri" panose="020F0502020204030204" pitchFamily="34" charset="0"/>
              </a:rPr>
              <a:t>Soon you will know!</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1117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ثُمَّ كَلَّا سَوْفَ تَعْلَمُونَ ﴿٤﴾</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Again, no indeed!</a:t>
            </a:r>
          </a:p>
          <a:p>
            <a:pPr>
              <a:lnSpc>
                <a:spcPct val="90000"/>
              </a:lnSpc>
            </a:pPr>
            <a:r>
              <a:rPr lang="en-US" altLang="en-US" sz="3200" dirty="0">
                <a:latin typeface="Calibri" panose="020F0502020204030204" pitchFamily="34" charset="0"/>
              </a:rPr>
              <a:t>Soon you will know!</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60193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8800" dirty="0">
                <a:latin typeface="Arabic Typesetting" panose="03020402040406030203" pitchFamily="66" charset="-78"/>
                <a:cs typeface="Arabic Typesetting" panose="03020402040406030203" pitchFamily="66" charset="-78"/>
              </a:rPr>
              <a:t> كَلَّا لَوْ تَعْلَمُونَ عِلْمَ ٱلْيَقِينِ ﴿٥﴾</a:t>
            </a:r>
            <a:endParaRPr lang="en-US" altLang="en-US" sz="88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indeed!</a:t>
            </a:r>
          </a:p>
          <a:p>
            <a:pPr>
              <a:lnSpc>
                <a:spcPct val="90000"/>
              </a:lnSpc>
            </a:pPr>
            <a:r>
              <a:rPr lang="en-US" altLang="en-US" sz="3200" dirty="0">
                <a:latin typeface="Calibri" panose="020F0502020204030204" pitchFamily="34" charset="0"/>
              </a:rPr>
              <a:t>Were you to know with certain knowledge,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Takāthur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61999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11311</TotalTime>
  <Words>526</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أَلْهَىٰكُمُ ٱلتَّكَاثُرُ ﴿١﴾</vt:lpstr>
      <vt:lpstr> حَتَّىٰ زُرْتُمُ ٱلْمَقَابِرَ ﴿٢﴾</vt:lpstr>
      <vt:lpstr> كَلَّا سَوْفَ تَعْلَمُونَ ﴿٣﴾</vt:lpstr>
      <vt:lpstr> ثُمَّ كَلَّا سَوْفَ تَعْلَمُونَ ﴿٤﴾</vt:lpstr>
      <vt:lpstr> كَلَّا لَوْ تَعْلَمُونَ عِلْمَ ٱلْيَقِينِ ﴿٥﴾</vt:lpstr>
      <vt:lpstr> لَتَرَوُنَّ ٱلْجَحِيمَ ﴿٦﴾</vt:lpstr>
      <vt:lpstr> ثُمَّ لَتَرَوُنَّهَا عَيْنَ ٱلْيَقِينِ ﴿٧﴾</vt:lpstr>
      <vt:lpstr> ثُمَّ لَتُسْـَٔلُنَّ يَوْمَئِذٍ عَنِ ٱلنَّعِيمِ ﴿٨﴾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873</cp:revision>
  <dcterms:created xsi:type="dcterms:W3CDTF">2005-07-27T05:58:58Z</dcterms:created>
  <dcterms:modified xsi:type="dcterms:W3CDTF">2020-05-23T02:05:14Z</dcterms:modified>
</cp:coreProperties>
</file>