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38" r:id="rId14"/>
    <p:sldId id="1139" r:id="rId15"/>
    <p:sldId id="1140" r:id="rId16"/>
    <p:sldId id="1104" r:id="rId17"/>
    <p:sldId id="353"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138" y="341"/>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القارعة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Qāriʿah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catastrophe)</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101</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11</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فَأَمَّا مَن ثَقُلَتْ مَوَٰزِينُهُۥ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him whose deeds weigh heavy in the scales,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8621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فَهُوَ فِى عِيشَةٍ رَّاضِيَةٍ ﴿٧﴾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have a pleasing life.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7109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وَأَمَّا مَنْ خَفَّتْ مَوَٰزِينُهُۥ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him whose deeds weigh light in the scales,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0992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فَأُمُّهُۥ هَاوِيَةٌ ﴿٩﴾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home will be the Abyss.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6513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وَمَآ أَدْرَىٰكَ مَا هِيَهْ ﴿١٠﴾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what will show you what it is?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23649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نَارٌ حَامِيَةٌۢ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 scorching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3800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32626"/>
            <a:ext cx="12192000" cy="678647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101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Qāriʿah</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400" dirty="0">
                <a:solidFill>
                  <a:srgbClr val="FFFF00"/>
                </a:solidFill>
              </a:rPr>
              <a:t>The surah that opens with this single world, al-</a:t>
            </a:r>
            <a:r>
              <a:rPr lang="en-US" altLang="en-US" sz="2400" dirty="0" err="1">
                <a:solidFill>
                  <a:srgbClr val="FFFF00"/>
                </a:solidFill>
              </a:rPr>
              <a:t>Qāriʿah</a:t>
            </a:r>
            <a:r>
              <a:rPr lang="en-US" altLang="en-US" sz="2400" dirty="0">
                <a:solidFill>
                  <a:srgbClr val="FFFF00"/>
                </a:solidFill>
              </a:rPr>
              <a:t>, meaning The Catastrophe, for that is the repeated sound that shall resound through all the earth as it is being pulverized in the cataclysm at the end of time, levelled utterly for the Resurrection Day and the ultimate Judgment of every human </a:t>
            </a:r>
            <a:r>
              <a:rPr lang="en-US" altLang="en-US" sz="2400" dirty="0" smtClean="0">
                <a:solidFill>
                  <a:srgbClr val="FFFF00"/>
                </a:solidFill>
              </a:rPr>
              <a:t>soul. </a:t>
            </a:r>
            <a:r>
              <a:rPr lang="en-US" altLang="en-US" sz="2400" dirty="0">
                <a:solidFill>
                  <a:srgbClr val="FFFF00"/>
                </a:solidFill>
              </a:rPr>
              <a:t>The surah gives some scenes from the Resurrection and Judgement</a:t>
            </a:r>
            <a:r>
              <a:rPr lang="en-US" altLang="en-US" sz="2400" dirty="0" smtClean="0">
                <a:solidFill>
                  <a:srgbClr val="FFFF00"/>
                </a:solidFill>
              </a:rPr>
              <a:t>.</a:t>
            </a:r>
            <a:endParaRPr lang="en-US" altLang="en-US" sz="2400" dirty="0">
              <a:solidFill>
                <a:srgbClr val="FFFF00"/>
              </a:solidFill>
            </a:endParaRPr>
          </a:p>
          <a:p>
            <a:pPr algn="ctr">
              <a:spcBef>
                <a:spcPct val="0"/>
              </a:spcBef>
              <a:buFontTx/>
              <a:buNone/>
            </a:pPr>
            <a:endParaRPr lang="en-US" altLang="en-US" sz="1100" dirty="0">
              <a:solidFill>
                <a:srgbClr val="FFFF00"/>
              </a:solidFill>
            </a:endParaRPr>
          </a:p>
          <a:p>
            <a:pPr algn="ctr">
              <a:spcBef>
                <a:spcPct val="0"/>
              </a:spcBef>
              <a:buFontTx/>
              <a:buNone/>
            </a:pPr>
            <a:r>
              <a:rPr lang="en-US" altLang="en-US" sz="2400" dirty="0">
                <a:solidFill>
                  <a:srgbClr val="FFFF00"/>
                </a:solidFill>
              </a:rPr>
              <a:t>The surah is also known as: The Calamity, The Clatterer, The Crashing Blow, The Day of Noise and </a:t>
            </a:r>
            <a:r>
              <a:rPr lang="en-US" altLang="en-US" sz="2400" dirty="0" err="1">
                <a:solidFill>
                  <a:srgbClr val="FFFF00"/>
                </a:solidFill>
              </a:rPr>
              <a:t>Clamour</a:t>
            </a:r>
            <a:r>
              <a:rPr lang="en-US" altLang="en-US" sz="2400" dirty="0">
                <a:solidFill>
                  <a:srgbClr val="FFFF00"/>
                </a:solidFill>
              </a:rPr>
              <a:t>, The Disaster, The Great Calamity, The Great Pounding, The </a:t>
            </a:r>
            <a:r>
              <a:rPr lang="en-US" altLang="en-US" sz="2400" dirty="0" err="1">
                <a:solidFill>
                  <a:srgbClr val="FFFF00"/>
                </a:solidFill>
              </a:rPr>
              <a:t>Smiter</a:t>
            </a:r>
            <a:r>
              <a:rPr lang="en-US" altLang="en-US" sz="2400" dirty="0">
                <a:solidFill>
                  <a:srgbClr val="FFFF00"/>
                </a:solidFill>
              </a:rPr>
              <a:t>, The Stunning (Blow</a:t>
            </a:r>
            <a:r>
              <a:rPr lang="en-US" altLang="en-US" sz="2400" dirty="0" smtClean="0">
                <a:solidFill>
                  <a:srgbClr val="FFFF00"/>
                </a:solidFill>
              </a:rPr>
              <a:t>).</a:t>
            </a:r>
          </a:p>
          <a:p>
            <a:pPr algn="ctr">
              <a:spcBef>
                <a:spcPct val="0"/>
              </a:spcBef>
              <a:buFontTx/>
              <a:buNone/>
            </a:pPr>
            <a:endParaRPr lang="en-US" altLang="en-US" sz="1100" dirty="0">
              <a:solidFill>
                <a:srgbClr val="FFFF00"/>
              </a:solidFill>
            </a:endParaRPr>
          </a:p>
          <a:p>
            <a:pPr algn="ctr">
              <a:spcBef>
                <a:spcPct val="0"/>
              </a:spcBef>
              <a:buFontTx/>
              <a:buNone/>
            </a:pPr>
            <a:r>
              <a:rPr lang="en-US" altLang="en-US" sz="2400" dirty="0">
                <a:solidFill>
                  <a:srgbClr val="FFFF00"/>
                </a:solidFill>
              </a:rPr>
              <a:t>This is a ‘</a:t>
            </a:r>
            <a:r>
              <a:rPr lang="en-US" altLang="en-US" sz="2400" dirty="0" err="1">
                <a:solidFill>
                  <a:srgbClr val="FFFF00"/>
                </a:solidFill>
              </a:rPr>
              <a:t>makki</a:t>
            </a:r>
            <a:r>
              <a:rPr lang="en-US" altLang="en-US" sz="2400" dirty="0">
                <a:solidFill>
                  <a:srgbClr val="FFFF00"/>
                </a:solidFill>
              </a:rPr>
              <a:t>’ </a:t>
            </a:r>
            <a:r>
              <a:rPr lang="en-US" altLang="en-US" sz="2400" dirty="0" smtClean="0">
                <a:solidFill>
                  <a:srgbClr val="FFFF00"/>
                </a:solidFill>
              </a:rPr>
              <a:t>surah. </a:t>
            </a:r>
            <a:r>
              <a:rPr lang="en-US" altLang="en-US" sz="2400" dirty="0">
                <a:solidFill>
                  <a:srgbClr val="FFFF00"/>
                </a:solidFill>
              </a:rPr>
              <a:t>Imam Muhammad al-</a:t>
            </a:r>
            <a:r>
              <a:rPr lang="en-US" altLang="en-US" sz="2400" dirty="0" err="1">
                <a:solidFill>
                  <a:srgbClr val="FFFF00"/>
                </a:solidFill>
              </a:rPr>
              <a:t>Baqir</a:t>
            </a:r>
            <a:r>
              <a:rPr lang="en-US" altLang="en-US" sz="2400" dirty="0">
                <a:solidFill>
                  <a:srgbClr val="FFFF00"/>
                </a:solidFill>
              </a:rPr>
              <a:t> </a:t>
            </a:r>
            <a:r>
              <a:rPr lang="en-US" altLang="en-US" sz="2400" dirty="0" smtClean="0">
                <a:solidFill>
                  <a:srgbClr val="FFFF00"/>
                </a:solidFill>
              </a:rPr>
              <a:t>(A) </a:t>
            </a:r>
            <a:r>
              <a:rPr lang="en-US" altLang="en-US" sz="2400" dirty="0">
                <a:solidFill>
                  <a:srgbClr val="FFFF00"/>
                </a:solidFill>
              </a:rPr>
              <a:t>has said that the person who frequently recites this surah will be saved from the heat of hellfire.</a:t>
            </a:r>
          </a:p>
          <a:p>
            <a:pPr algn="ctr">
              <a:spcBef>
                <a:spcPct val="0"/>
              </a:spcBef>
              <a:buFontTx/>
              <a:buNone/>
            </a:pPr>
            <a:r>
              <a:rPr lang="en-US" altLang="en-US" sz="2400" dirty="0">
                <a:solidFill>
                  <a:srgbClr val="FFFF00"/>
                </a:solidFill>
              </a:rPr>
              <a:t>	If a businessman or a person in financial difficulties keeps this surah in his possession, the doors of sustenance will be opened to him. Recitation of this surah in prayers also increases in one’s sustenance. Water in which this surah has been dissolved is useful in keeping away unwanted pests (</a:t>
            </a:r>
            <a:r>
              <a:rPr lang="en-US" altLang="en-US" sz="2400" dirty="0" err="1">
                <a:solidFill>
                  <a:srgbClr val="FFFF00"/>
                </a:solidFill>
              </a:rPr>
              <a:t>eg</a:t>
            </a:r>
            <a:r>
              <a:rPr lang="en-US" altLang="en-US" sz="2400" dirty="0">
                <a:solidFill>
                  <a:srgbClr val="FFFF00"/>
                </a:solidFill>
              </a:rPr>
              <a:t>. </a:t>
            </a:r>
            <a:r>
              <a:rPr lang="en-US" altLang="en-US" sz="2400" dirty="0">
                <a:solidFill>
                  <a:srgbClr val="FFFF00"/>
                </a:solidFill>
              </a:rPr>
              <a:t>Insects and rodents</a:t>
            </a:r>
            <a:r>
              <a:rPr lang="en-US" altLang="en-US" sz="2400" dirty="0" smtClean="0">
                <a:solidFill>
                  <a:srgbClr val="FFFF00"/>
                </a:solidFill>
              </a:rPr>
              <a:t>).</a:t>
            </a: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ٱلْقَارِعَةُ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Catastrophe!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مَا ٱلْقَارِعَةُ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is the Catastrophe?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6792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وَمَآ أَدْرَىٰكَ مَا ٱلْقَارِعَةُ ﴿٣﴾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will show you what is the Catastrophe?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8228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يَوْمَ يَكُونُ ٱلنَّاسُ كَٱلْفَرَاشِ ٱلْمَبْثُوثِ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mankind will be</a:t>
            </a:r>
          </a:p>
          <a:p>
            <a:pPr>
              <a:lnSpc>
                <a:spcPct val="90000"/>
              </a:lnSpc>
            </a:pPr>
            <a:r>
              <a:rPr lang="en-US" altLang="en-US" sz="3200" dirty="0">
                <a:latin typeface="Calibri" panose="020F0502020204030204" pitchFamily="34" charset="0"/>
              </a:rPr>
              <a:t>like scattered moths,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491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وَتَكُونُ ٱلْجِبَالُ كَٱلْعِهْنِ ٱلْمَنفُوشِ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mountains will be</a:t>
            </a:r>
          </a:p>
          <a:p>
            <a:pPr>
              <a:lnSpc>
                <a:spcPct val="90000"/>
              </a:lnSpc>
            </a:pPr>
            <a:r>
              <a:rPr lang="en-US" altLang="en-US" sz="3200" dirty="0">
                <a:latin typeface="Calibri" panose="020F0502020204030204" pitchFamily="34" charset="0"/>
              </a:rPr>
              <a:t>like carded wool.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Qāriʿah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8052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11290</TotalTime>
  <Words>543</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ٱلْقَارِعَةُ ﴿١﴾</vt:lpstr>
      <vt:lpstr> مَا ٱلْقَارِعَةُ ﴿٢﴾</vt:lpstr>
      <vt:lpstr> وَمَآ أَدْرَىٰكَ مَا ٱلْقَارِعَةُ ﴿٣﴾ </vt:lpstr>
      <vt:lpstr>يَوْمَ يَكُونُ ٱلنَّاسُ كَٱلْفَرَاشِ ٱلْمَبْثُوثِ ﴿٤﴾</vt:lpstr>
      <vt:lpstr> وَتَكُونُ ٱلْجِبَالُ كَٱلْعِهْنِ ٱلْمَنفُوشِ ﴿٥﴾</vt:lpstr>
      <vt:lpstr> فَأَمَّا مَن ثَقُلَتْ مَوَٰزِينُهُۥ ﴿٦﴾</vt:lpstr>
      <vt:lpstr>فَهُوَ فِى عِيشَةٍ رَّاضِيَةٍ ﴿٧﴾ </vt:lpstr>
      <vt:lpstr>وَأَمَّا مَنْ خَفَّتْ مَوَٰزِينُهُۥ ﴿٨﴾</vt:lpstr>
      <vt:lpstr> فَأُمُّهُۥ هَاوِيَةٌ ﴿٩﴾</vt:lpstr>
      <vt:lpstr> وَمَآ أَدْرَىٰكَ مَا هِيَهْ ﴿١٠﴾</vt:lpstr>
      <vt:lpstr> نَارٌ حَامِيَةٌۢ ﴿١١﴾</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869</cp:revision>
  <dcterms:created xsi:type="dcterms:W3CDTF">2005-07-27T05:58:58Z</dcterms:created>
  <dcterms:modified xsi:type="dcterms:W3CDTF">2020-05-23T01:42:52Z</dcterms:modified>
</cp:coreProperties>
</file>