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399" r:id="rId144"/>
    <p:sldId id="400" r:id="rId145"/>
    <p:sldId id="401" r:id="rId146"/>
    <p:sldId id="402" r:id="rId147"/>
    <p:sldId id="403" r:id="rId148"/>
    <p:sldId id="404" r:id="rId149"/>
    <p:sldId id="405" r:id="rId150"/>
    <p:sldId id="406" r:id="rId151"/>
    <p:sldId id="407" r:id="rId152"/>
    <p:sldId id="408" r:id="rId153"/>
    <p:sldId id="409" r:id="rId154"/>
    <p:sldId id="410" r:id="rId155"/>
    <p:sldId id="411" r:id="rId156"/>
    <p:sldId id="412" r:id="rId157"/>
    <p:sldId id="413" r:id="rId158"/>
    <p:sldId id="414" r:id="rId159"/>
    <p:sldId id="415" r:id="rId160"/>
    <p:sldId id="416" r:id="rId161"/>
    <p:sldId id="417" r:id="rId162"/>
    <p:sldId id="418" r:id="rId163"/>
    <p:sldId id="419" r:id="rId164"/>
    <p:sldId id="420" r:id="rId165"/>
    <p:sldId id="421" r:id="rId166"/>
    <p:sldId id="422" r:id="rId167"/>
    <p:sldId id="423" r:id="rId168"/>
    <p:sldId id="424" r:id="rId169"/>
    <p:sldId id="425" r:id="rId170"/>
    <p:sldId id="426" r:id="rId171"/>
    <p:sldId id="427" r:id="rId172"/>
    <p:sldId id="428" r:id="rId173"/>
    <p:sldId id="429" r:id="rId174"/>
    <p:sldId id="430" r:id="rId175"/>
    <p:sldId id="431" r:id="rId176"/>
    <p:sldId id="432" r:id="rId177"/>
    <p:sldId id="433" r:id="rId178"/>
    <p:sldId id="434" r:id="rId179"/>
    <p:sldId id="435" r:id="rId180"/>
    <p:sldId id="436" r:id="rId181"/>
    <p:sldId id="437" r:id="rId182"/>
    <p:sldId id="438" r:id="rId183"/>
    <p:sldId id="439" r:id="rId184"/>
    <p:sldId id="440" r:id="rId185"/>
    <p:sldId id="441" r:id="rId186"/>
    <p:sldId id="442" r:id="rId187"/>
    <p:sldId id="443" r:id="rId188"/>
    <p:sldId id="444" r:id="rId189"/>
    <p:sldId id="445" r:id="rId190"/>
    <p:sldId id="446" r:id="rId191"/>
    <p:sldId id="447" r:id="rId192"/>
    <p:sldId id="448" r:id="rId193"/>
    <p:sldId id="449" r:id="rId194"/>
    <p:sldId id="450" r:id="rId195"/>
    <p:sldId id="451" r:id="rId196"/>
    <p:sldId id="452" r:id="rId197"/>
    <p:sldId id="453" r:id="rId198"/>
    <p:sldId id="454" r:id="rId199"/>
    <p:sldId id="455" r:id="rId200"/>
    <p:sldId id="456" r:id="rId201"/>
    <p:sldId id="457" r:id="rId202"/>
    <p:sldId id="458" r:id="rId203"/>
    <p:sldId id="459" r:id="rId204"/>
    <p:sldId id="460" r:id="rId205"/>
    <p:sldId id="461" r:id="rId206"/>
    <p:sldId id="462" r:id="rId207"/>
    <p:sldId id="463" r:id="rId208"/>
    <p:sldId id="464" r:id="rId209"/>
    <p:sldId id="465" r:id="rId210"/>
    <p:sldId id="466" r:id="rId211"/>
    <p:sldId id="467" r:id="rId212"/>
    <p:sldId id="468" r:id="rId213"/>
    <p:sldId id="469" r:id="rId214"/>
    <p:sldId id="470" r:id="rId215"/>
    <p:sldId id="471" r:id="rId216"/>
    <p:sldId id="472" r:id="rId217"/>
    <p:sldId id="473" r:id="rId218"/>
    <p:sldId id="474" r:id="rId219"/>
    <p:sldId id="475" r:id="rId220"/>
    <p:sldId id="476" r:id="rId221"/>
    <p:sldId id="477" r:id="rId222"/>
    <p:sldId id="478" r:id="rId223"/>
    <p:sldId id="479" r:id="rId224"/>
    <p:sldId id="480" r:id="rId225"/>
    <p:sldId id="481" r:id="rId226"/>
    <p:sldId id="482" r:id="rId227"/>
    <p:sldId id="483" r:id="rId228"/>
    <p:sldId id="484" r:id="rId229"/>
    <p:sldId id="485" r:id="rId230"/>
    <p:sldId id="486" r:id="rId231"/>
    <p:sldId id="487" r:id="rId232"/>
    <p:sldId id="488" r:id="rId233"/>
    <p:sldId id="489" r:id="rId234"/>
    <p:sldId id="490" r:id="rId235"/>
    <p:sldId id="491" r:id="rId236"/>
    <p:sldId id="492" r:id="rId237"/>
    <p:sldId id="493" r:id="rId238"/>
    <p:sldId id="494" r:id="rId239"/>
    <p:sldId id="495" r:id="rId240"/>
    <p:sldId id="496" r:id="rId241"/>
    <p:sldId id="497" r:id="rId242"/>
    <p:sldId id="498" r:id="rId243"/>
    <p:sldId id="499" r:id="rId244"/>
    <p:sldId id="500" r:id="rId245"/>
    <p:sldId id="501" r:id="rId246"/>
    <p:sldId id="502" r:id="rId247"/>
    <p:sldId id="503" r:id="rId248"/>
    <p:sldId id="504" r:id="rId249"/>
    <p:sldId id="505" r:id="rId250"/>
    <p:sldId id="506" r:id="rId251"/>
    <p:sldId id="507" r:id="rId252"/>
    <p:sldId id="508" r:id="rId253"/>
    <p:sldId id="509" r:id="rId254"/>
    <p:sldId id="510" r:id="rId255"/>
    <p:sldId id="511" r:id="rId256"/>
    <p:sldId id="512" r:id="rId257"/>
    <p:sldId id="513" r:id="rId258"/>
    <p:sldId id="514" r:id="rId259"/>
    <p:sldId id="515" r:id="rId260"/>
    <p:sldId id="516" r:id="rId261"/>
    <p:sldId id="517" r:id="rId262"/>
    <p:sldId id="518" r:id="rId263"/>
    <p:sldId id="519" r:id="rId264"/>
    <p:sldId id="520" r:id="rId265"/>
    <p:sldId id="521" r:id="rId266"/>
    <p:sldId id="522" r:id="rId267"/>
    <p:sldId id="523" r:id="rId268"/>
    <p:sldId id="524" r:id="rId269"/>
    <p:sldId id="525" r:id="rId270"/>
    <p:sldId id="526" r:id="rId271"/>
    <p:sldId id="527" r:id="rId272"/>
    <p:sldId id="528" r:id="rId273"/>
    <p:sldId id="529" r:id="rId274"/>
    <p:sldId id="530" r:id="rId275"/>
    <p:sldId id="531" r:id="rId276"/>
    <p:sldId id="532" r:id="rId277"/>
    <p:sldId id="533" r:id="rId278"/>
    <p:sldId id="534" r:id="rId279"/>
    <p:sldId id="535" r:id="rId280"/>
    <p:sldId id="536" r:id="rId281"/>
    <p:sldId id="537" r:id="rId282"/>
    <p:sldId id="538" r:id="rId283"/>
    <p:sldId id="539" r:id="rId284"/>
    <p:sldId id="540" r:id="rId285"/>
    <p:sldId id="541" r:id="rId286"/>
    <p:sldId id="542" r:id="rId287"/>
    <p:sldId id="543" r:id="rId288"/>
    <p:sldId id="544" r:id="rId289"/>
    <p:sldId id="545" r:id="rId290"/>
    <p:sldId id="546" r:id="rId291"/>
    <p:sldId id="547" r:id="rId292"/>
    <p:sldId id="548" r:id="rId293"/>
    <p:sldId id="549" r:id="rId294"/>
    <p:sldId id="550" r:id="rId295"/>
    <p:sldId id="551" r:id="rId296"/>
    <p:sldId id="552" r:id="rId297"/>
    <p:sldId id="553" r:id="rId298"/>
    <p:sldId id="554" r:id="rId299"/>
    <p:sldId id="555" r:id="rId300"/>
    <p:sldId id="556" r:id="rId301"/>
    <p:sldId id="557" r:id="rId302"/>
    <p:sldId id="558" r:id="rId303"/>
    <p:sldId id="559" r:id="rId304"/>
    <p:sldId id="560" r:id="rId305"/>
    <p:sldId id="561" r:id="rId306"/>
    <p:sldId id="562" r:id="rId307"/>
    <p:sldId id="563" r:id="rId308"/>
    <p:sldId id="564" r:id="rId309"/>
    <p:sldId id="565" r:id="rId310"/>
    <p:sldId id="566" r:id="rId311"/>
    <p:sldId id="567" r:id="rId312"/>
    <p:sldId id="568" r:id="rId313"/>
    <p:sldId id="569" r:id="rId314"/>
    <p:sldId id="570" r:id="rId315"/>
    <p:sldId id="571" r:id="rId316"/>
    <p:sldId id="572" r:id="rId317"/>
    <p:sldId id="573" r:id="rId318"/>
    <p:sldId id="574" r:id="rId319"/>
    <p:sldId id="575" r:id="rId320"/>
    <p:sldId id="576" r:id="rId321"/>
    <p:sldId id="577" r:id="rId322"/>
    <p:sldId id="578" r:id="rId323"/>
    <p:sldId id="579" r:id="rId324"/>
    <p:sldId id="580" r:id="rId325"/>
    <p:sldId id="581" r:id="rId326"/>
    <p:sldId id="582" r:id="rId327"/>
    <p:sldId id="583" r:id="rId328"/>
    <p:sldId id="584" r:id="rId329"/>
    <p:sldId id="585" r:id="rId330"/>
    <p:sldId id="586" r:id="rId331"/>
    <p:sldId id="587" r:id="rId332"/>
    <p:sldId id="588" r:id="rId333"/>
    <p:sldId id="589" r:id="rId334"/>
    <p:sldId id="590" r:id="rId335"/>
    <p:sldId id="591" r:id="rId336"/>
    <p:sldId id="592" r:id="rId337"/>
    <p:sldId id="593" r:id="rId338"/>
    <p:sldId id="594" r:id="rId339"/>
    <p:sldId id="595" r:id="rId340"/>
    <p:sldId id="596" r:id="rId341"/>
    <p:sldId id="597" r:id="rId342"/>
    <p:sldId id="598" r:id="rId343"/>
    <p:sldId id="599" r:id="rId344"/>
    <p:sldId id="600" r:id="rId345"/>
    <p:sldId id="601" r:id="rId346"/>
    <p:sldId id="602" r:id="rId347"/>
    <p:sldId id="603" r:id="rId348"/>
    <p:sldId id="604" r:id="rId349"/>
    <p:sldId id="605" r:id="rId3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3" autoAdjust="0"/>
    <p:restoredTop sz="94660"/>
  </p:normalViewPr>
  <p:slideViewPr>
    <p:cSldViewPr snapToGrid="0">
      <p:cViewPr varScale="1">
        <p:scale>
          <a:sx n="76" d="100"/>
          <a:sy n="76" d="100"/>
        </p:scale>
        <p:origin x="1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notesMaster" Target="notesMasters/notesMaster1.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presProps" Target="presProps.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viewProps" Target="viewProps.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theme" Target="theme/theme1.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tableStyles" Target="tableStyles.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173" Type="http://schemas.openxmlformats.org/officeDocument/2006/relationships/slide" Target="slides/slide172.xml"/><Relationship Id="rId229" Type="http://schemas.openxmlformats.org/officeDocument/2006/relationships/slide" Target="slides/slide228.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83DBF1-9270-40B3-BB2B-D4CFAE2C1E62}" type="datetimeFigureOut">
              <a:rPr lang="en-US" smtClean="0"/>
              <a:t>8/27/2020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898B80-AAB3-4387-93D4-379B6F4A6F8D}" type="slidenum">
              <a:rPr lang="en-US" smtClean="0"/>
              <a:t>‹#›</a:t>
            </a:fld>
            <a:endParaRPr lang="en-US"/>
          </a:p>
        </p:txBody>
      </p:sp>
    </p:spTree>
    <p:extLst>
      <p:ext uri="{BB962C8B-B14F-4D97-AF65-F5344CB8AC3E}">
        <p14:creationId xmlns:p14="http://schemas.microsoft.com/office/powerpoint/2010/main" val="3355293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42327F-4625-4306-AF4B-D305C7EFF79B}" type="slidenum">
              <a:rPr kumimoji="0" lang="ar-SA" sz="12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115</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119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684" name="Rectangle 3"/>
          <p:cNvSpPr>
            <a:spLocks noGrp="1" noChangeArrowheads="1"/>
          </p:cNvSpPr>
          <p:nvPr>
            <p:ph type="body" idx="1"/>
          </p:nvPr>
        </p:nvSpPr>
        <p:spPr bwMode="auto">
          <a:xfrm>
            <a:off x="854075" y="4125913"/>
            <a:ext cx="4692650" cy="391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472353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0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2D377D-255D-420D-AFE1-56200D8E3F09}" type="slidenum">
              <a:rPr kumimoji="0" lang="ar-SA" sz="12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122</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120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0708" name="Rectangle 3"/>
          <p:cNvSpPr>
            <a:spLocks noGrp="1" noChangeArrowheads="1"/>
          </p:cNvSpPr>
          <p:nvPr>
            <p:ph type="body" idx="1"/>
          </p:nvPr>
        </p:nvSpPr>
        <p:spPr bwMode="auto">
          <a:xfrm>
            <a:off x="854075" y="4125913"/>
            <a:ext cx="4692650" cy="391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3736063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2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6365C3A-9817-4996-AF4F-63ABACEED44D}" type="slidenum">
              <a:rPr kumimoji="0" lang="ar-SA" sz="12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141</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122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2756" name="Rectangle 3"/>
          <p:cNvSpPr>
            <a:spLocks noGrp="1" noChangeArrowheads="1"/>
          </p:cNvSpPr>
          <p:nvPr>
            <p:ph type="body" idx="1"/>
          </p:nvPr>
        </p:nvSpPr>
        <p:spPr bwMode="auto">
          <a:xfrm>
            <a:off x="854075" y="4125913"/>
            <a:ext cx="4692650" cy="391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1458958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90054D-2350-46D7-B300-42A217E69392}" type="slidenum">
              <a:rPr lang="ar-SA"/>
              <a:pPr>
                <a:defRPr/>
              </a:pPr>
              <a:t>‹#›</a:t>
            </a:fld>
            <a:endParaRPr lang="en-US"/>
          </a:p>
        </p:txBody>
      </p:sp>
    </p:spTree>
    <p:extLst>
      <p:ext uri="{BB962C8B-B14F-4D97-AF65-F5344CB8AC3E}">
        <p14:creationId xmlns:p14="http://schemas.microsoft.com/office/powerpoint/2010/main" val="275254664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5C399D-0A44-470B-86C8-E8D58C32431A}" type="slidenum">
              <a:rPr lang="ar-SA"/>
              <a:pPr>
                <a:defRPr/>
              </a:pPr>
              <a:t>‹#›</a:t>
            </a:fld>
            <a:endParaRPr lang="en-US"/>
          </a:p>
        </p:txBody>
      </p:sp>
    </p:spTree>
    <p:extLst>
      <p:ext uri="{BB962C8B-B14F-4D97-AF65-F5344CB8AC3E}">
        <p14:creationId xmlns:p14="http://schemas.microsoft.com/office/powerpoint/2010/main" val="287446543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0BC4F8-65DF-49F2-ACDA-B7F95780B351}" type="slidenum">
              <a:rPr lang="ar-SA"/>
              <a:pPr>
                <a:defRPr/>
              </a:pPr>
              <a:t>‹#›</a:t>
            </a:fld>
            <a:endParaRPr lang="en-US"/>
          </a:p>
        </p:txBody>
      </p:sp>
    </p:spTree>
    <p:extLst>
      <p:ext uri="{BB962C8B-B14F-4D97-AF65-F5344CB8AC3E}">
        <p14:creationId xmlns:p14="http://schemas.microsoft.com/office/powerpoint/2010/main" val="27150626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7B540F-9375-4542-A9CE-610FE4FCF749}" type="slidenum">
              <a:rPr lang="ar-SA"/>
              <a:pPr>
                <a:defRPr/>
              </a:pPr>
              <a:t>‹#›</a:t>
            </a:fld>
            <a:endParaRPr lang="en-US"/>
          </a:p>
        </p:txBody>
      </p:sp>
    </p:spTree>
    <p:extLst>
      <p:ext uri="{BB962C8B-B14F-4D97-AF65-F5344CB8AC3E}">
        <p14:creationId xmlns:p14="http://schemas.microsoft.com/office/powerpoint/2010/main" val="408464248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42031C-CAB9-4B85-84C7-2011EE7A1015}" type="slidenum">
              <a:rPr lang="ar-SA"/>
              <a:pPr>
                <a:defRPr/>
              </a:pPr>
              <a:t>‹#›</a:t>
            </a:fld>
            <a:endParaRPr lang="en-US"/>
          </a:p>
        </p:txBody>
      </p:sp>
    </p:spTree>
    <p:extLst>
      <p:ext uri="{BB962C8B-B14F-4D97-AF65-F5344CB8AC3E}">
        <p14:creationId xmlns:p14="http://schemas.microsoft.com/office/powerpoint/2010/main" val="363868691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0F077C-E0E7-4D88-ADBF-D66885AEC747}" type="slidenum">
              <a:rPr lang="ar-SA"/>
              <a:pPr>
                <a:defRPr/>
              </a:pPr>
              <a:t>‹#›</a:t>
            </a:fld>
            <a:endParaRPr lang="en-US"/>
          </a:p>
        </p:txBody>
      </p:sp>
    </p:spTree>
    <p:extLst>
      <p:ext uri="{BB962C8B-B14F-4D97-AF65-F5344CB8AC3E}">
        <p14:creationId xmlns:p14="http://schemas.microsoft.com/office/powerpoint/2010/main" val="144592490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A3691DB-BA6D-46F4-9194-F5FC8BB5B9B5}" type="slidenum">
              <a:rPr lang="ar-SA"/>
              <a:pPr>
                <a:defRPr/>
              </a:pPr>
              <a:t>‹#›</a:t>
            </a:fld>
            <a:endParaRPr lang="en-US"/>
          </a:p>
        </p:txBody>
      </p:sp>
    </p:spTree>
    <p:extLst>
      <p:ext uri="{BB962C8B-B14F-4D97-AF65-F5344CB8AC3E}">
        <p14:creationId xmlns:p14="http://schemas.microsoft.com/office/powerpoint/2010/main" val="246146969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4602E47-0056-4D37-B5D4-60BE3AC296CA}" type="slidenum">
              <a:rPr lang="ar-SA"/>
              <a:pPr>
                <a:defRPr/>
              </a:pPr>
              <a:t>‹#›</a:t>
            </a:fld>
            <a:endParaRPr lang="en-US"/>
          </a:p>
        </p:txBody>
      </p:sp>
    </p:spTree>
    <p:extLst>
      <p:ext uri="{BB962C8B-B14F-4D97-AF65-F5344CB8AC3E}">
        <p14:creationId xmlns:p14="http://schemas.microsoft.com/office/powerpoint/2010/main" val="184625749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08C2FD1-AB27-4598-B0F4-11B5BE4FD219}" type="slidenum">
              <a:rPr lang="ar-SA"/>
              <a:pPr>
                <a:defRPr/>
              </a:pPr>
              <a:t>‹#›</a:t>
            </a:fld>
            <a:endParaRPr lang="en-US"/>
          </a:p>
        </p:txBody>
      </p:sp>
    </p:spTree>
    <p:extLst>
      <p:ext uri="{BB962C8B-B14F-4D97-AF65-F5344CB8AC3E}">
        <p14:creationId xmlns:p14="http://schemas.microsoft.com/office/powerpoint/2010/main" val="179133194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2DD5E1-E424-4C8D-ABCD-ACAB621D5CD9}" type="slidenum">
              <a:rPr lang="ar-SA"/>
              <a:pPr>
                <a:defRPr/>
              </a:pPr>
              <a:t>‹#›</a:t>
            </a:fld>
            <a:endParaRPr lang="en-US"/>
          </a:p>
        </p:txBody>
      </p:sp>
    </p:spTree>
    <p:extLst>
      <p:ext uri="{BB962C8B-B14F-4D97-AF65-F5344CB8AC3E}">
        <p14:creationId xmlns:p14="http://schemas.microsoft.com/office/powerpoint/2010/main" val="97252952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3E6C47-6581-4B8A-8A7E-BF57441063A7}" type="slidenum">
              <a:rPr lang="ar-SA"/>
              <a:pPr>
                <a:defRPr/>
              </a:pPr>
              <a:t>‹#›</a:t>
            </a:fld>
            <a:endParaRPr lang="en-US"/>
          </a:p>
        </p:txBody>
      </p:sp>
    </p:spTree>
    <p:extLst>
      <p:ext uri="{BB962C8B-B14F-4D97-AF65-F5344CB8AC3E}">
        <p14:creationId xmlns:p14="http://schemas.microsoft.com/office/powerpoint/2010/main" val="162123851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66"/>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charset="0"/>
                <a:cs typeface="Arial" charset="0"/>
              </a:defRPr>
            </a:lvl1pPr>
          </a:lstStyle>
          <a:p>
            <a:pPr>
              <a:defRPr/>
            </a:pPr>
            <a:fld id="{DE4A5877-26FB-4625-ADFA-80FE054D9CB3}" type="slidenum">
              <a:rPr lang="ar-SA"/>
              <a:pPr>
                <a:defRPr/>
              </a:pPr>
              <a:t>‹#›</a:t>
            </a:fld>
            <a:endParaRPr lang="en-US"/>
          </a:p>
        </p:txBody>
      </p:sp>
    </p:spTree>
    <p:extLst>
      <p:ext uri="{BB962C8B-B14F-4D97-AF65-F5344CB8AC3E}">
        <p14:creationId xmlns:p14="http://schemas.microsoft.com/office/powerpoint/2010/main" val="4238204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ctr" rtl="0" eaLnBrk="0" fontAlgn="base" hangingPunct="0">
        <a:spcBef>
          <a:spcPct val="0"/>
        </a:spcBef>
        <a:spcAft>
          <a:spcPct val="0"/>
        </a:spcAft>
        <a:defRPr sz="4400">
          <a:solidFill>
            <a:srgbClr val="000066"/>
          </a:solidFill>
          <a:latin typeface="+mj-lt"/>
          <a:ea typeface="+mj-ea"/>
          <a:cs typeface="+mj-cs"/>
        </a:defRPr>
      </a:lvl1pPr>
      <a:lvl2pPr algn="ctr" rtl="0" eaLnBrk="0" fontAlgn="base" hangingPunct="0">
        <a:spcBef>
          <a:spcPct val="0"/>
        </a:spcBef>
        <a:spcAft>
          <a:spcPct val="0"/>
        </a:spcAft>
        <a:defRPr sz="4400">
          <a:solidFill>
            <a:srgbClr val="000066"/>
          </a:solidFill>
          <a:latin typeface="Arial" charset="0"/>
          <a:cs typeface="Arial" charset="0"/>
        </a:defRPr>
      </a:lvl2pPr>
      <a:lvl3pPr algn="ctr" rtl="0" eaLnBrk="0" fontAlgn="base" hangingPunct="0">
        <a:spcBef>
          <a:spcPct val="0"/>
        </a:spcBef>
        <a:spcAft>
          <a:spcPct val="0"/>
        </a:spcAft>
        <a:defRPr sz="4400">
          <a:solidFill>
            <a:srgbClr val="000066"/>
          </a:solidFill>
          <a:latin typeface="Arial" charset="0"/>
          <a:cs typeface="Arial" charset="0"/>
        </a:defRPr>
      </a:lvl3pPr>
      <a:lvl4pPr algn="ctr" rtl="0" eaLnBrk="0" fontAlgn="base" hangingPunct="0">
        <a:spcBef>
          <a:spcPct val="0"/>
        </a:spcBef>
        <a:spcAft>
          <a:spcPct val="0"/>
        </a:spcAft>
        <a:defRPr sz="4400">
          <a:solidFill>
            <a:srgbClr val="000066"/>
          </a:solidFill>
          <a:latin typeface="Arial" charset="0"/>
          <a:cs typeface="Arial" charset="0"/>
        </a:defRPr>
      </a:lvl4pPr>
      <a:lvl5pPr algn="ctr" rtl="0" eaLnBrk="0" fontAlgn="base" hangingPunct="0">
        <a:spcBef>
          <a:spcPct val="0"/>
        </a:spcBef>
        <a:spcAft>
          <a:spcPct val="0"/>
        </a:spcAft>
        <a:defRPr sz="4400">
          <a:solidFill>
            <a:srgbClr val="000066"/>
          </a:solidFill>
          <a:latin typeface="Arial" charset="0"/>
          <a:cs typeface="Arial" charset="0"/>
        </a:defRPr>
      </a:lvl5pPr>
      <a:lvl6pPr marL="457200" algn="ctr" rtl="0" fontAlgn="base">
        <a:spcBef>
          <a:spcPct val="0"/>
        </a:spcBef>
        <a:spcAft>
          <a:spcPct val="0"/>
        </a:spcAft>
        <a:defRPr sz="4400">
          <a:solidFill>
            <a:srgbClr val="000066"/>
          </a:solidFill>
          <a:latin typeface="Arial" charset="0"/>
          <a:cs typeface="Arial" charset="0"/>
        </a:defRPr>
      </a:lvl6pPr>
      <a:lvl7pPr marL="914400" algn="ctr" rtl="0" fontAlgn="base">
        <a:spcBef>
          <a:spcPct val="0"/>
        </a:spcBef>
        <a:spcAft>
          <a:spcPct val="0"/>
        </a:spcAft>
        <a:defRPr sz="4400">
          <a:solidFill>
            <a:srgbClr val="000066"/>
          </a:solidFill>
          <a:latin typeface="Arial" charset="0"/>
          <a:cs typeface="Arial" charset="0"/>
        </a:defRPr>
      </a:lvl7pPr>
      <a:lvl8pPr marL="1371600" algn="ctr" rtl="0" fontAlgn="base">
        <a:spcBef>
          <a:spcPct val="0"/>
        </a:spcBef>
        <a:spcAft>
          <a:spcPct val="0"/>
        </a:spcAft>
        <a:defRPr sz="4400">
          <a:solidFill>
            <a:srgbClr val="000066"/>
          </a:solidFill>
          <a:latin typeface="Arial" charset="0"/>
          <a:cs typeface="Arial" charset="0"/>
        </a:defRPr>
      </a:lvl8pPr>
      <a:lvl9pPr marL="1828800" algn="ctr" rtl="0" fontAlgn="base">
        <a:spcBef>
          <a:spcPct val="0"/>
        </a:spcBef>
        <a:spcAft>
          <a:spcPct val="0"/>
        </a:spcAft>
        <a:defRPr sz="4400">
          <a:solidFill>
            <a:srgbClr val="000066"/>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66"/>
          </a:solidFill>
          <a:latin typeface="+mn-lt"/>
          <a:cs typeface="+mn-cs"/>
        </a:defRPr>
      </a:lvl2pPr>
      <a:lvl3pPr marL="1143000" indent="-228600" algn="l" rtl="0" eaLnBrk="0" fontAlgn="base" hangingPunct="0">
        <a:spcBef>
          <a:spcPct val="20000"/>
        </a:spcBef>
        <a:spcAft>
          <a:spcPct val="0"/>
        </a:spcAft>
        <a:buChar char="•"/>
        <a:defRPr sz="2400">
          <a:solidFill>
            <a:srgbClr val="000066"/>
          </a:solidFill>
          <a:latin typeface="+mn-lt"/>
          <a:cs typeface="+mn-cs"/>
        </a:defRPr>
      </a:lvl3pPr>
      <a:lvl4pPr marL="1600200" indent="-228600" algn="l" rtl="0" eaLnBrk="0" fontAlgn="base" hangingPunct="0">
        <a:spcBef>
          <a:spcPct val="20000"/>
        </a:spcBef>
        <a:spcAft>
          <a:spcPct val="0"/>
        </a:spcAft>
        <a:buChar char="–"/>
        <a:defRPr sz="2000">
          <a:solidFill>
            <a:srgbClr val="000066"/>
          </a:solidFill>
          <a:latin typeface="+mn-lt"/>
          <a:cs typeface="+mn-cs"/>
        </a:defRPr>
      </a:lvl4pPr>
      <a:lvl5pPr marL="2057400" indent="-228600" algn="l" rtl="0" eaLnBrk="0" fontAlgn="base" hangingPunct="0">
        <a:spcBef>
          <a:spcPct val="20000"/>
        </a:spcBef>
        <a:spcAft>
          <a:spcPct val="0"/>
        </a:spcAft>
        <a:buChar char="»"/>
        <a:defRPr sz="2000">
          <a:solidFill>
            <a:srgbClr val="000066"/>
          </a:solidFill>
          <a:latin typeface="+mn-lt"/>
          <a:cs typeface="+mn-cs"/>
        </a:defRPr>
      </a:lvl5pPr>
      <a:lvl6pPr marL="2514600" indent="-228600" algn="l" rtl="0" fontAlgn="base">
        <a:spcBef>
          <a:spcPct val="20000"/>
        </a:spcBef>
        <a:spcAft>
          <a:spcPct val="0"/>
        </a:spcAft>
        <a:buChar char="»"/>
        <a:defRPr sz="2000">
          <a:solidFill>
            <a:srgbClr val="000066"/>
          </a:solidFill>
          <a:latin typeface="+mn-lt"/>
          <a:cs typeface="+mn-cs"/>
        </a:defRPr>
      </a:lvl6pPr>
      <a:lvl7pPr marL="2971800" indent="-228600" algn="l" rtl="0" fontAlgn="base">
        <a:spcBef>
          <a:spcPct val="20000"/>
        </a:spcBef>
        <a:spcAft>
          <a:spcPct val="0"/>
        </a:spcAft>
        <a:buChar char="»"/>
        <a:defRPr sz="2000">
          <a:solidFill>
            <a:srgbClr val="000066"/>
          </a:solidFill>
          <a:latin typeface="+mn-lt"/>
          <a:cs typeface="+mn-cs"/>
        </a:defRPr>
      </a:lvl7pPr>
      <a:lvl8pPr marL="3429000" indent="-228600" algn="l" rtl="0" fontAlgn="base">
        <a:spcBef>
          <a:spcPct val="20000"/>
        </a:spcBef>
        <a:spcAft>
          <a:spcPct val="0"/>
        </a:spcAft>
        <a:buChar char="»"/>
        <a:defRPr sz="2000">
          <a:solidFill>
            <a:srgbClr val="000066"/>
          </a:solidFill>
          <a:latin typeface="+mn-lt"/>
          <a:cs typeface="+mn-cs"/>
        </a:defRPr>
      </a:lvl8pPr>
      <a:lvl9pPr marL="3886200" indent="-228600" algn="l" rtl="0"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1952626" y="3429001"/>
            <a:ext cx="83343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6600" b="1" i="1">
                <a:solidFill>
                  <a:srgbClr val="C00000"/>
                </a:solidFill>
                <a:latin typeface="Trebuchet MS" pitchFamily="34" charset="0"/>
                <a:ea typeface="MS Mincho" pitchFamily="49" charset="-128"/>
                <a:cs typeface="Arial" pitchFamily="34" charset="0"/>
              </a:rPr>
              <a:t>Ziyáráh of Ashurá</a:t>
            </a:r>
          </a:p>
        </p:txBody>
      </p:sp>
      <p:sp>
        <p:nvSpPr>
          <p:cNvPr id="7171" name="Rectangle 8"/>
          <p:cNvSpPr>
            <a:spLocks noChangeArrowheads="1"/>
          </p:cNvSpPr>
          <p:nvPr/>
        </p:nvSpPr>
        <p:spPr bwMode="auto">
          <a:xfrm>
            <a:off x="2209800" y="5040314"/>
            <a:ext cx="7848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i="1" dirty="0">
                <a:solidFill>
                  <a:srgbClr val="FFFFFF"/>
                </a:solidFill>
                <a:latin typeface="Arial" pitchFamily="34" charset="0"/>
                <a:cs typeface="Arial" pitchFamily="34" charset="0"/>
              </a:rPr>
              <a:t>(Arabic text with English Translation &amp; English </a:t>
            </a:r>
            <a:r>
              <a:rPr lang="en-US" i="1" dirty="0">
                <a:solidFill>
                  <a:srgbClr val="FFFFFF"/>
                </a:solidFill>
                <a:latin typeface="Arial" pitchFamily="34" charset="0"/>
                <a:cs typeface="Arial" pitchFamily="34" charset="0"/>
              </a:rPr>
              <a:t>Urdu &amp; Transliteration</a:t>
            </a:r>
            <a:r>
              <a:rPr lang="en-US" i="1" dirty="0">
                <a:solidFill>
                  <a:srgbClr val="FFFFFF"/>
                </a:solidFill>
                <a:latin typeface="Arial" pitchFamily="34" charset="0"/>
                <a:cs typeface="Arial" pitchFamily="34" charset="0"/>
              </a:rPr>
              <a:t>)</a:t>
            </a:r>
          </a:p>
        </p:txBody>
      </p:sp>
      <p:sp>
        <p:nvSpPr>
          <p:cNvPr id="7172" name="Rectangle 5"/>
          <p:cNvSpPr>
            <a:spLocks noChangeArrowheads="1"/>
          </p:cNvSpPr>
          <p:nvPr/>
        </p:nvSpPr>
        <p:spPr bwMode="auto">
          <a:xfrm>
            <a:off x="1524000" y="5867401"/>
            <a:ext cx="9144000" cy="10001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1200" b="1">
              <a:solidFill>
                <a:srgbClr val="FFFFFF"/>
              </a:solidFill>
              <a:latin typeface="Trebuchet MS" pitchFamily="34" charset="0"/>
              <a:cs typeface="Arial" pitchFamily="34" charset="0"/>
            </a:endParaRPr>
          </a:p>
          <a:p>
            <a:pPr algn="ctr" fontAlgn="base">
              <a:spcBef>
                <a:spcPct val="0"/>
              </a:spcBef>
              <a:spcAft>
                <a:spcPct val="0"/>
              </a:spcAft>
            </a:pPr>
            <a:r>
              <a:rPr lang="en-US" sz="1100" b="1">
                <a:solidFill>
                  <a:srgbClr val="FFFFFF"/>
                </a:solidFill>
                <a:latin typeface="Arial" pitchFamily="34" charset="0"/>
                <a:cs typeface="Arial" pitchFamily="34" charset="0"/>
              </a:rPr>
              <a:t>For any errors / comments please write to: duas.org@gmail.com</a:t>
            </a:r>
            <a:endParaRPr lang="en-US" sz="1200" b="1">
              <a:solidFill>
                <a:srgbClr val="FFFFFF"/>
              </a:solidFill>
              <a:latin typeface="Trebuchet MS" pitchFamily="34" charset="0"/>
              <a:cs typeface="Arial" pitchFamily="34" charset="0"/>
            </a:endParaRPr>
          </a:p>
          <a:p>
            <a:pPr algn="ctr" fontAlgn="base">
              <a:spcBef>
                <a:spcPct val="0"/>
              </a:spcBef>
              <a:spcAft>
                <a:spcPct val="0"/>
              </a:spcAft>
            </a:pPr>
            <a:r>
              <a:rPr lang="en-US" sz="1200" b="1">
                <a:solidFill>
                  <a:srgbClr val="FFFFFF"/>
                </a:solidFill>
                <a:latin typeface="Trebuchet MS" pitchFamily="34" charset="0"/>
                <a:cs typeface="Arial" pitchFamily="34" charset="0"/>
              </a:rPr>
              <a:t>Kindly recite Sura E Fatiha for Marhumeen of all those who have worked towards making this small work possible.</a:t>
            </a:r>
          </a:p>
          <a:p>
            <a:pPr algn="ctr" fontAlgn="base">
              <a:spcBef>
                <a:spcPct val="0"/>
              </a:spcBef>
              <a:spcAft>
                <a:spcPct val="0"/>
              </a:spcAft>
            </a:pPr>
            <a:r>
              <a:rPr lang="en-US" sz="1200" b="1">
                <a:solidFill>
                  <a:srgbClr val="FFFFFF"/>
                </a:solidFill>
                <a:latin typeface="Trebuchet MS" pitchFamily="34" charset="0"/>
                <a:cs typeface="Arial" pitchFamily="34" charset="0"/>
              </a:rPr>
              <a:t>To display the font correctly, please use the Arabic font “Attari_Quran_Shipped” .</a:t>
            </a:r>
          </a:p>
          <a:p>
            <a:pPr algn="ctr" fontAlgn="base">
              <a:spcBef>
                <a:spcPct val="0"/>
              </a:spcBef>
              <a:spcAft>
                <a:spcPct val="0"/>
              </a:spcAft>
            </a:pPr>
            <a:r>
              <a:rPr lang="en-US" sz="1200" b="1">
                <a:solidFill>
                  <a:srgbClr val="FFFFFF"/>
                </a:solidFill>
                <a:latin typeface="Trebuchet MS" pitchFamily="34" charset="0"/>
                <a:cs typeface="Arial" pitchFamily="34" charset="0"/>
              </a:rPr>
              <a:t>Download font here : http://www.duas.org/fonts/ </a:t>
            </a:r>
          </a:p>
        </p:txBody>
      </p:sp>
      <p:sp>
        <p:nvSpPr>
          <p:cNvPr id="7173" name="Rectangle 8"/>
          <p:cNvSpPr>
            <a:spLocks noChangeArrowheads="1"/>
          </p:cNvSpPr>
          <p:nvPr/>
        </p:nvSpPr>
        <p:spPr bwMode="auto">
          <a:xfrm>
            <a:off x="2209800" y="1676401"/>
            <a:ext cx="7848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ar-SA" sz="8800" b="1">
                <a:solidFill>
                  <a:srgbClr val="C00000"/>
                </a:solidFill>
                <a:latin typeface="Arial" pitchFamily="34" charset="0"/>
                <a:cs typeface="Arial" pitchFamily="34" charset="0"/>
              </a:rPr>
              <a:t>زِيَارَةِ عَاشُورَاء</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4950" y="378829"/>
            <a:ext cx="3448050" cy="840372"/>
          </a:xfrm>
          <a:prstGeom prst="rect">
            <a:avLst/>
          </a:prstGeom>
        </p:spPr>
      </p:pic>
    </p:spTree>
    <p:extLst>
      <p:ext uri="{BB962C8B-B14F-4D97-AF65-F5344CB8AC3E}">
        <p14:creationId xmlns:p14="http://schemas.microsoft.com/office/powerpoint/2010/main" val="19648176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السَّلاَمُ عَلَيكَ يَا خِيَرَةِ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وَٱبْنَ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خَيرَتِهِ</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Peace be upon you, O choicest of Allah and son of His choicest</a:t>
            </a:r>
            <a:r>
              <a:rPr lang="en-US" sz="2800" b="1" kern="1200" dirty="0">
                <a:solidFill>
                  <a:schemeClr val="tx1"/>
                </a:solidFill>
                <a:ea typeface="MS Mincho" pitchFamily="49" charset="-128"/>
              </a:rPr>
              <a:t>.</a:t>
            </a:r>
          </a:p>
          <a:p>
            <a:pPr marL="342900" indent="-342900" eaLnBrk="1" hangingPunct="1">
              <a:defRPr/>
            </a:pPr>
            <a:r>
              <a:rPr lang="ur-PK" sz="2800" dirty="0">
                <a:solidFill>
                  <a:schemeClr val="tx1"/>
                </a:solidFill>
              </a:rPr>
              <a:t>سلام ہو آپ پر اے الله کے سب سے بہترین چنے ہوئے اور بہترین چنے ہوئے کے فرزند</a:t>
            </a:r>
            <a:endParaRPr lang="en-US" sz="2800" b="1" kern="1200" dirty="0">
              <a:solidFill>
                <a:schemeClr val="tx1"/>
              </a:solidFill>
              <a:ea typeface="MS Mincho" pitchFamily="49" charset="-128"/>
            </a:endParaRPr>
          </a:p>
        </p:txBody>
      </p:sp>
      <p:sp>
        <p:nvSpPr>
          <p:cNvPr id="1638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alssalamu `alayka ya khiyarata allahi wabna khiyaratihi</a:t>
            </a:r>
          </a:p>
        </p:txBody>
      </p:sp>
      <p:sp>
        <p:nvSpPr>
          <p:cNvPr id="1638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6390"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4088650721"/>
      </p:ext>
    </p:extLst>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صَلَّىٰ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عَلَيْهِ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وَآلِهِ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Allah’s peace be upon him</a:t>
            </a:r>
            <a:r>
              <a:rPr lang="en-US" sz="3600" b="1" kern="1200" dirty="0">
                <a:solidFill>
                  <a:schemeClr val="tx1"/>
                </a:solidFill>
                <a:ea typeface="MS Mincho" pitchFamily="49" charset="-128"/>
              </a:rPr>
              <a:t>,</a:t>
            </a:r>
          </a:p>
          <a:p>
            <a:pPr marL="342900" indent="-342900" eaLnBrk="1" hangingPunct="1">
              <a:defRPr/>
            </a:pPr>
            <a:r>
              <a:rPr lang="ur-PK" sz="3600" dirty="0">
                <a:solidFill>
                  <a:schemeClr val="tx1"/>
                </a:solidFill>
              </a:rPr>
              <a:t>صلوات خدا ہو ان کی آل پر </a:t>
            </a:r>
            <a:endParaRPr lang="en-US" sz="3600" b="1" kern="1200" dirty="0">
              <a:solidFill>
                <a:schemeClr val="tx1"/>
              </a:solidFill>
              <a:ea typeface="MS Mincho" pitchFamily="49" charset="-128"/>
            </a:endParaRPr>
          </a:p>
        </p:txBody>
      </p:sp>
      <p:sp>
        <p:nvSpPr>
          <p:cNvPr id="10854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salla allahu `alayhi wa alihi</a:t>
            </a:r>
          </a:p>
        </p:txBody>
      </p:sp>
      <p:sp>
        <p:nvSpPr>
          <p:cNvPr id="10854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08550"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2695203411"/>
      </p:ext>
    </p:extLst>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فِي كُلِّ مَوْطِنٍ وَمَوْقِفٍ</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on every occasion and in every situation</a:t>
            </a:r>
            <a:r>
              <a:rPr lang="en-US" sz="3600" b="1" kern="1200" dirty="0">
                <a:solidFill>
                  <a:schemeClr val="tx1"/>
                </a:solidFill>
                <a:ea typeface="MS Mincho" pitchFamily="49" charset="-128"/>
              </a:rPr>
              <a:t>,</a:t>
            </a:r>
          </a:p>
          <a:p>
            <a:pPr marL="342900" indent="-342900" eaLnBrk="1" hangingPunct="1">
              <a:defRPr/>
            </a:pPr>
            <a:r>
              <a:rPr lang="ur-PK" sz="3600" dirty="0">
                <a:solidFill>
                  <a:schemeClr val="tx1"/>
                </a:solidFill>
              </a:rPr>
              <a:t>ہر محل وقوع اور جائے قیام میں </a:t>
            </a:r>
            <a:endParaRPr lang="en-US" sz="3600" b="1" kern="1200" dirty="0">
              <a:solidFill>
                <a:schemeClr val="tx1"/>
              </a:solidFill>
              <a:ea typeface="MS Mincho" pitchFamily="49" charset="-128"/>
            </a:endParaRPr>
          </a:p>
        </p:txBody>
      </p:sp>
      <p:sp>
        <p:nvSpPr>
          <p:cNvPr id="10957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fi kulli mawtinin wa mawqifin</a:t>
            </a:r>
          </a:p>
        </p:txBody>
      </p:sp>
      <p:sp>
        <p:nvSpPr>
          <p:cNvPr id="10957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09574"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513616603"/>
      </p:ext>
    </p:extLst>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وَقَفَ فِيهِ نَبِيُّكَ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صَلَّىٰ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عَلَيْهِ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وَآلِهِ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which Your Prophet, Allah’s peace be upon him, attended</a:t>
            </a:r>
            <a:r>
              <a:rPr lang="en-US" sz="2800" b="1" kern="1200" dirty="0">
                <a:solidFill>
                  <a:schemeClr val="tx1"/>
                </a:solidFill>
                <a:ea typeface="MS Mincho" pitchFamily="49" charset="-128"/>
              </a:rPr>
              <a:t>.</a:t>
            </a:r>
          </a:p>
          <a:p>
            <a:pPr marL="342900" indent="-342900" eaLnBrk="1" hangingPunct="1">
              <a:defRPr/>
            </a:pPr>
            <a:r>
              <a:rPr lang="ur-PK" sz="2800" dirty="0">
                <a:solidFill>
                  <a:schemeClr val="tx1"/>
                </a:solidFill>
              </a:rPr>
              <a:t>جس میں قیام کیا تیرے نبی نے، صلوات خدا ہو ان پر اور انکی آل پر،</a:t>
            </a:r>
            <a:endParaRPr lang="en-US" sz="2800" b="1" kern="1200" dirty="0">
              <a:solidFill>
                <a:schemeClr val="tx1"/>
              </a:solidFill>
              <a:ea typeface="MS Mincho" pitchFamily="49" charset="-128"/>
            </a:endParaRPr>
          </a:p>
        </p:txBody>
      </p:sp>
      <p:sp>
        <p:nvSpPr>
          <p:cNvPr id="11059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waqafa fihi nabiyyuka salla allahu `alayhi wa alihi</a:t>
            </a:r>
          </a:p>
        </p:txBody>
      </p:sp>
      <p:sp>
        <p:nvSpPr>
          <p:cNvPr id="11059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10598"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3124481252"/>
      </p:ext>
    </p:extLst>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ٱلْعَنْ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ابَا سُفْيَانَ وَمُعَاوِيَةَ وَيَزيدَ بْنَ مُعَاوِيَةَ</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O Allah, withhold blessing </a:t>
            </a:r>
            <a:r>
              <a:rPr lang="en-US" sz="2800" b="1" kern="1200" dirty="0">
                <a:solidFill>
                  <a:schemeClr val="tx1"/>
                </a:solidFill>
                <a:ea typeface="MS Mincho" pitchFamily="49" charset="-128"/>
              </a:rPr>
              <a:t>from Abu-</a:t>
            </a:r>
            <a:r>
              <a:rPr lang="en-US" sz="2800" b="1" kern="1200" dirty="0" err="1">
                <a:solidFill>
                  <a:schemeClr val="tx1"/>
                </a:solidFill>
                <a:ea typeface="MS Mincho" pitchFamily="49" charset="-128"/>
              </a:rPr>
              <a:t>Sufyan</a:t>
            </a:r>
            <a:r>
              <a:rPr lang="en-US" sz="2800" b="1" kern="1200" dirty="0">
                <a:solidFill>
                  <a:schemeClr val="tx1"/>
                </a:solidFill>
                <a:ea typeface="MS Mincho" pitchFamily="49" charset="-128"/>
              </a:rPr>
              <a:t>, </a:t>
            </a:r>
            <a:r>
              <a:rPr lang="en-US" sz="2800" b="1" kern="1200" dirty="0" err="1">
                <a:solidFill>
                  <a:schemeClr val="tx1"/>
                </a:solidFill>
                <a:ea typeface="MS Mincho" pitchFamily="49" charset="-128"/>
              </a:rPr>
              <a:t>Mu`awiyah</a:t>
            </a:r>
            <a:r>
              <a:rPr lang="en-US" sz="2800" b="1" kern="1200" dirty="0">
                <a:solidFill>
                  <a:schemeClr val="tx1"/>
                </a:solidFill>
                <a:ea typeface="MS Mincho" pitchFamily="49" charset="-128"/>
              </a:rPr>
              <a:t>, and </a:t>
            </a:r>
            <a:r>
              <a:rPr lang="en-US" sz="2800" b="1" kern="1200" dirty="0" err="1">
                <a:solidFill>
                  <a:schemeClr val="tx1"/>
                </a:solidFill>
                <a:ea typeface="MS Mincho" pitchFamily="49" charset="-128"/>
              </a:rPr>
              <a:t>Yazid</a:t>
            </a:r>
            <a:r>
              <a:rPr lang="en-US" sz="2800" b="1" kern="1200" dirty="0">
                <a:solidFill>
                  <a:schemeClr val="tx1"/>
                </a:solidFill>
                <a:ea typeface="MS Mincho" pitchFamily="49" charset="-128"/>
              </a:rPr>
              <a:t> son of </a:t>
            </a:r>
            <a:r>
              <a:rPr lang="en-US" sz="2800" b="1" kern="1200" dirty="0" err="1">
                <a:solidFill>
                  <a:schemeClr val="tx1"/>
                </a:solidFill>
                <a:ea typeface="MS Mincho" pitchFamily="49" charset="-128"/>
              </a:rPr>
              <a:t>Mu`awiyah</a:t>
            </a:r>
            <a:r>
              <a:rPr lang="en-US" sz="2800" b="1" kern="1200" dirty="0">
                <a:solidFill>
                  <a:schemeClr val="tx1"/>
                </a:solidFill>
                <a:ea typeface="MS Mincho" pitchFamily="49" charset="-128"/>
              </a:rPr>
              <a:t>.</a:t>
            </a:r>
          </a:p>
          <a:p>
            <a:pPr marL="342900" indent="-342900" eaLnBrk="1" hangingPunct="1">
              <a:defRPr/>
            </a:pPr>
            <a:r>
              <a:rPr lang="ur-PK" sz="2800" dirty="0">
                <a:solidFill>
                  <a:schemeClr val="tx1"/>
                </a:solidFill>
              </a:rPr>
              <a:t>خدا وندا لعنت کر ابو سفیان پر اور معاویہ پر جو بیٹا ہے ابو سفیان کا اور یزید جو بیٹا ہے معاویہ کا </a:t>
            </a:r>
            <a:endParaRPr lang="en-US" sz="2800" b="1" kern="1200" dirty="0">
              <a:solidFill>
                <a:schemeClr val="tx1"/>
              </a:solidFill>
              <a:ea typeface="MS Mincho" pitchFamily="49" charset="-128"/>
            </a:endParaRPr>
          </a:p>
        </p:txBody>
      </p:sp>
      <p:sp>
        <p:nvSpPr>
          <p:cNvPr id="11162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allahumma il`an aba sufyana wa mu`awiyata wa yazida bna mu`awiyata</a:t>
            </a:r>
          </a:p>
        </p:txBody>
      </p:sp>
      <p:sp>
        <p:nvSpPr>
          <p:cNvPr id="11162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11622"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3920046216"/>
      </p:ext>
    </p:extLst>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عَلَيْهِمْ مِنْكَ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ٱللَّعْنَةُ</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ابَدَ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ٱلآبِدِينَ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May </a:t>
            </a:r>
            <a:r>
              <a:rPr lang="en-US" sz="3600" b="1" kern="1200" dirty="0">
                <a:solidFill>
                  <a:schemeClr val="tx1"/>
                </a:solidFill>
                <a:ea typeface="MS Mincho" pitchFamily="49" charset="-128"/>
              </a:rPr>
              <a:t>You withhold blessings from them </a:t>
            </a:r>
            <a:r>
              <a:rPr lang="en-US" sz="3600" b="1" kern="1200" dirty="0">
                <a:solidFill>
                  <a:schemeClr val="tx1"/>
                </a:solidFill>
                <a:ea typeface="MS Mincho" pitchFamily="49" charset="-128"/>
              </a:rPr>
              <a:t>incessantly and everlastingly</a:t>
            </a:r>
            <a:r>
              <a:rPr lang="en-US" sz="3600" b="1" kern="1200" dirty="0">
                <a:solidFill>
                  <a:schemeClr val="tx1"/>
                </a:solidFill>
                <a:ea typeface="MS Mincho" pitchFamily="49" charset="-128"/>
              </a:rPr>
              <a:t>.</a:t>
            </a:r>
          </a:p>
          <a:p>
            <a:pPr marL="342900" indent="-342900" eaLnBrk="1" hangingPunct="1">
              <a:defRPr/>
            </a:pPr>
            <a:r>
              <a:rPr lang="ur-PK" sz="3600" dirty="0">
                <a:solidFill>
                  <a:schemeClr val="tx1"/>
                </a:solidFill>
              </a:rPr>
              <a:t>اور ان سب پر تیری طرف سے لعنت ہو ہمیشہ ہمیشہ </a:t>
            </a:r>
            <a:endParaRPr lang="en-US" sz="3600" b="1" kern="1200" dirty="0">
              <a:solidFill>
                <a:schemeClr val="tx1"/>
              </a:solidFill>
              <a:ea typeface="MS Mincho" pitchFamily="49" charset="-128"/>
            </a:endParaRPr>
          </a:p>
        </p:txBody>
      </p:sp>
      <p:sp>
        <p:nvSpPr>
          <p:cNvPr id="11264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`alayhim minka alla`natu abada al-abidina</a:t>
            </a:r>
          </a:p>
        </p:txBody>
      </p:sp>
      <p:sp>
        <p:nvSpPr>
          <p:cNvPr id="11264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12646"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2697732218"/>
      </p:ext>
    </p:extLst>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وَهٰذَا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يَوْمٌ فَرِحَتْ بِهِ آلُ زِيَادٍ وَآلُ مَرْوَانَ</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This is the day on which the family of </a:t>
            </a:r>
            <a:r>
              <a:rPr lang="en-US" sz="2800" b="1" kern="1200" dirty="0" err="1">
                <a:solidFill>
                  <a:schemeClr val="tx1"/>
                </a:solidFill>
                <a:ea typeface="MS Mincho" pitchFamily="49" charset="-128"/>
              </a:rPr>
              <a:t>Ziyad</a:t>
            </a:r>
            <a:r>
              <a:rPr lang="en-US" sz="2800" b="1" kern="1200" dirty="0">
                <a:solidFill>
                  <a:schemeClr val="tx1"/>
                </a:solidFill>
                <a:ea typeface="MS Mincho" pitchFamily="49" charset="-128"/>
              </a:rPr>
              <a:t> and the family of Marwan </a:t>
            </a:r>
            <a:r>
              <a:rPr lang="en-US" sz="2800" b="1" kern="1200" dirty="0">
                <a:solidFill>
                  <a:schemeClr val="tx1"/>
                </a:solidFill>
                <a:ea typeface="MS Mincho" pitchFamily="49" charset="-128"/>
              </a:rPr>
              <a:t>gloated</a:t>
            </a:r>
          </a:p>
          <a:p>
            <a:pPr marL="342900" indent="-342900" eaLnBrk="1" hangingPunct="1">
              <a:defRPr/>
            </a:pPr>
            <a:r>
              <a:rPr lang="ur-PK" sz="2800" dirty="0">
                <a:solidFill>
                  <a:schemeClr val="tx1"/>
                </a:solidFill>
              </a:rPr>
              <a:t>اور یہ وہ دن ہے کہ اس دن خوشی کی آل زیاد نے، اور آل مروان نے </a:t>
            </a:r>
            <a:endParaRPr lang="en-US" sz="2800" b="1" kern="1200" dirty="0">
              <a:solidFill>
                <a:schemeClr val="tx1"/>
              </a:solidFill>
              <a:ea typeface="MS Mincho" pitchFamily="49" charset="-128"/>
            </a:endParaRPr>
          </a:p>
        </p:txBody>
      </p:sp>
      <p:sp>
        <p:nvSpPr>
          <p:cNvPr id="11366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 hadha yawmun farihat bihi alu ziyadin wa alu marwana</a:t>
            </a:r>
          </a:p>
        </p:txBody>
      </p:sp>
      <p:sp>
        <p:nvSpPr>
          <p:cNvPr id="11366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13670"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2166957151"/>
      </p:ext>
    </p:extLst>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بِقَتْلِهِمُ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ٱلْحُسَيْنَ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صَلَوَاتُ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عَلَيْهِ</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because they had killed al-</a:t>
            </a:r>
            <a:r>
              <a:rPr lang="en-US" sz="3600" b="1" kern="1200" dirty="0" err="1">
                <a:solidFill>
                  <a:schemeClr val="tx1"/>
                </a:solidFill>
                <a:ea typeface="MS Mincho" pitchFamily="49" charset="-128"/>
              </a:rPr>
              <a:t>Husayn</a:t>
            </a:r>
            <a:r>
              <a:rPr lang="en-US" sz="3600" b="1" kern="1200" dirty="0">
                <a:solidFill>
                  <a:schemeClr val="tx1"/>
                </a:solidFill>
                <a:ea typeface="MS Mincho" pitchFamily="49" charset="-128"/>
              </a:rPr>
              <a:t>, Allah’s blessings be upon him</a:t>
            </a:r>
            <a:r>
              <a:rPr lang="en-US" sz="3600" b="1" kern="1200" dirty="0">
                <a:solidFill>
                  <a:schemeClr val="tx1"/>
                </a:solidFill>
                <a:ea typeface="MS Mincho" pitchFamily="49" charset="-128"/>
              </a:rPr>
              <a:t>.</a:t>
            </a:r>
          </a:p>
          <a:p>
            <a:pPr marL="342900" indent="-342900" eaLnBrk="1" hangingPunct="1">
              <a:defRPr/>
            </a:pPr>
            <a:r>
              <a:rPr lang="ur-PK" sz="3600" dirty="0">
                <a:solidFill>
                  <a:schemeClr val="tx1"/>
                </a:solidFill>
              </a:rPr>
              <a:t>قتل کرنے سے امام حسین (ع) کو صلوات خدا ہو ان پر</a:t>
            </a:r>
            <a:endParaRPr lang="en-US" sz="3600" b="1" kern="1200" dirty="0">
              <a:solidFill>
                <a:schemeClr val="tx1"/>
              </a:solidFill>
              <a:ea typeface="MS Mincho" pitchFamily="49" charset="-128"/>
            </a:endParaRPr>
          </a:p>
        </p:txBody>
      </p:sp>
      <p:sp>
        <p:nvSpPr>
          <p:cNvPr id="11469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biqatlihim alhusayna salawatu allahi `alayhi</a:t>
            </a:r>
          </a:p>
        </p:txBody>
      </p:sp>
      <p:sp>
        <p:nvSpPr>
          <p:cNvPr id="11469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14694"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1045704591"/>
      </p:ext>
    </p:extLst>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فَضَاعِفْ عَلَيْهِمُ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ٱللَّعْنَ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مِنْكَ</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So, O Allah, </a:t>
            </a:r>
            <a:r>
              <a:rPr lang="en-US" sz="3600" b="1" kern="1200" dirty="0">
                <a:solidFill>
                  <a:schemeClr val="tx1"/>
                </a:solidFill>
                <a:ea typeface="MS Mincho" pitchFamily="49" charset="-128"/>
              </a:rPr>
              <a:t>please withhold your blessings from them</a:t>
            </a:r>
          </a:p>
          <a:p>
            <a:pPr marL="342900" indent="-342900" eaLnBrk="1" hangingPunct="1">
              <a:defRPr/>
            </a:pPr>
            <a:r>
              <a:rPr lang="ur-PK" sz="3600" dirty="0">
                <a:solidFill>
                  <a:schemeClr val="tx1"/>
                </a:solidFill>
              </a:rPr>
              <a:t>خدا وندا زیادہ کر ان سب ور لعنت کو </a:t>
            </a:r>
            <a:endParaRPr lang="en-US" sz="3600" b="1" kern="1200" dirty="0">
              <a:solidFill>
                <a:schemeClr val="tx1"/>
              </a:solidFill>
              <a:ea typeface="MS Mincho" pitchFamily="49" charset="-128"/>
            </a:endParaRPr>
          </a:p>
        </p:txBody>
      </p:sp>
      <p:sp>
        <p:nvSpPr>
          <p:cNvPr id="11571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allahumma fada`if `alayhim alla`na minka</a:t>
            </a:r>
          </a:p>
        </p:txBody>
      </p:sp>
      <p:sp>
        <p:nvSpPr>
          <p:cNvPr id="11571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15718"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3615401832"/>
      </p:ext>
    </p:extLst>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وَٱلْعَذَابَ</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ٱلالِيمَ</a:t>
            </a:r>
            <a:r>
              <a:rPr lang="ar-SA" sz="9200" kern="1200" dirty="0">
                <a:solidFill>
                  <a:schemeClr val="bg1"/>
                </a:solidFill>
                <a:latin typeface="Arabic Typesetting" panose="03020402040406030203" pitchFamily="66" charset="-78"/>
                <a:ea typeface="+mn-ea"/>
                <a:cs typeface="Arabic Typesetting" panose="03020402040406030203" pitchFamily="66" charset="-78"/>
              </a:rPr>
              <a:t>)</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and double for them the painful chastisement</a:t>
            </a:r>
            <a:r>
              <a:rPr lang="en-US" sz="3600" b="1" kern="1200" dirty="0">
                <a:solidFill>
                  <a:schemeClr val="tx1"/>
                </a:solidFill>
                <a:ea typeface="MS Mincho" pitchFamily="49" charset="-128"/>
              </a:rPr>
              <a:t>.</a:t>
            </a:r>
          </a:p>
          <a:p>
            <a:pPr marL="342900" indent="-342900" eaLnBrk="1" hangingPunct="1">
              <a:defRPr/>
            </a:pPr>
            <a:r>
              <a:rPr lang="ur-PK" sz="3600" dirty="0">
                <a:solidFill>
                  <a:schemeClr val="tx1"/>
                </a:solidFill>
              </a:rPr>
              <a:t>اور عذاب کو، </a:t>
            </a:r>
            <a:endParaRPr lang="en-US" sz="3600" b="1" kern="1200" dirty="0">
              <a:solidFill>
                <a:schemeClr val="tx1"/>
              </a:solidFill>
              <a:ea typeface="MS Mincho" pitchFamily="49" charset="-128"/>
            </a:endParaRPr>
          </a:p>
        </p:txBody>
      </p:sp>
      <p:sp>
        <p:nvSpPr>
          <p:cNvPr id="11674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wal`adhaba (al-alima)</a:t>
            </a:r>
          </a:p>
        </p:txBody>
      </p:sp>
      <p:sp>
        <p:nvSpPr>
          <p:cNvPr id="11674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16742"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3129400507"/>
      </p:ext>
    </p:extLst>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إِنِّي اتَقَرَّبُ إِلَيْكَ فِي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هٰذَا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ٱلْيَوْمِ</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O Allah, I do seek nearness to You on this day</a:t>
            </a:r>
            <a:r>
              <a:rPr lang="en-US" sz="3600" b="1" kern="1200" dirty="0">
                <a:solidFill>
                  <a:schemeClr val="tx1"/>
                </a:solidFill>
                <a:ea typeface="MS Mincho" pitchFamily="49" charset="-128"/>
              </a:rPr>
              <a:t>,</a:t>
            </a:r>
          </a:p>
          <a:p>
            <a:pPr marL="342900" indent="-342900" eaLnBrk="1" hangingPunct="1">
              <a:defRPr/>
            </a:pPr>
            <a:r>
              <a:rPr lang="ur-PK" sz="3600" dirty="0">
                <a:solidFill>
                  <a:schemeClr val="tx1"/>
                </a:solidFill>
              </a:rPr>
              <a:t>خدا وندا میں تقرب چاہتا ہوں تیری بارگاہ میں آج کے دن</a:t>
            </a:r>
            <a:endParaRPr lang="en-US" sz="3600" b="1" kern="1200" dirty="0">
              <a:solidFill>
                <a:schemeClr val="tx1"/>
              </a:solidFill>
              <a:ea typeface="MS Mincho" pitchFamily="49" charset="-128"/>
            </a:endParaRPr>
          </a:p>
        </p:txBody>
      </p:sp>
      <p:sp>
        <p:nvSpPr>
          <p:cNvPr id="11776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allahumma inni ataqarrabu ilayka fi hadha alyawmi</a:t>
            </a:r>
          </a:p>
        </p:txBody>
      </p:sp>
      <p:sp>
        <p:nvSpPr>
          <p:cNvPr id="11776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17766"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163429801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اَلسَّلاَمُ عَلَيْكَ يَا بْنَ امِيرِ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ٱلْمُؤْمِنِينَ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Peace be upon you, O son of the Commander of the </a:t>
            </a:r>
            <a:r>
              <a:rPr lang="en-US" sz="3600" b="1" kern="1200" dirty="0">
                <a:solidFill>
                  <a:schemeClr val="tx1"/>
                </a:solidFill>
                <a:ea typeface="MS Mincho" pitchFamily="49" charset="-128"/>
              </a:rPr>
              <a:t>Faithful</a:t>
            </a:r>
          </a:p>
          <a:p>
            <a:pPr marL="342900" indent="-342900" eaLnBrk="1" hangingPunct="1">
              <a:defRPr/>
            </a:pPr>
            <a:r>
              <a:rPr lang="ur-PK" sz="3600" dirty="0">
                <a:solidFill>
                  <a:schemeClr val="tx1"/>
                </a:solidFill>
              </a:rPr>
              <a:t>سلام ہو آپ پر اے فرزند امیر المومنین (ع)</a:t>
            </a:r>
            <a:endParaRPr lang="en-US" sz="3600" b="1" kern="1200" dirty="0">
              <a:solidFill>
                <a:schemeClr val="tx1"/>
              </a:solidFill>
              <a:ea typeface="MS Mincho" pitchFamily="49" charset="-128"/>
            </a:endParaRPr>
          </a:p>
        </p:txBody>
      </p:sp>
      <p:sp>
        <p:nvSpPr>
          <p:cNvPr id="1741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alssalamu `alayka yabna amiri almu'minina</a:t>
            </a:r>
          </a:p>
        </p:txBody>
      </p:sp>
      <p:sp>
        <p:nvSpPr>
          <p:cNvPr id="1741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7414"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1073974298"/>
      </p:ext>
    </p:extLst>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وَفِي مَوْقِفِي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هٰذَا</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on this occasion</a:t>
            </a:r>
            <a:r>
              <a:rPr lang="en-US" sz="3600" b="1" kern="1200" dirty="0">
                <a:solidFill>
                  <a:schemeClr val="tx1"/>
                </a:solidFill>
                <a:ea typeface="MS Mincho" pitchFamily="49" charset="-128"/>
              </a:rPr>
              <a:t>,</a:t>
            </a:r>
          </a:p>
          <a:p>
            <a:pPr marL="342900" indent="-342900" eaLnBrk="1" hangingPunct="1">
              <a:defRPr/>
            </a:pPr>
            <a:r>
              <a:rPr lang="ur-PK" sz="3600" dirty="0">
                <a:solidFill>
                  <a:schemeClr val="tx1"/>
                </a:solidFill>
              </a:rPr>
              <a:t> اور اپنے اس جائے قیام میں</a:t>
            </a:r>
            <a:endParaRPr lang="en-US" sz="3600" b="1" kern="1200" dirty="0">
              <a:solidFill>
                <a:schemeClr val="tx1"/>
              </a:solidFill>
              <a:ea typeface="MS Mincho" pitchFamily="49" charset="-128"/>
            </a:endParaRPr>
          </a:p>
        </p:txBody>
      </p:sp>
      <p:sp>
        <p:nvSpPr>
          <p:cNvPr id="11878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 fi mawqifi hadha</a:t>
            </a:r>
          </a:p>
        </p:txBody>
      </p:sp>
      <p:sp>
        <p:nvSpPr>
          <p:cNvPr id="11878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18790"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1443640532"/>
      </p:ext>
    </p:extLst>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وَايَّامِ حَيَاتِي</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and on all the days of my lifetime</a:t>
            </a:r>
            <a:r>
              <a:rPr lang="en-US" sz="3600" b="1" kern="1200" dirty="0">
                <a:solidFill>
                  <a:schemeClr val="tx1"/>
                </a:solidFill>
                <a:ea typeface="MS Mincho" pitchFamily="49" charset="-128"/>
              </a:rPr>
              <a:t>,</a:t>
            </a:r>
          </a:p>
          <a:p>
            <a:pPr marL="342900" indent="-342900" eaLnBrk="1" hangingPunct="1">
              <a:defRPr/>
            </a:pPr>
            <a:r>
              <a:rPr lang="ur-PK" sz="3600" dirty="0">
                <a:solidFill>
                  <a:schemeClr val="tx1"/>
                </a:solidFill>
              </a:rPr>
              <a:t> اور اپنے تمام ایام زندگی میں،</a:t>
            </a:r>
            <a:endParaRPr lang="en-US" sz="3600" b="1" kern="1200" dirty="0">
              <a:solidFill>
                <a:schemeClr val="tx1"/>
              </a:solidFill>
              <a:ea typeface="MS Mincho" pitchFamily="49" charset="-128"/>
            </a:endParaRPr>
          </a:p>
        </p:txBody>
      </p:sp>
      <p:sp>
        <p:nvSpPr>
          <p:cNvPr id="11981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 ayyami hayati</a:t>
            </a:r>
          </a:p>
        </p:txBody>
      </p:sp>
      <p:sp>
        <p:nvSpPr>
          <p:cNvPr id="11981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19814"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1687600945"/>
      </p:ext>
    </p:extLst>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بِٱلْبَرَاءَةِ</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وَٱللَّعْنَةِ</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عَلَيْهِمْ</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by repudiating these and invoking Your </a:t>
            </a:r>
            <a:r>
              <a:rPr lang="en-US" sz="2800" b="1" kern="1200" dirty="0">
                <a:solidFill>
                  <a:schemeClr val="tx1"/>
                </a:solidFill>
                <a:ea typeface="MS Mincho" pitchFamily="49" charset="-128"/>
              </a:rPr>
              <a:t>punishment </a:t>
            </a:r>
            <a:r>
              <a:rPr lang="en-US" sz="2800" b="1" kern="1200" dirty="0">
                <a:solidFill>
                  <a:schemeClr val="tx1"/>
                </a:solidFill>
                <a:ea typeface="MS Mincho" pitchFamily="49" charset="-128"/>
              </a:rPr>
              <a:t>upon them</a:t>
            </a:r>
            <a:r>
              <a:rPr lang="en-US" sz="2800" b="1" kern="1200" dirty="0">
                <a:solidFill>
                  <a:schemeClr val="tx1"/>
                </a:solidFill>
                <a:ea typeface="MS Mincho" pitchFamily="49" charset="-128"/>
              </a:rPr>
              <a:t>,</a:t>
            </a:r>
          </a:p>
          <a:p>
            <a:pPr marL="342900" indent="-342900" eaLnBrk="1" hangingPunct="1">
              <a:defRPr/>
            </a:pPr>
            <a:r>
              <a:rPr lang="ur-PK" sz="2800" dirty="0">
                <a:solidFill>
                  <a:schemeClr val="tx1"/>
                </a:solidFill>
              </a:rPr>
              <a:t>یہ سبب بیزاری کرنے ان ملعونوں کے اور ان سب پر لعنت کرنے کی وجہ سے </a:t>
            </a:r>
            <a:endParaRPr lang="en-US" sz="2800" b="1" kern="1200" dirty="0">
              <a:solidFill>
                <a:schemeClr val="tx1"/>
              </a:solidFill>
              <a:ea typeface="MS Mincho" pitchFamily="49" charset="-128"/>
            </a:endParaRPr>
          </a:p>
        </p:txBody>
      </p:sp>
      <p:sp>
        <p:nvSpPr>
          <p:cNvPr id="12083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bilbara'ati minhum walla`nati `alayhim</a:t>
            </a:r>
          </a:p>
        </p:txBody>
      </p:sp>
      <p:sp>
        <p:nvSpPr>
          <p:cNvPr id="12083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20838"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2181387509"/>
      </p:ext>
    </p:extLst>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وَبِٱلْمُوَالاَةِ</a:t>
            </a:r>
            <a:r>
              <a:rPr lang="ar-SA" sz="9200" kern="1200" dirty="0">
                <a:solidFill>
                  <a:schemeClr val="bg1"/>
                </a:solidFill>
                <a:latin typeface="Arabic Typesetting" panose="03020402040406030203" pitchFamily="66" charset="-78"/>
                <a:ea typeface="+mn-ea"/>
                <a:cs typeface="Arabic Typesetting" panose="03020402040406030203" pitchFamily="66" charset="-78"/>
              </a:rPr>
              <a:t> لِنَبِيِّكَ وَآلِ نَبِيِّكَ</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and by declaring loyalty to Your Prophet and Your Prophet’s Household</a:t>
            </a:r>
            <a:r>
              <a:rPr lang="en-US" sz="2800" b="1" kern="1200" dirty="0">
                <a:solidFill>
                  <a:schemeClr val="tx1"/>
                </a:solidFill>
                <a:ea typeface="MS Mincho" pitchFamily="49" charset="-128"/>
              </a:rPr>
              <a:t>,</a:t>
            </a:r>
          </a:p>
          <a:p>
            <a:pPr marL="342900" indent="-342900" eaLnBrk="1" hangingPunct="1">
              <a:defRPr/>
            </a:pPr>
            <a:r>
              <a:rPr lang="ur-PK" sz="2800" dirty="0">
                <a:solidFill>
                  <a:schemeClr val="tx1"/>
                </a:solidFill>
              </a:rPr>
              <a:t>اور یہ سبب دوستی کے تیرے نبی کے اور تیرے نبی کی آل کے</a:t>
            </a:r>
            <a:endParaRPr lang="en-US" sz="2800" b="1" kern="1200" dirty="0">
              <a:solidFill>
                <a:schemeClr val="tx1"/>
              </a:solidFill>
              <a:ea typeface="MS Mincho" pitchFamily="49" charset="-128"/>
            </a:endParaRPr>
          </a:p>
        </p:txBody>
      </p:sp>
      <p:sp>
        <p:nvSpPr>
          <p:cNvPr id="12186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 bilmuwalati linabiyyika wa ali nabiyyika</a:t>
            </a:r>
          </a:p>
        </p:txBody>
      </p:sp>
      <p:sp>
        <p:nvSpPr>
          <p:cNvPr id="12186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21862"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599113010"/>
      </p:ext>
    </p:extLst>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عَلَيْهِ وَعَلَيْهِمُ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ٱلسَّلاَمُ</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peace be upon him and them</a:t>
            </a:r>
            <a:r>
              <a:rPr lang="en-US" sz="3600" b="1" kern="1200" dirty="0">
                <a:solidFill>
                  <a:schemeClr val="tx1"/>
                </a:solidFill>
                <a:ea typeface="MS Mincho" pitchFamily="49" charset="-128"/>
              </a:rPr>
              <a:t>.</a:t>
            </a:r>
          </a:p>
          <a:p>
            <a:pPr marL="342900" indent="-342900" eaLnBrk="1" hangingPunct="1">
              <a:defRPr/>
            </a:pPr>
            <a:r>
              <a:rPr lang="ur-PK" sz="3600" dirty="0">
                <a:solidFill>
                  <a:schemeClr val="tx1"/>
                </a:solidFill>
              </a:rPr>
              <a:t> ان سب حضرات پر سلام ہو</a:t>
            </a:r>
            <a:endParaRPr lang="en-US" sz="3600" b="1" kern="1200" dirty="0">
              <a:solidFill>
                <a:schemeClr val="tx1"/>
              </a:solidFill>
              <a:ea typeface="MS Mincho" pitchFamily="49" charset="-128"/>
            </a:endParaRPr>
          </a:p>
        </p:txBody>
      </p:sp>
      <p:sp>
        <p:nvSpPr>
          <p:cNvPr id="12288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`alayhi wa `alayhim alssalamu</a:t>
            </a:r>
          </a:p>
        </p:txBody>
      </p:sp>
      <p:sp>
        <p:nvSpPr>
          <p:cNvPr id="12288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22886"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1211882714"/>
      </p:ext>
    </p:extLst>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1524000" y="1387476"/>
            <a:ext cx="9144000"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lvl="1" algn="ctr" eaLnBrk="0" fontAlgn="base" hangingPunct="0">
              <a:spcBef>
                <a:spcPct val="0"/>
              </a:spcBef>
              <a:spcAft>
                <a:spcPct val="0"/>
              </a:spcAft>
              <a:tabLst>
                <a:tab pos="685800" algn="l"/>
              </a:tabLst>
            </a:pPr>
            <a:r>
              <a:rPr lang="en-US" sz="6000" b="1">
                <a:solidFill>
                  <a:srgbClr val="CC0000"/>
                </a:solidFill>
                <a:latin typeface="Al-Arial"/>
                <a:ea typeface="MS Mincho" pitchFamily="49" charset="-128"/>
                <a:cs typeface="Arial" pitchFamily="34" charset="0"/>
              </a:rPr>
              <a:t>100 times Du’a to withhold any blessings from the killers of Imam Husain (A.S) and his followers.</a:t>
            </a:r>
            <a:r>
              <a:rPr lang="en-US" sz="6000">
                <a:solidFill>
                  <a:srgbClr val="FFFFFF"/>
                </a:solidFill>
                <a:latin typeface="Times New Roman" pitchFamily="18" charset="0"/>
                <a:cs typeface="Arial" pitchFamily="34" charset="0"/>
              </a:rPr>
              <a:t> </a:t>
            </a:r>
          </a:p>
        </p:txBody>
      </p:sp>
      <p:sp>
        <p:nvSpPr>
          <p:cNvPr id="12390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23908"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
        <p:nvSpPr>
          <p:cNvPr id="8" name="Rectangle 4"/>
          <p:cNvSpPr>
            <a:spLocks noChangeArrowheads="1"/>
          </p:cNvSpPr>
          <p:nvPr/>
        </p:nvSpPr>
        <p:spPr bwMode="auto">
          <a:xfrm>
            <a:off x="5280026" y="1058864"/>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defRPr/>
            </a:pPr>
            <a:r>
              <a:rPr lang="en-GB" sz="1600" b="1" dirty="0">
                <a:solidFill>
                  <a:srgbClr val="FFFFFF"/>
                </a:solidFill>
                <a:effectLst>
                  <a:outerShdw blurRad="38100" dist="38100" dir="2700000" algn="tl">
                    <a:srgbClr val="000000">
                      <a:alpha val="43137"/>
                    </a:srgbClr>
                  </a:outerShdw>
                </a:effectLst>
                <a:latin typeface="Trebuchet MS" pitchFamily="34" charset="0"/>
                <a:cs typeface="Arial" charset="0"/>
              </a:rPr>
              <a:t>Recite 100 times</a:t>
            </a:r>
            <a:endParaRPr lang="en-US" sz="1600" b="1" dirty="0">
              <a:solidFill>
                <a:srgbClr val="FFFFFF"/>
              </a:solidFill>
              <a:effectLst>
                <a:outerShdw blurRad="38100" dist="38100" dir="2700000" algn="tl">
                  <a:srgbClr val="000000">
                    <a:alpha val="43137"/>
                  </a:srgbClr>
                </a:outerShdw>
              </a:effectLst>
              <a:latin typeface="Trebuchet MS" pitchFamily="34" charset="0"/>
              <a:cs typeface="Arial" charset="0"/>
            </a:endParaRPr>
          </a:p>
        </p:txBody>
      </p:sp>
    </p:spTree>
    <p:extLst>
      <p:ext uri="{BB962C8B-B14F-4D97-AF65-F5344CB8AC3E}">
        <p14:creationId xmlns:p14="http://schemas.microsoft.com/office/powerpoint/2010/main" val="1036408234"/>
      </p:ext>
    </p:extLst>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ٱلْعَنْ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اوَّلَ ظَالِمٍ</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O Allah, withhold blessing </a:t>
            </a:r>
            <a:r>
              <a:rPr lang="en-US" sz="3600" b="1" kern="1200" dirty="0">
                <a:solidFill>
                  <a:schemeClr val="tx1"/>
                </a:solidFill>
                <a:ea typeface="MS Mincho" pitchFamily="49" charset="-128"/>
              </a:rPr>
              <a:t>from the </a:t>
            </a:r>
            <a:r>
              <a:rPr lang="en-US" sz="3600" b="1" kern="1200" dirty="0">
                <a:solidFill>
                  <a:schemeClr val="tx1"/>
                </a:solidFill>
                <a:ea typeface="MS Mincho" pitchFamily="49" charset="-128"/>
              </a:rPr>
              <a:t>foremost </a:t>
            </a:r>
            <a:r>
              <a:rPr lang="en-US" sz="3600" b="1" kern="1200" dirty="0">
                <a:solidFill>
                  <a:schemeClr val="tx1"/>
                </a:solidFill>
                <a:ea typeface="MS Mincho" pitchFamily="49" charset="-128"/>
              </a:rPr>
              <a:t>persecutor</a:t>
            </a:r>
          </a:p>
          <a:p>
            <a:pPr marL="342900" indent="-342900" eaLnBrk="1" hangingPunct="1">
              <a:defRPr/>
            </a:pPr>
            <a:r>
              <a:rPr lang="ur-PK" sz="3600" dirty="0">
                <a:solidFill>
                  <a:schemeClr val="tx1"/>
                </a:solidFill>
              </a:rPr>
              <a:t>خدا وندا لعنت کر تو پہلے ظلم کرنے والے پر </a:t>
            </a:r>
            <a:endParaRPr lang="en-US" sz="3600" b="1" kern="1200" dirty="0">
              <a:solidFill>
                <a:schemeClr val="tx1"/>
              </a:solidFill>
              <a:ea typeface="MS Mincho" pitchFamily="49" charset="-128"/>
            </a:endParaRPr>
          </a:p>
        </p:txBody>
      </p:sp>
      <p:sp>
        <p:nvSpPr>
          <p:cNvPr id="12493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allahumma il`an awwala zalimin</a:t>
            </a:r>
          </a:p>
        </p:txBody>
      </p:sp>
      <p:sp>
        <p:nvSpPr>
          <p:cNvPr id="12493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24934"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
        <p:nvSpPr>
          <p:cNvPr id="7" name="Rectangle 4"/>
          <p:cNvSpPr>
            <a:spLocks noChangeArrowheads="1"/>
          </p:cNvSpPr>
          <p:nvPr/>
        </p:nvSpPr>
        <p:spPr bwMode="auto">
          <a:xfrm>
            <a:off x="5280026" y="1058864"/>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defRPr/>
            </a:pPr>
            <a:r>
              <a:rPr lang="en-GB" sz="1600" b="1" dirty="0">
                <a:solidFill>
                  <a:srgbClr val="FFFFFF"/>
                </a:solidFill>
                <a:effectLst>
                  <a:outerShdw blurRad="38100" dist="38100" dir="2700000" algn="tl">
                    <a:srgbClr val="000000">
                      <a:alpha val="43137"/>
                    </a:srgbClr>
                  </a:outerShdw>
                </a:effectLst>
                <a:latin typeface="Trebuchet MS" pitchFamily="34" charset="0"/>
                <a:cs typeface="Arial" charset="0"/>
              </a:rPr>
              <a:t>Recite 100 times</a:t>
            </a:r>
            <a:endParaRPr lang="en-US" sz="1600" b="1" dirty="0">
              <a:solidFill>
                <a:srgbClr val="FFFFFF"/>
              </a:solidFill>
              <a:effectLst>
                <a:outerShdw blurRad="38100" dist="38100" dir="2700000" algn="tl">
                  <a:srgbClr val="000000">
                    <a:alpha val="43137"/>
                  </a:srgbClr>
                </a:outerShdw>
              </a:effectLst>
              <a:latin typeface="Trebuchet MS" pitchFamily="34" charset="0"/>
              <a:cs typeface="Arial" charset="0"/>
            </a:endParaRPr>
          </a:p>
        </p:txBody>
      </p:sp>
      <p:sp>
        <p:nvSpPr>
          <p:cNvPr id="124936" name="Text Box 6"/>
          <p:cNvSpPr txBox="1">
            <a:spLocks noChangeArrowheads="1"/>
          </p:cNvSpPr>
          <p:nvPr/>
        </p:nvSpPr>
        <p:spPr bwMode="auto">
          <a:xfrm>
            <a:off x="4872039" y="5654676"/>
            <a:ext cx="2447925" cy="366713"/>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b="1">
                <a:solidFill>
                  <a:srgbClr val="FFFF99"/>
                </a:solidFill>
                <a:latin typeface="Trebuchet MS" pitchFamily="34" charset="0"/>
              </a:rPr>
              <a:t>Tasbih Counter : 1</a:t>
            </a:r>
          </a:p>
        </p:txBody>
      </p:sp>
    </p:spTree>
    <p:extLst>
      <p:ext uri="{BB962C8B-B14F-4D97-AF65-F5344CB8AC3E}">
        <p14:creationId xmlns:p14="http://schemas.microsoft.com/office/powerpoint/2010/main" val="1403062156"/>
      </p:ext>
    </p:extLst>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ظَلَمَ حَقَّ مُحَمَّدٍ وَآلِ مُحَمَّدٍ</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b="1" kern="1200" dirty="0">
                <a:solidFill>
                  <a:schemeClr val="tx1"/>
                </a:solidFill>
                <a:ea typeface="MS Mincho" pitchFamily="49" charset="-128"/>
              </a:rPr>
              <a:t>who usurped the right of Muhammad and Muhammad’s </a:t>
            </a:r>
            <a:r>
              <a:rPr lang="en-US" b="1" kern="1200" dirty="0" smtClean="0">
                <a:solidFill>
                  <a:schemeClr val="tx1"/>
                </a:solidFill>
                <a:ea typeface="MS Mincho" pitchFamily="49" charset="-128"/>
              </a:rPr>
              <a:t>Household</a:t>
            </a:r>
          </a:p>
          <a:p>
            <a:pPr marL="342900" indent="-342900" eaLnBrk="1" hangingPunct="1">
              <a:defRPr/>
            </a:pPr>
            <a:r>
              <a:rPr lang="ur-PK" dirty="0">
                <a:solidFill>
                  <a:schemeClr val="tx1"/>
                </a:solidFill>
              </a:rPr>
              <a:t>جس نے چھینا حق محمّد مصطفیٰ (ص) کا اور ان کی آل کا </a:t>
            </a:r>
            <a:endParaRPr lang="en-US" b="1" kern="1200" dirty="0">
              <a:solidFill>
                <a:schemeClr val="tx1"/>
              </a:solidFill>
              <a:ea typeface="MS Mincho" pitchFamily="49" charset="-128"/>
            </a:endParaRPr>
          </a:p>
        </p:txBody>
      </p:sp>
      <p:sp>
        <p:nvSpPr>
          <p:cNvPr id="12595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zalama haqqa muhammadin wa ali muhammadin</a:t>
            </a:r>
          </a:p>
        </p:txBody>
      </p:sp>
      <p:sp>
        <p:nvSpPr>
          <p:cNvPr id="12595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25958"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
        <p:nvSpPr>
          <p:cNvPr id="7" name="Rectangle 4"/>
          <p:cNvSpPr>
            <a:spLocks noChangeArrowheads="1"/>
          </p:cNvSpPr>
          <p:nvPr/>
        </p:nvSpPr>
        <p:spPr bwMode="auto">
          <a:xfrm>
            <a:off x="5280026" y="1058864"/>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defRPr/>
            </a:pPr>
            <a:r>
              <a:rPr lang="en-GB" sz="1600" b="1" dirty="0">
                <a:solidFill>
                  <a:srgbClr val="FFFFFF"/>
                </a:solidFill>
                <a:effectLst>
                  <a:outerShdw blurRad="38100" dist="38100" dir="2700000" algn="tl">
                    <a:srgbClr val="000000">
                      <a:alpha val="43137"/>
                    </a:srgbClr>
                  </a:outerShdw>
                </a:effectLst>
                <a:latin typeface="Trebuchet MS" pitchFamily="34" charset="0"/>
                <a:cs typeface="Arial" charset="0"/>
              </a:rPr>
              <a:t>Recite 100 times</a:t>
            </a:r>
            <a:endParaRPr lang="en-US" sz="1600" b="1" dirty="0">
              <a:solidFill>
                <a:srgbClr val="FFFFFF"/>
              </a:solidFill>
              <a:effectLst>
                <a:outerShdw blurRad="38100" dist="38100" dir="2700000" algn="tl">
                  <a:srgbClr val="000000">
                    <a:alpha val="43137"/>
                  </a:srgbClr>
                </a:outerShdw>
              </a:effectLst>
              <a:latin typeface="Trebuchet MS" pitchFamily="34" charset="0"/>
              <a:cs typeface="Arial" charset="0"/>
            </a:endParaRPr>
          </a:p>
        </p:txBody>
      </p:sp>
    </p:spTree>
    <p:extLst>
      <p:ext uri="{BB962C8B-B14F-4D97-AF65-F5344CB8AC3E}">
        <p14:creationId xmlns:p14="http://schemas.microsoft.com/office/powerpoint/2010/main" val="3754152567"/>
      </p:ext>
    </p:extLst>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وَآخِرَ تَابِعٍ لَهُ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ذٰلِكَ</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and the last follower who acceded to his deed</a:t>
            </a:r>
            <a:r>
              <a:rPr lang="en-US" sz="3600" b="1" kern="1200" dirty="0">
                <a:solidFill>
                  <a:schemeClr val="tx1"/>
                </a:solidFill>
                <a:ea typeface="MS Mincho" pitchFamily="49" charset="-128"/>
              </a:rPr>
              <a:t>.</a:t>
            </a:r>
          </a:p>
          <a:p>
            <a:pPr marL="342900" indent="-342900" eaLnBrk="1" hangingPunct="1">
              <a:defRPr/>
            </a:pPr>
            <a:r>
              <a:rPr lang="ur-PK" sz="3600" dirty="0">
                <a:solidFill>
                  <a:schemeClr val="tx1"/>
                </a:solidFill>
              </a:rPr>
              <a:t>اور آخر تک کرنے والوں پر اس کے ظلم میں،</a:t>
            </a:r>
            <a:endParaRPr lang="en-US" sz="3600" b="1" kern="1200" dirty="0">
              <a:solidFill>
                <a:schemeClr val="tx1"/>
              </a:solidFill>
              <a:ea typeface="MS Mincho" pitchFamily="49" charset="-128"/>
            </a:endParaRPr>
          </a:p>
        </p:txBody>
      </p:sp>
      <p:sp>
        <p:nvSpPr>
          <p:cNvPr id="12698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 akhira tabi`in lahu `ala dhalika</a:t>
            </a:r>
          </a:p>
        </p:txBody>
      </p:sp>
      <p:sp>
        <p:nvSpPr>
          <p:cNvPr id="12698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26982"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
        <p:nvSpPr>
          <p:cNvPr id="7" name="Rectangle 4"/>
          <p:cNvSpPr>
            <a:spLocks noChangeArrowheads="1"/>
          </p:cNvSpPr>
          <p:nvPr/>
        </p:nvSpPr>
        <p:spPr bwMode="auto">
          <a:xfrm>
            <a:off x="5280026" y="1058864"/>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defRPr/>
            </a:pPr>
            <a:r>
              <a:rPr lang="en-GB" sz="1600" b="1" dirty="0">
                <a:solidFill>
                  <a:srgbClr val="FFFFFF"/>
                </a:solidFill>
                <a:effectLst>
                  <a:outerShdw blurRad="38100" dist="38100" dir="2700000" algn="tl">
                    <a:srgbClr val="000000">
                      <a:alpha val="43137"/>
                    </a:srgbClr>
                  </a:outerShdw>
                </a:effectLst>
                <a:latin typeface="Trebuchet MS" pitchFamily="34" charset="0"/>
                <a:cs typeface="Arial" charset="0"/>
              </a:rPr>
              <a:t>Recite 100 times</a:t>
            </a:r>
            <a:endParaRPr lang="en-US" sz="1600" b="1" dirty="0">
              <a:solidFill>
                <a:srgbClr val="FFFFFF"/>
              </a:solidFill>
              <a:effectLst>
                <a:outerShdw blurRad="38100" dist="38100" dir="2700000" algn="tl">
                  <a:srgbClr val="000000">
                    <a:alpha val="43137"/>
                  </a:srgbClr>
                </a:outerShdw>
              </a:effectLst>
              <a:latin typeface="Trebuchet MS" pitchFamily="34" charset="0"/>
              <a:cs typeface="Arial" charset="0"/>
            </a:endParaRPr>
          </a:p>
        </p:txBody>
      </p:sp>
    </p:spTree>
    <p:extLst>
      <p:ext uri="{BB962C8B-B14F-4D97-AF65-F5344CB8AC3E}">
        <p14:creationId xmlns:p14="http://schemas.microsoft.com/office/powerpoint/2010/main" val="3124320767"/>
      </p:ext>
    </p:extLst>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ٱلْعَنِ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ٱلْعِصَابَةَ</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ٱلَّتِي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جَاهَدَتِ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ٱلْحُسَيْنَ</a:t>
            </a:r>
            <a:r>
              <a:rPr lang="en-US" sz="7200" kern="1200" dirty="0">
                <a:solidFill>
                  <a:schemeClr val="bg1"/>
                </a:solidFill>
                <a:latin typeface="Arabic Typesetting" panose="03020402040406030203" pitchFamily="66" charset="-78"/>
                <a:ea typeface="+mn-ea"/>
                <a:cs typeface="Arabic Typesetting" panose="03020402040406030203" pitchFamily="66" charset="-78"/>
              </a:rPr>
              <a:t>) </a:t>
            </a:r>
            <a:r>
              <a:rPr lang="ar-SA" sz="7200" kern="1200" dirty="0">
                <a:solidFill>
                  <a:schemeClr val="bg1"/>
                </a:solidFill>
                <a:latin typeface="Arabic Typesetting" panose="03020402040406030203" pitchFamily="66" charset="-78"/>
                <a:ea typeface="+mn-ea"/>
                <a:cs typeface="Arabic Typesetting" panose="03020402040406030203" pitchFamily="66" charset="-78"/>
              </a:rPr>
              <a:t>عليه السلام</a:t>
            </a:r>
            <a:r>
              <a:rPr lang="en-US" sz="7200" kern="1200" dirty="0">
                <a:solidFill>
                  <a:schemeClr val="bg1"/>
                </a:solidFill>
                <a:latin typeface="Arabic Typesetting" panose="03020402040406030203" pitchFamily="66" charset="-78"/>
                <a:ea typeface="+mn-ea"/>
                <a:cs typeface="Arabic Typesetting" panose="03020402040406030203" pitchFamily="66" charset="-78"/>
              </a:rPr>
              <a:t>(</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O Allah, withhold blessing </a:t>
            </a:r>
            <a:r>
              <a:rPr lang="en-US" sz="2800" b="1" kern="1200" dirty="0">
                <a:solidFill>
                  <a:schemeClr val="tx1"/>
                </a:solidFill>
                <a:ea typeface="MS Mincho" pitchFamily="49" charset="-128"/>
              </a:rPr>
              <a:t>from the group that fought against al-</a:t>
            </a:r>
            <a:r>
              <a:rPr lang="en-US" sz="2800" b="1" kern="1200" dirty="0" err="1">
                <a:solidFill>
                  <a:schemeClr val="tx1"/>
                </a:solidFill>
                <a:ea typeface="MS Mincho" pitchFamily="49" charset="-128"/>
              </a:rPr>
              <a:t>Husayn</a:t>
            </a:r>
            <a:r>
              <a:rPr lang="en-US" sz="2800" b="1" kern="1200" dirty="0">
                <a:solidFill>
                  <a:schemeClr val="tx1"/>
                </a:solidFill>
                <a:ea typeface="MS Mincho" pitchFamily="49" charset="-128"/>
              </a:rPr>
              <a:t> (A.S)</a:t>
            </a:r>
          </a:p>
          <a:p>
            <a:pPr marL="342900" indent="-342900" eaLnBrk="1" hangingPunct="1">
              <a:defRPr/>
            </a:pPr>
            <a:r>
              <a:rPr lang="ur-PK" sz="2800" dirty="0">
                <a:solidFill>
                  <a:schemeClr val="tx1"/>
                </a:solidFill>
              </a:rPr>
              <a:t>خدا وندا لعنت کا تو ان لوگوں پر جنہوں نے جنگ کی حضرت امام حسین (ع) سے </a:t>
            </a:r>
            <a:endParaRPr lang="en-US" sz="2800" b="1" kern="1200" dirty="0">
              <a:solidFill>
                <a:schemeClr val="tx1"/>
              </a:solidFill>
              <a:ea typeface="MS Mincho" pitchFamily="49" charset="-128"/>
            </a:endParaRPr>
          </a:p>
        </p:txBody>
      </p:sp>
      <p:sp>
        <p:nvSpPr>
          <p:cNvPr id="12800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it-IT" sz="3200" b="1" i="1">
                <a:solidFill>
                  <a:srgbClr val="FFFFFF"/>
                </a:solidFill>
                <a:ea typeface="MS Mincho" pitchFamily="49" charset="-128"/>
              </a:rPr>
              <a:t>allahumma il`an al`isabata allati jahadat alhusayna (ʿalayhi al-salām)</a:t>
            </a:r>
            <a:endParaRPr lang="fi-FI" sz="3200" b="1" i="1">
              <a:solidFill>
                <a:srgbClr val="FFFFFF"/>
              </a:solidFill>
              <a:ea typeface="MS Mincho" pitchFamily="49" charset="-128"/>
            </a:endParaRPr>
          </a:p>
        </p:txBody>
      </p:sp>
      <p:sp>
        <p:nvSpPr>
          <p:cNvPr id="12800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28006"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
        <p:nvSpPr>
          <p:cNvPr id="7" name="Rectangle 4"/>
          <p:cNvSpPr>
            <a:spLocks noChangeArrowheads="1"/>
          </p:cNvSpPr>
          <p:nvPr/>
        </p:nvSpPr>
        <p:spPr bwMode="auto">
          <a:xfrm>
            <a:off x="5280026" y="1058864"/>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defRPr/>
            </a:pPr>
            <a:r>
              <a:rPr lang="en-GB" sz="1600" b="1" dirty="0">
                <a:solidFill>
                  <a:srgbClr val="FFFFFF"/>
                </a:solidFill>
                <a:effectLst>
                  <a:outerShdw blurRad="38100" dist="38100" dir="2700000" algn="tl">
                    <a:srgbClr val="000000">
                      <a:alpha val="43137"/>
                    </a:srgbClr>
                  </a:outerShdw>
                </a:effectLst>
                <a:latin typeface="Trebuchet MS" pitchFamily="34" charset="0"/>
                <a:cs typeface="Arial" charset="0"/>
              </a:rPr>
              <a:t>Recite 100 times</a:t>
            </a:r>
            <a:endParaRPr lang="en-US" sz="1600" b="1" dirty="0">
              <a:solidFill>
                <a:srgbClr val="FFFFFF"/>
              </a:solidFill>
              <a:effectLst>
                <a:outerShdw blurRad="38100" dist="38100" dir="2700000" algn="tl">
                  <a:srgbClr val="000000">
                    <a:alpha val="43137"/>
                  </a:srgbClr>
                </a:outerShdw>
              </a:effectLst>
              <a:latin typeface="Trebuchet MS" pitchFamily="34" charset="0"/>
              <a:cs typeface="Arial" charset="0"/>
            </a:endParaRPr>
          </a:p>
        </p:txBody>
      </p:sp>
    </p:spTree>
    <p:extLst>
      <p:ext uri="{BB962C8B-B14F-4D97-AF65-F5344CB8AC3E}">
        <p14:creationId xmlns:p14="http://schemas.microsoft.com/office/powerpoint/2010/main" val="18284392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وَٱبْنَ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سَيِّدِ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ٱلْوَصِيِّينَ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and son of the chief of the Prophets’ successors</a:t>
            </a:r>
            <a:r>
              <a:rPr lang="en-US" sz="3600" b="1" kern="1200" dirty="0">
                <a:solidFill>
                  <a:schemeClr val="tx1"/>
                </a:solidFill>
                <a:ea typeface="MS Mincho" pitchFamily="49" charset="-128"/>
              </a:rPr>
              <a:t>.</a:t>
            </a:r>
          </a:p>
          <a:p>
            <a:pPr marL="342900" indent="-342900" eaLnBrk="1" hangingPunct="1">
              <a:defRPr/>
            </a:pPr>
            <a:r>
              <a:rPr lang="ur-PK" sz="3600" dirty="0">
                <a:solidFill>
                  <a:schemeClr val="tx1"/>
                </a:solidFill>
              </a:rPr>
              <a:t>اور اے فرزند سردار اوصیاء کے،</a:t>
            </a:r>
            <a:endParaRPr lang="en-US" sz="3600" b="1" kern="1200" dirty="0">
              <a:solidFill>
                <a:schemeClr val="tx1"/>
              </a:solidFill>
              <a:ea typeface="MS Mincho" pitchFamily="49" charset="-128"/>
            </a:endParaRPr>
          </a:p>
        </p:txBody>
      </p:sp>
      <p:sp>
        <p:nvSpPr>
          <p:cNvPr id="1843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wabna sayyidi alwasiyyina</a:t>
            </a:r>
          </a:p>
        </p:txBody>
      </p:sp>
      <p:sp>
        <p:nvSpPr>
          <p:cNvPr id="1843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8438"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424968634"/>
      </p:ext>
    </p:extLst>
  </p:cSld>
  <p:clrMapOvr>
    <a:masterClrMapping/>
  </p:clrMapOvr>
  <p:transition>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وَشَايَعَتْ وَبَايَعَتْ وَتَابَعَتْ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قَتْلِهِ</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2400" b="1" kern="1200" dirty="0">
                <a:solidFill>
                  <a:schemeClr val="tx1"/>
                </a:solidFill>
                <a:ea typeface="MS Mincho" pitchFamily="49" charset="-128"/>
              </a:rPr>
              <a:t>and who supported each other against him, paid homage to his enemies, and participated in slaying him</a:t>
            </a:r>
            <a:r>
              <a:rPr lang="en-US" sz="2400" b="1" kern="1200" dirty="0">
                <a:solidFill>
                  <a:schemeClr val="tx1"/>
                </a:solidFill>
                <a:ea typeface="MS Mincho" pitchFamily="49" charset="-128"/>
              </a:rPr>
              <a:t>.</a:t>
            </a:r>
          </a:p>
          <a:p>
            <a:pPr marL="342900" indent="-342900" eaLnBrk="1" hangingPunct="1">
              <a:defRPr/>
            </a:pPr>
            <a:r>
              <a:rPr lang="ur-PK" sz="2400" dirty="0">
                <a:solidFill>
                  <a:schemeClr val="tx1"/>
                </a:solidFill>
              </a:rPr>
              <a:t>اور پیروی کی جنگ کرنے والوں کی اور بیعت کی اور پیروی کی آنحضرت کے قتل پر، </a:t>
            </a:r>
            <a:endParaRPr lang="en-US" sz="2400" b="1" kern="1200" dirty="0">
              <a:solidFill>
                <a:schemeClr val="tx1"/>
              </a:solidFill>
              <a:ea typeface="MS Mincho" pitchFamily="49" charset="-128"/>
            </a:endParaRPr>
          </a:p>
        </p:txBody>
      </p:sp>
      <p:sp>
        <p:nvSpPr>
          <p:cNvPr id="12902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en-US" sz="3200" b="1" i="1">
                <a:solidFill>
                  <a:srgbClr val="FFFFFF"/>
                </a:solidFill>
                <a:ea typeface="MS Mincho" pitchFamily="49" charset="-128"/>
              </a:rPr>
              <a:t>wa shaya`at wa baya`at wa taba`at `ala qatlihi</a:t>
            </a:r>
            <a:endParaRPr lang="fi-FI" sz="3200" b="1" i="1">
              <a:solidFill>
                <a:srgbClr val="FFFFFF"/>
              </a:solidFill>
              <a:ea typeface="MS Mincho" pitchFamily="49" charset="-128"/>
            </a:endParaRPr>
          </a:p>
        </p:txBody>
      </p:sp>
      <p:sp>
        <p:nvSpPr>
          <p:cNvPr id="12902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29030"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
        <p:nvSpPr>
          <p:cNvPr id="7" name="Rectangle 4"/>
          <p:cNvSpPr>
            <a:spLocks noChangeArrowheads="1"/>
          </p:cNvSpPr>
          <p:nvPr/>
        </p:nvSpPr>
        <p:spPr bwMode="auto">
          <a:xfrm>
            <a:off x="5280026" y="1058864"/>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defRPr/>
            </a:pPr>
            <a:r>
              <a:rPr lang="en-GB" sz="1600" b="1" dirty="0">
                <a:solidFill>
                  <a:srgbClr val="FFFFFF"/>
                </a:solidFill>
                <a:effectLst>
                  <a:outerShdw blurRad="38100" dist="38100" dir="2700000" algn="tl">
                    <a:srgbClr val="000000">
                      <a:alpha val="43137"/>
                    </a:srgbClr>
                  </a:outerShdw>
                </a:effectLst>
                <a:latin typeface="Trebuchet MS" pitchFamily="34" charset="0"/>
                <a:cs typeface="Arial" charset="0"/>
              </a:rPr>
              <a:t>Recite 100 times</a:t>
            </a:r>
            <a:endParaRPr lang="en-US" sz="1600" b="1" dirty="0">
              <a:solidFill>
                <a:srgbClr val="FFFFFF"/>
              </a:solidFill>
              <a:effectLst>
                <a:outerShdw blurRad="38100" dist="38100" dir="2700000" algn="tl">
                  <a:srgbClr val="000000">
                    <a:alpha val="43137"/>
                  </a:srgbClr>
                </a:outerShdw>
              </a:effectLst>
              <a:latin typeface="Trebuchet MS" pitchFamily="34" charset="0"/>
              <a:cs typeface="Arial" charset="0"/>
            </a:endParaRPr>
          </a:p>
        </p:txBody>
      </p:sp>
    </p:spTree>
    <p:extLst>
      <p:ext uri="{BB962C8B-B14F-4D97-AF65-F5344CB8AC3E}">
        <p14:creationId xmlns:p14="http://schemas.microsoft.com/office/powerpoint/2010/main" val="3662416108"/>
      </p:ext>
    </p:extLst>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ٱلْعَنْهُمْ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جَمِيعاً</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O Allah, withhold blessing from </a:t>
            </a:r>
            <a:r>
              <a:rPr lang="en-US" sz="3600" b="1" kern="1200" dirty="0">
                <a:solidFill>
                  <a:schemeClr val="tx1"/>
                </a:solidFill>
                <a:ea typeface="MS Mincho" pitchFamily="49" charset="-128"/>
              </a:rPr>
              <a:t>all </a:t>
            </a:r>
            <a:r>
              <a:rPr lang="en-US" sz="3600" b="1" kern="1200" dirty="0">
                <a:solidFill>
                  <a:schemeClr val="tx1"/>
                </a:solidFill>
                <a:ea typeface="MS Mincho" pitchFamily="49" charset="-128"/>
              </a:rPr>
              <a:t>of them</a:t>
            </a:r>
            <a:r>
              <a:rPr lang="en-US" sz="3600" b="1" kern="1200" dirty="0">
                <a:solidFill>
                  <a:schemeClr val="tx1"/>
                </a:solidFill>
                <a:ea typeface="MS Mincho" pitchFamily="49" charset="-128"/>
              </a:rPr>
              <a:t>.</a:t>
            </a:r>
          </a:p>
          <a:p>
            <a:pPr marL="342900" indent="-342900" eaLnBrk="1" hangingPunct="1">
              <a:defRPr/>
            </a:pPr>
            <a:r>
              <a:rPr lang="ur-PK" sz="3600" dirty="0">
                <a:solidFill>
                  <a:schemeClr val="tx1"/>
                </a:solidFill>
              </a:rPr>
              <a:t>خدا وندا سبھوں پر لعنت کر-</a:t>
            </a:r>
            <a:endParaRPr lang="en-US" sz="3600" b="1" kern="1200" dirty="0">
              <a:solidFill>
                <a:schemeClr val="tx1"/>
              </a:solidFill>
              <a:ea typeface="MS Mincho" pitchFamily="49" charset="-128"/>
            </a:endParaRPr>
          </a:p>
        </p:txBody>
      </p:sp>
      <p:sp>
        <p:nvSpPr>
          <p:cNvPr id="13005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allahumma il`anhum jami`an</a:t>
            </a:r>
          </a:p>
        </p:txBody>
      </p:sp>
      <p:sp>
        <p:nvSpPr>
          <p:cNvPr id="13005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30054"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
        <p:nvSpPr>
          <p:cNvPr id="7" name="Rectangle 4"/>
          <p:cNvSpPr>
            <a:spLocks noChangeArrowheads="1"/>
          </p:cNvSpPr>
          <p:nvPr/>
        </p:nvSpPr>
        <p:spPr bwMode="auto">
          <a:xfrm>
            <a:off x="5280026" y="1058864"/>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defRPr/>
            </a:pPr>
            <a:r>
              <a:rPr lang="en-GB" sz="1600" b="1" dirty="0">
                <a:solidFill>
                  <a:srgbClr val="FFFFFF"/>
                </a:solidFill>
                <a:effectLst>
                  <a:outerShdw blurRad="38100" dist="38100" dir="2700000" algn="tl">
                    <a:srgbClr val="000000">
                      <a:alpha val="43137"/>
                    </a:srgbClr>
                  </a:outerShdw>
                </a:effectLst>
                <a:latin typeface="Trebuchet MS" pitchFamily="34" charset="0"/>
                <a:cs typeface="Arial" charset="0"/>
              </a:rPr>
              <a:t>Recite 100 times</a:t>
            </a:r>
            <a:endParaRPr lang="en-US" sz="1600" b="1" dirty="0">
              <a:solidFill>
                <a:srgbClr val="FFFFFF"/>
              </a:solidFill>
              <a:effectLst>
                <a:outerShdw blurRad="38100" dist="38100" dir="2700000" algn="tl">
                  <a:srgbClr val="000000">
                    <a:alpha val="43137"/>
                  </a:srgbClr>
                </a:outerShdw>
              </a:effectLst>
              <a:latin typeface="Trebuchet MS" pitchFamily="34" charset="0"/>
              <a:cs typeface="Arial" charset="0"/>
            </a:endParaRPr>
          </a:p>
        </p:txBody>
      </p:sp>
    </p:spTree>
    <p:extLst>
      <p:ext uri="{BB962C8B-B14F-4D97-AF65-F5344CB8AC3E}">
        <p14:creationId xmlns:p14="http://schemas.microsoft.com/office/powerpoint/2010/main" val="3346111528"/>
      </p:ext>
    </p:extLst>
  </p:cSld>
  <p:clrMapOvr>
    <a:masterClrMapping/>
  </p:clrMapOvr>
  <p:transition>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ChangeArrowheads="1"/>
          </p:cNvSpPr>
          <p:nvPr/>
        </p:nvSpPr>
        <p:spPr bwMode="auto">
          <a:xfrm>
            <a:off x="1524000" y="2309813"/>
            <a:ext cx="9144000" cy="286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lvl="1" algn="ctr" eaLnBrk="0" fontAlgn="base" hangingPunct="0">
              <a:spcBef>
                <a:spcPct val="0"/>
              </a:spcBef>
              <a:spcAft>
                <a:spcPct val="0"/>
              </a:spcAft>
              <a:tabLst>
                <a:tab pos="685800" algn="l"/>
              </a:tabLst>
            </a:pPr>
            <a:r>
              <a:rPr lang="en-US" sz="6000" b="1">
                <a:solidFill>
                  <a:srgbClr val="CC0000"/>
                </a:solidFill>
                <a:latin typeface="Al-Arial"/>
                <a:ea typeface="MS Mincho" pitchFamily="49" charset="-128"/>
                <a:cs typeface="Arial" pitchFamily="34" charset="0"/>
              </a:rPr>
              <a:t>100 times Salutations on Imam Husain (A.S) and his followers.</a:t>
            </a:r>
            <a:r>
              <a:rPr lang="en-US" sz="6000">
                <a:solidFill>
                  <a:srgbClr val="FFFFFF"/>
                </a:solidFill>
                <a:latin typeface="Times New Roman" pitchFamily="18" charset="0"/>
                <a:cs typeface="Arial" pitchFamily="34" charset="0"/>
              </a:rPr>
              <a:t> </a:t>
            </a:r>
          </a:p>
        </p:txBody>
      </p:sp>
      <p:sp>
        <p:nvSpPr>
          <p:cNvPr id="73933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739332"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
        <p:nvSpPr>
          <p:cNvPr id="8" name="Rectangle 4"/>
          <p:cNvSpPr>
            <a:spLocks noChangeArrowheads="1"/>
          </p:cNvSpPr>
          <p:nvPr/>
        </p:nvSpPr>
        <p:spPr bwMode="auto">
          <a:xfrm>
            <a:off x="5280026" y="1058864"/>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defRPr/>
            </a:pPr>
            <a:r>
              <a:rPr lang="en-GB" sz="1600" b="1" dirty="0">
                <a:solidFill>
                  <a:srgbClr val="FFFFFF"/>
                </a:solidFill>
                <a:effectLst>
                  <a:outerShdw blurRad="38100" dist="38100" dir="2700000" algn="tl">
                    <a:srgbClr val="000000">
                      <a:alpha val="43137"/>
                    </a:srgbClr>
                  </a:outerShdw>
                </a:effectLst>
                <a:latin typeface="Trebuchet MS" pitchFamily="34" charset="0"/>
                <a:cs typeface="Arial" charset="0"/>
              </a:rPr>
              <a:t>Recite 100 times</a:t>
            </a:r>
            <a:endParaRPr lang="en-US" sz="1600" b="1" dirty="0">
              <a:solidFill>
                <a:srgbClr val="FFFFFF"/>
              </a:solidFill>
              <a:effectLst>
                <a:outerShdw blurRad="38100" dist="38100" dir="2700000" algn="tl">
                  <a:srgbClr val="000000">
                    <a:alpha val="43137"/>
                  </a:srgbClr>
                </a:outerShdw>
              </a:effectLst>
              <a:latin typeface="Trebuchet MS" pitchFamily="34" charset="0"/>
              <a:cs typeface="Arial" charset="0"/>
            </a:endParaRPr>
          </a:p>
        </p:txBody>
      </p:sp>
    </p:spTree>
    <p:extLst>
      <p:ext uri="{BB962C8B-B14F-4D97-AF65-F5344CB8AC3E}">
        <p14:creationId xmlns:p14="http://schemas.microsoft.com/office/powerpoint/2010/main" val="1140582704"/>
      </p:ext>
    </p:extLst>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اَلسَّلاَمُ عَلَيْكَ يَا ابَا عَبْدِ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Peace be upon you, O </a:t>
            </a:r>
            <a:r>
              <a:rPr lang="en-US" sz="3600" b="1" kern="1200" dirty="0">
                <a:solidFill>
                  <a:schemeClr val="tx1"/>
                </a:solidFill>
                <a:ea typeface="MS Mincho" pitchFamily="49" charset="-128"/>
              </a:rPr>
              <a:t>Abu-`Abdullah</a:t>
            </a:r>
          </a:p>
          <a:p>
            <a:pPr marL="342900" indent="-342900" eaLnBrk="1" hangingPunct="1">
              <a:defRPr/>
            </a:pPr>
            <a:r>
              <a:rPr lang="ur-PK" sz="3600" dirty="0">
                <a:solidFill>
                  <a:schemeClr val="tx1"/>
                </a:solidFill>
              </a:rPr>
              <a:t>سلام ہو آپ پر اے ابو عبد الله الحسین (ع)</a:t>
            </a:r>
            <a:endParaRPr lang="en-US" sz="3600" b="1" kern="1200" dirty="0">
              <a:solidFill>
                <a:schemeClr val="tx1"/>
              </a:solidFill>
              <a:ea typeface="MS Mincho" pitchFamily="49" charset="-128"/>
            </a:endParaRPr>
          </a:p>
        </p:txBody>
      </p:sp>
      <p:sp>
        <p:nvSpPr>
          <p:cNvPr id="74035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es-ES" sz="3200" b="1" i="1">
                <a:solidFill>
                  <a:srgbClr val="FFFFFF"/>
                </a:solidFill>
                <a:ea typeface="MS Mincho" pitchFamily="49" charset="-128"/>
              </a:rPr>
              <a:t>alssalamu `alayka ya aba `abdillahi</a:t>
            </a:r>
            <a:endParaRPr lang="fi-FI" sz="3200" b="1" i="1">
              <a:solidFill>
                <a:srgbClr val="FFFFFF"/>
              </a:solidFill>
              <a:ea typeface="MS Mincho" pitchFamily="49" charset="-128"/>
            </a:endParaRPr>
          </a:p>
        </p:txBody>
      </p:sp>
      <p:sp>
        <p:nvSpPr>
          <p:cNvPr id="74035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740358"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
        <p:nvSpPr>
          <p:cNvPr id="7" name="Rectangle 4"/>
          <p:cNvSpPr>
            <a:spLocks noChangeArrowheads="1"/>
          </p:cNvSpPr>
          <p:nvPr/>
        </p:nvSpPr>
        <p:spPr bwMode="auto">
          <a:xfrm>
            <a:off x="5280026" y="1058864"/>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defRPr/>
            </a:pPr>
            <a:r>
              <a:rPr lang="en-GB" sz="1600" b="1" dirty="0">
                <a:solidFill>
                  <a:srgbClr val="FFFFFF"/>
                </a:solidFill>
                <a:effectLst>
                  <a:outerShdw blurRad="38100" dist="38100" dir="2700000" algn="tl">
                    <a:srgbClr val="000000">
                      <a:alpha val="43137"/>
                    </a:srgbClr>
                  </a:outerShdw>
                </a:effectLst>
                <a:latin typeface="Trebuchet MS" pitchFamily="34" charset="0"/>
                <a:cs typeface="Arial" charset="0"/>
              </a:rPr>
              <a:t>Recite 100 times</a:t>
            </a:r>
            <a:endParaRPr lang="en-US" sz="1600" b="1" dirty="0">
              <a:solidFill>
                <a:srgbClr val="FFFFFF"/>
              </a:solidFill>
              <a:effectLst>
                <a:outerShdw blurRad="38100" dist="38100" dir="2700000" algn="tl">
                  <a:srgbClr val="000000">
                    <a:alpha val="43137"/>
                  </a:srgbClr>
                </a:outerShdw>
              </a:effectLst>
              <a:latin typeface="Trebuchet MS" pitchFamily="34" charset="0"/>
              <a:cs typeface="Arial" charset="0"/>
            </a:endParaRPr>
          </a:p>
        </p:txBody>
      </p:sp>
      <p:sp>
        <p:nvSpPr>
          <p:cNvPr id="740360" name="Text Box 6"/>
          <p:cNvSpPr txBox="1">
            <a:spLocks noChangeArrowheads="1"/>
          </p:cNvSpPr>
          <p:nvPr/>
        </p:nvSpPr>
        <p:spPr bwMode="auto">
          <a:xfrm>
            <a:off x="4872039" y="5654676"/>
            <a:ext cx="2447925" cy="366713"/>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b="1">
                <a:solidFill>
                  <a:srgbClr val="FFFF99"/>
                </a:solidFill>
                <a:latin typeface="Trebuchet MS" pitchFamily="34" charset="0"/>
              </a:rPr>
              <a:t>Tasbih Counter : 1</a:t>
            </a:r>
          </a:p>
        </p:txBody>
      </p:sp>
    </p:spTree>
    <p:extLst>
      <p:ext uri="{BB962C8B-B14F-4D97-AF65-F5344CB8AC3E}">
        <p14:creationId xmlns:p14="http://schemas.microsoft.com/office/powerpoint/2010/main" val="1407458202"/>
      </p:ext>
    </p:extLst>
  </p:cSld>
  <p:clrMapOvr>
    <a:masterClrMapping/>
  </p:clrMapOvr>
  <p:transition>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ٱلارْوَاحِ</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ٱلَّتِي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حَلَّتْ بِفِنَائِكَ</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and upon the souls that gathered in your courtyard</a:t>
            </a:r>
            <a:r>
              <a:rPr lang="en-US" sz="2800" b="1" kern="1200" dirty="0">
                <a:solidFill>
                  <a:schemeClr val="tx1"/>
                </a:solidFill>
                <a:ea typeface="MS Mincho" pitchFamily="49" charset="-128"/>
              </a:rPr>
              <a:t>.</a:t>
            </a:r>
          </a:p>
          <a:p>
            <a:pPr marL="342900" indent="-342900" eaLnBrk="1" hangingPunct="1">
              <a:defRPr/>
            </a:pPr>
            <a:r>
              <a:rPr lang="ur-PK" sz="2800" dirty="0">
                <a:solidFill>
                  <a:schemeClr val="tx1"/>
                </a:solidFill>
              </a:rPr>
              <a:t> اور ان روحوں پر جو نازل ہوئیں آپ کے صحن خانہ میں  اور مقیم ہیں آپ کے روضۂ اقدس میں، </a:t>
            </a:r>
            <a:endParaRPr lang="en-US" sz="2800" b="1" kern="1200" dirty="0">
              <a:solidFill>
                <a:schemeClr val="tx1"/>
              </a:solidFill>
              <a:ea typeface="MS Mincho" pitchFamily="49" charset="-128"/>
            </a:endParaRPr>
          </a:p>
        </p:txBody>
      </p:sp>
      <p:sp>
        <p:nvSpPr>
          <p:cNvPr id="74138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it-IT" sz="3200" b="1" i="1">
                <a:solidFill>
                  <a:srgbClr val="FFFFFF"/>
                </a:solidFill>
                <a:ea typeface="MS Mincho" pitchFamily="49" charset="-128"/>
              </a:rPr>
              <a:t>wa `ala al-arwahi allati hallat bifina'ika</a:t>
            </a:r>
            <a:endParaRPr lang="fi-FI" sz="3200" b="1" i="1">
              <a:solidFill>
                <a:srgbClr val="FFFFFF"/>
              </a:solidFill>
              <a:ea typeface="MS Mincho" pitchFamily="49" charset="-128"/>
            </a:endParaRPr>
          </a:p>
        </p:txBody>
      </p:sp>
      <p:sp>
        <p:nvSpPr>
          <p:cNvPr id="74138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741382"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
        <p:nvSpPr>
          <p:cNvPr id="7" name="Rectangle 4"/>
          <p:cNvSpPr>
            <a:spLocks noChangeArrowheads="1"/>
          </p:cNvSpPr>
          <p:nvPr/>
        </p:nvSpPr>
        <p:spPr bwMode="auto">
          <a:xfrm>
            <a:off x="5280026" y="1058864"/>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defRPr/>
            </a:pPr>
            <a:r>
              <a:rPr lang="en-GB" sz="1600" b="1" dirty="0">
                <a:solidFill>
                  <a:srgbClr val="FFFFFF"/>
                </a:solidFill>
                <a:effectLst>
                  <a:outerShdw blurRad="38100" dist="38100" dir="2700000" algn="tl">
                    <a:srgbClr val="000000">
                      <a:alpha val="43137"/>
                    </a:srgbClr>
                  </a:outerShdw>
                </a:effectLst>
                <a:latin typeface="Trebuchet MS" pitchFamily="34" charset="0"/>
                <a:cs typeface="Arial" charset="0"/>
              </a:rPr>
              <a:t>Recite 100 times</a:t>
            </a:r>
            <a:endParaRPr lang="en-US" sz="1600" b="1" dirty="0">
              <a:solidFill>
                <a:srgbClr val="FFFFFF"/>
              </a:solidFill>
              <a:effectLst>
                <a:outerShdw blurRad="38100" dist="38100" dir="2700000" algn="tl">
                  <a:srgbClr val="000000">
                    <a:alpha val="43137"/>
                  </a:srgbClr>
                </a:outerShdw>
              </a:effectLst>
              <a:latin typeface="Trebuchet MS" pitchFamily="34" charset="0"/>
              <a:cs typeface="Arial" charset="0"/>
            </a:endParaRPr>
          </a:p>
        </p:txBody>
      </p:sp>
    </p:spTree>
    <p:extLst>
      <p:ext uri="{BB962C8B-B14F-4D97-AF65-F5344CB8AC3E}">
        <p14:creationId xmlns:p14="http://schemas.microsoft.com/office/powerpoint/2010/main" val="4259730111"/>
      </p:ext>
    </p:extLst>
  </p:cSld>
  <p:clrMapOvr>
    <a:masterClrMapping/>
  </p:clrMapOvr>
  <p:transition>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عَلَيْكَ مِنِّي سَلاَمُ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ابَداً</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Peace of Allah be upon you from me </a:t>
            </a:r>
            <a:r>
              <a:rPr lang="en-US" sz="3600" b="1" kern="1200" dirty="0">
                <a:solidFill>
                  <a:schemeClr val="tx1"/>
                </a:solidFill>
                <a:ea typeface="MS Mincho" pitchFamily="49" charset="-128"/>
              </a:rPr>
              <a:t>forever</a:t>
            </a:r>
          </a:p>
          <a:p>
            <a:pPr marL="342900" indent="-342900" eaLnBrk="1" hangingPunct="1">
              <a:defRPr/>
            </a:pPr>
            <a:r>
              <a:rPr lang="ur-PK" sz="3600" dirty="0">
                <a:solidFill>
                  <a:schemeClr val="tx1"/>
                </a:solidFill>
              </a:rPr>
              <a:t>میری طرف سے سلام خدا ہو ہمیشہ</a:t>
            </a:r>
            <a:endParaRPr lang="en-US" sz="3600" b="1" kern="1200" dirty="0">
              <a:solidFill>
                <a:schemeClr val="tx1"/>
              </a:solidFill>
              <a:ea typeface="MS Mincho" pitchFamily="49" charset="-128"/>
            </a:endParaRPr>
          </a:p>
        </p:txBody>
      </p:sp>
      <p:sp>
        <p:nvSpPr>
          <p:cNvPr id="74240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`alayka minni salamu allahi abadan</a:t>
            </a:r>
          </a:p>
        </p:txBody>
      </p:sp>
      <p:sp>
        <p:nvSpPr>
          <p:cNvPr id="74240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742406"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
        <p:nvSpPr>
          <p:cNvPr id="7" name="Rectangle 4"/>
          <p:cNvSpPr>
            <a:spLocks noChangeArrowheads="1"/>
          </p:cNvSpPr>
          <p:nvPr/>
        </p:nvSpPr>
        <p:spPr bwMode="auto">
          <a:xfrm>
            <a:off x="5280026" y="1058864"/>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defRPr/>
            </a:pPr>
            <a:r>
              <a:rPr lang="en-GB" sz="1600" b="1" dirty="0">
                <a:solidFill>
                  <a:srgbClr val="FFFFFF"/>
                </a:solidFill>
                <a:effectLst>
                  <a:outerShdw blurRad="38100" dist="38100" dir="2700000" algn="tl">
                    <a:srgbClr val="000000">
                      <a:alpha val="43137"/>
                    </a:srgbClr>
                  </a:outerShdw>
                </a:effectLst>
                <a:latin typeface="Trebuchet MS" pitchFamily="34" charset="0"/>
                <a:cs typeface="Arial" charset="0"/>
              </a:rPr>
              <a:t>Recite 100 times</a:t>
            </a:r>
            <a:endParaRPr lang="en-US" sz="1600" b="1" dirty="0">
              <a:solidFill>
                <a:srgbClr val="FFFFFF"/>
              </a:solidFill>
              <a:effectLst>
                <a:outerShdw blurRad="38100" dist="38100" dir="2700000" algn="tl">
                  <a:srgbClr val="000000">
                    <a:alpha val="43137"/>
                  </a:srgbClr>
                </a:outerShdw>
              </a:effectLst>
              <a:latin typeface="Trebuchet MS" pitchFamily="34" charset="0"/>
              <a:cs typeface="Arial" charset="0"/>
            </a:endParaRPr>
          </a:p>
        </p:txBody>
      </p:sp>
    </p:spTree>
    <p:extLst>
      <p:ext uri="{BB962C8B-B14F-4D97-AF65-F5344CB8AC3E}">
        <p14:creationId xmlns:p14="http://schemas.microsoft.com/office/powerpoint/2010/main" val="3538046264"/>
      </p:ext>
    </p:extLst>
  </p:cSld>
  <p:clrMapOvr>
    <a:masterClrMapping/>
  </p:clrMapOvr>
  <p:transition>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مَا بَقيتُ وَبَقِيَ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ٱللَّيْلُ</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وَٱلنَّهَارُ</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as long as I am existent and as long as there are day and night</a:t>
            </a:r>
            <a:r>
              <a:rPr lang="en-US" sz="3600" b="1" kern="1200" dirty="0">
                <a:solidFill>
                  <a:schemeClr val="tx1"/>
                </a:solidFill>
                <a:ea typeface="MS Mincho" pitchFamily="49" charset="-128"/>
              </a:rPr>
              <a:t>.</a:t>
            </a:r>
          </a:p>
          <a:p>
            <a:pPr marL="342900" indent="-342900" eaLnBrk="1" hangingPunct="1">
              <a:defRPr/>
            </a:pPr>
            <a:r>
              <a:rPr lang="ur-PK" sz="3600" dirty="0">
                <a:solidFill>
                  <a:schemeClr val="tx1"/>
                </a:solidFill>
              </a:rPr>
              <a:t>جب تک کہ میں زندہ ہوں اور روز و شب باقی ہیں</a:t>
            </a:r>
            <a:endParaRPr lang="en-US" sz="3600" b="1" kern="1200" dirty="0">
              <a:solidFill>
                <a:schemeClr val="tx1"/>
              </a:solidFill>
              <a:ea typeface="MS Mincho" pitchFamily="49" charset="-128"/>
            </a:endParaRPr>
          </a:p>
        </p:txBody>
      </p:sp>
      <p:sp>
        <p:nvSpPr>
          <p:cNvPr id="74342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ma baqitu wa baqiya allaylu walnnaharu</a:t>
            </a:r>
          </a:p>
        </p:txBody>
      </p:sp>
      <p:sp>
        <p:nvSpPr>
          <p:cNvPr id="74342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743430"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
        <p:nvSpPr>
          <p:cNvPr id="7" name="Rectangle 4"/>
          <p:cNvSpPr>
            <a:spLocks noChangeArrowheads="1"/>
          </p:cNvSpPr>
          <p:nvPr/>
        </p:nvSpPr>
        <p:spPr bwMode="auto">
          <a:xfrm>
            <a:off x="5280026" y="1058864"/>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defRPr/>
            </a:pPr>
            <a:r>
              <a:rPr lang="en-GB" sz="1600" b="1" dirty="0">
                <a:solidFill>
                  <a:srgbClr val="FFFFFF"/>
                </a:solidFill>
                <a:effectLst>
                  <a:outerShdw blurRad="38100" dist="38100" dir="2700000" algn="tl">
                    <a:srgbClr val="000000">
                      <a:alpha val="43137"/>
                    </a:srgbClr>
                  </a:outerShdw>
                </a:effectLst>
                <a:latin typeface="Trebuchet MS" pitchFamily="34" charset="0"/>
                <a:cs typeface="Arial" charset="0"/>
              </a:rPr>
              <a:t>Recite 100 times</a:t>
            </a:r>
            <a:endParaRPr lang="en-US" sz="1600" b="1" dirty="0">
              <a:solidFill>
                <a:srgbClr val="FFFFFF"/>
              </a:solidFill>
              <a:effectLst>
                <a:outerShdw blurRad="38100" dist="38100" dir="2700000" algn="tl">
                  <a:srgbClr val="000000">
                    <a:alpha val="43137"/>
                  </a:srgbClr>
                </a:outerShdw>
              </a:effectLst>
              <a:latin typeface="Trebuchet MS" pitchFamily="34" charset="0"/>
              <a:cs typeface="Arial" charset="0"/>
            </a:endParaRPr>
          </a:p>
        </p:txBody>
      </p:sp>
    </p:spTree>
    <p:extLst>
      <p:ext uri="{BB962C8B-B14F-4D97-AF65-F5344CB8AC3E}">
        <p14:creationId xmlns:p14="http://schemas.microsoft.com/office/powerpoint/2010/main" val="2336295935"/>
      </p:ext>
    </p:extLst>
  </p:cSld>
  <p:clrMapOvr>
    <a:masterClrMapping/>
  </p:clrMapOvr>
  <p:transition>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وَلاَ جَعَلَهُ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آخِرَ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ٱلْعَهْدِ</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مِنِّي لِزِيَارَتِكُمْ</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May Allah not cause this (visit) to be the last of my visit to you (all</a:t>
            </a:r>
            <a:r>
              <a:rPr lang="en-US" sz="2800" b="1" kern="1200" dirty="0">
                <a:solidFill>
                  <a:schemeClr val="tx1"/>
                </a:solidFill>
                <a:ea typeface="MS Mincho" pitchFamily="49" charset="-128"/>
              </a:rPr>
              <a:t>).</a:t>
            </a:r>
          </a:p>
          <a:p>
            <a:pPr marL="342900" indent="-342900" eaLnBrk="1" hangingPunct="1">
              <a:defRPr/>
            </a:pPr>
            <a:r>
              <a:rPr lang="ur-PK" sz="2800" dirty="0">
                <a:solidFill>
                  <a:schemeClr val="tx1"/>
                </a:solidFill>
              </a:rPr>
              <a:t> اور قرار دے خدا میری اس زیارت کو آپ کی آخری زیارت، </a:t>
            </a:r>
            <a:endParaRPr lang="en-US" sz="2800" b="1" kern="1200" dirty="0">
              <a:solidFill>
                <a:schemeClr val="tx1"/>
              </a:solidFill>
              <a:ea typeface="MS Mincho" pitchFamily="49" charset="-128"/>
            </a:endParaRPr>
          </a:p>
        </p:txBody>
      </p:sp>
      <p:sp>
        <p:nvSpPr>
          <p:cNvPr id="74445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 la ja`alahu allahu akhira al`ahdi minni liziyaratikum</a:t>
            </a:r>
          </a:p>
        </p:txBody>
      </p:sp>
      <p:sp>
        <p:nvSpPr>
          <p:cNvPr id="74445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744454"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
        <p:nvSpPr>
          <p:cNvPr id="7" name="Rectangle 4"/>
          <p:cNvSpPr>
            <a:spLocks noChangeArrowheads="1"/>
          </p:cNvSpPr>
          <p:nvPr/>
        </p:nvSpPr>
        <p:spPr bwMode="auto">
          <a:xfrm>
            <a:off x="5280026" y="1058864"/>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defRPr/>
            </a:pPr>
            <a:r>
              <a:rPr lang="en-GB" sz="1600" b="1" dirty="0">
                <a:solidFill>
                  <a:srgbClr val="FFFFFF"/>
                </a:solidFill>
                <a:effectLst>
                  <a:outerShdw blurRad="38100" dist="38100" dir="2700000" algn="tl">
                    <a:srgbClr val="000000">
                      <a:alpha val="43137"/>
                    </a:srgbClr>
                  </a:outerShdw>
                </a:effectLst>
                <a:latin typeface="Trebuchet MS" pitchFamily="34" charset="0"/>
                <a:cs typeface="Arial" charset="0"/>
              </a:rPr>
              <a:t>Recite 100 times</a:t>
            </a:r>
            <a:endParaRPr lang="en-US" sz="1600" b="1" dirty="0">
              <a:solidFill>
                <a:srgbClr val="FFFFFF"/>
              </a:solidFill>
              <a:effectLst>
                <a:outerShdw blurRad="38100" dist="38100" dir="2700000" algn="tl">
                  <a:srgbClr val="000000">
                    <a:alpha val="43137"/>
                  </a:srgbClr>
                </a:outerShdw>
              </a:effectLst>
              <a:latin typeface="Trebuchet MS" pitchFamily="34" charset="0"/>
              <a:cs typeface="Arial" charset="0"/>
            </a:endParaRPr>
          </a:p>
        </p:txBody>
      </p:sp>
    </p:spTree>
    <p:extLst>
      <p:ext uri="{BB962C8B-B14F-4D97-AF65-F5344CB8AC3E}">
        <p14:creationId xmlns:p14="http://schemas.microsoft.com/office/powerpoint/2010/main" val="759870781"/>
      </p:ext>
    </p:extLst>
  </p:cSld>
  <p:clrMapOvr>
    <a:masterClrMapping/>
  </p:clrMapOvr>
  <p:transition>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اَلسَّلاَمُ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ٱلْحُسَيْنِ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Peace be upon al-</a:t>
            </a:r>
            <a:r>
              <a:rPr lang="en-US" sz="3600" b="1" kern="1200" dirty="0" err="1">
                <a:solidFill>
                  <a:schemeClr val="tx1"/>
                </a:solidFill>
                <a:ea typeface="MS Mincho" pitchFamily="49" charset="-128"/>
              </a:rPr>
              <a:t>Husayn</a:t>
            </a:r>
            <a:r>
              <a:rPr lang="en-US" sz="3600" b="1" kern="1200" dirty="0">
                <a:solidFill>
                  <a:schemeClr val="tx1"/>
                </a:solidFill>
                <a:ea typeface="MS Mincho" pitchFamily="49" charset="-128"/>
              </a:rPr>
              <a:t>,</a:t>
            </a:r>
          </a:p>
          <a:p>
            <a:pPr marL="342900" indent="-342900" eaLnBrk="1" hangingPunct="1">
              <a:defRPr/>
            </a:pPr>
            <a:r>
              <a:rPr lang="ur-PK" sz="3600" dirty="0">
                <a:solidFill>
                  <a:schemeClr val="tx1"/>
                </a:solidFill>
              </a:rPr>
              <a:t>سلام ہو میرے مولا امام حسین (ع) پر</a:t>
            </a:r>
            <a:endParaRPr lang="en-US" sz="3600" b="1" kern="1200" dirty="0">
              <a:solidFill>
                <a:schemeClr val="tx1"/>
              </a:solidFill>
              <a:ea typeface="MS Mincho" pitchFamily="49" charset="-128"/>
            </a:endParaRPr>
          </a:p>
        </p:txBody>
      </p:sp>
      <p:sp>
        <p:nvSpPr>
          <p:cNvPr id="74547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alssalamu `ala alhusayni</a:t>
            </a:r>
          </a:p>
        </p:txBody>
      </p:sp>
      <p:sp>
        <p:nvSpPr>
          <p:cNvPr id="74547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745478"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
        <p:nvSpPr>
          <p:cNvPr id="7" name="Rectangle 4"/>
          <p:cNvSpPr>
            <a:spLocks noChangeArrowheads="1"/>
          </p:cNvSpPr>
          <p:nvPr/>
        </p:nvSpPr>
        <p:spPr bwMode="auto">
          <a:xfrm>
            <a:off x="5280026" y="1058864"/>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defRPr/>
            </a:pPr>
            <a:r>
              <a:rPr lang="en-GB" sz="1600" b="1" dirty="0">
                <a:solidFill>
                  <a:srgbClr val="FFFFFF"/>
                </a:solidFill>
                <a:effectLst>
                  <a:outerShdw blurRad="38100" dist="38100" dir="2700000" algn="tl">
                    <a:srgbClr val="000000">
                      <a:alpha val="43137"/>
                    </a:srgbClr>
                  </a:outerShdw>
                </a:effectLst>
                <a:latin typeface="Trebuchet MS" pitchFamily="34" charset="0"/>
                <a:cs typeface="Arial" charset="0"/>
              </a:rPr>
              <a:t>Recite 100 times</a:t>
            </a:r>
            <a:endParaRPr lang="en-US" sz="1600" b="1" dirty="0">
              <a:solidFill>
                <a:srgbClr val="FFFFFF"/>
              </a:solidFill>
              <a:effectLst>
                <a:outerShdw blurRad="38100" dist="38100" dir="2700000" algn="tl">
                  <a:srgbClr val="000000">
                    <a:alpha val="43137"/>
                  </a:srgbClr>
                </a:outerShdw>
              </a:effectLst>
              <a:latin typeface="Trebuchet MS" pitchFamily="34" charset="0"/>
              <a:cs typeface="Arial" charset="0"/>
            </a:endParaRPr>
          </a:p>
        </p:txBody>
      </p:sp>
    </p:spTree>
    <p:extLst>
      <p:ext uri="{BB962C8B-B14F-4D97-AF65-F5344CB8AC3E}">
        <p14:creationId xmlns:p14="http://schemas.microsoft.com/office/powerpoint/2010/main" val="276575350"/>
      </p:ext>
    </p:extLst>
  </p:cSld>
  <p:clrMapOvr>
    <a:masterClrMapping/>
  </p:clrMapOvr>
  <p:transition>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عَلِيِّ بْنِ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ٱلْحُسَيْنِ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upon </a:t>
            </a:r>
            <a:r>
              <a:rPr lang="en-US" sz="3600" b="1" kern="1200" dirty="0">
                <a:solidFill>
                  <a:schemeClr val="tx1"/>
                </a:solidFill>
                <a:ea typeface="MS Mincho" pitchFamily="49" charset="-128"/>
              </a:rPr>
              <a:t>`Ali </a:t>
            </a:r>
            <a:r>
              <a:rPr lang="en-US" sz="3600" b="1" kern="1200" dirty="0" err="1">
                <a:solidFill>
                  <a:schemeClr val="tx1"/>
                </a:solidFill>
                <a:ea typeface="MS Mincho" pitchFamily="49" charset="-128"/>
              </a:rPr>
              <a:t>ibn</a:t>
            </a:r>
            <a:r>
              <a:rPr lang="en-US" sz="3600" b="1" kern="1200" dirty="0">
                <a:solidFill>
                  <a:schemeClr val="tx1"/>
                </a:solidFill>
                <a:ea typeface="MS Mincho" pitchFamily="49" charset="-128"/>
              </a:rPr>
              <a:t> al-</a:t>
            </a:r>
            <a:r>
              <a:rPr lang="en-US" sz="3600" b="1" kern="1200" dirty="0" err="1">
                <a:solidFill>
                  <a:schemeClr val="tx1"/>
                </a:solidFill>
                <a:ea typeface="MS Mincho" pitchFamily="49" charset="-128"/>
              </a:rPr>
              <a:t>Husayn</a:t>
            </a:r>
            <a:r>
              <a:rPr lang="en-US" sz="3600" b="1" kern="1200" dirty="0">
                <a:solidFill>
                  <a:schemeClr val="tx1"/>
                </a:solidFill>
                <a:ea typeface="MS Mincho" pitchFamily="49" charset="-128"/>
              </a:rPr>
              <a:t>,</a:t>
            </a:r>
          </a:p>
          <a:p>
            <a:pPr marL="342900" indent="-342900" eaLnBrk="1" hangingPunct="1">
              <a:defRPr/>
            </a:pPr>
            <a:r>
              <a:rPr lang="ur-PK" sz="3600" dirty="0">
                <a:solidFill>
                  <a:schemeClr val="tx1"/>
                </a:solidFill>
              </a:rPr>
              <a:t> اور شہزادہ علی اکبر (ع) پر،  پسر امام حسین (ع) پر</a:t>
            </a:r>
            <a:endParaRPr lang="en-US" sz="3600" b="1" kern="1200" dirty="0">
              <a:solidFill>
                <a:schemeClr val="tx1"/>
              </a:solidFill>
              <a:ea typeface="MS Mincho" pitchFamily="49" charset="-128"/>
            </a:endParaRPr>
          </a:p>
        </p:txBody>
      </p:sp>
      <p:sp>
        <p:nvSpPr>
          <p:cNvPr id="74650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 `ala `aliyyi bni alhusayni</a:t>
            </a:r>
          </a:p>
        </p:txBody>
      </p:sp>
      <p:sp>
        <p:nvSpPr>
          <p:cNvPr id="74650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746502"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
        <p:nvSpPr>
          <p:cNvPr id="7" name="Rectangle 4"/>
          <p:cNvSpPr>
            <a:spLocks noChangeArrowheads="1"/>
          </p:cNvSpPr>
          <p:nvPr/>
        </p:nvSpPr>
        <p:spPr bwMode="auto">
          <a:xfrm>
            <a:off x="5280026" y="1058864"/>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defRPr/>
            </a:pPr>
            <a:r>
              <a:rPr lang="en-GB" sz="1600" b="1" dirty="0">
                <a:solidFill>
                  <a:srgbClr val="FFFFFF"/>
                </a:solidFill>
                <a:effectLst>
                  <a:outerShdw blurRad="38100" dist="38100" dir="2700000" algn="tl">
                    <a:srgbClr val="000000">
                      <a:alpha val="43137"/>
                    </a:srgbClr>
                  </a:outerShdw>
                </a:effectLst>
                <a:latin typeface="Trebuchet MS" pitchFamily="34" charset="0"/>
                <a:cs typeface="Arial" charset="0"/>
              </a:rPr>
              <a:t>Recite 100 times</a:t>
            </a:r>
            <a:endParaRPr lang="en-US" sz="1600" b="1" dirty="0">
              <a:solidFill>
                <a:srgbClr val="FFFFFF"/>
              </a:solidFill>
              <a:effectLst>
                <a:outerShdw blurRad="38100" dist="38100" dir="2700000" algn="tl">
                  <a:srgbClr val="000000">
                    <a:alpha val="43137"/>
                  </a:srgbClr>
                </a:outerShdw>
              </a:effectLst>
              <a:latin typeface="Trebuchet MS" pitchFamily="34" charset="0"/>
              <a:cs typeface="Arial" charset="0"/>
            </a:endParaRPr>
          </a:p>
        </p:txBody>
      </p:sp>
    </p:spTree>
    <p:extLst>
      <p:ext uri="{BB962C8B-B14F-4D97-AF65-F5344CB8AC3E}">
        <p14:creationId xmlns:p14="http://schemas.microsoft.com/office/powerpoint/2010/main" val="205390795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اَلسَّلاَمُ عَلَيْكَ يَا بْنَ فَاطِمَةَ</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Peace be upon you, O son of </a:t>
            </a:r>
            <a:r>
              <a:rPr lang="en-US" sz="3600" b="1" kern="1200" dirty="0">
                <a:solidFill>
                  <a:schemeClr val="tx1"/>
                </a:solidFill>
                <a:ea typeface="MS Mincho" pitchFamily="49" charset="-128"/>
              </a:rPr>
              <a:t>Fatimah</a:t>
            </a:r>
          </a:p>
          <a:p>
            <a:pPr marL="342900" indent="-342900" eaLnBrk="1" hangingPunct="1">
              <a:defRPr/>
            </a:pPr>
            <a:r>
              <a:rPr lang="ur-PK" sz="3600" dirty="0">
                <a:solidFill>
                  <a:schemeClr val="tx1"/>
                </a:solidFill>
              </a:rPr>
              <a:t>  سلام ہو آپ پر اے فرزند  فاطمہ زہرا (ع)</a:t>
            </a:r>
            <a:endParaRPr lang="en-US" sz="3600" b="1" kern="1200" dirty="0">
              <a:solidFill>
                <a:schemeClr val="tx1"/>
              </a:solidFill>
              <a:ea typeface="MS Mincho" pitchFamily="49" charset="-128"/>
            </a:endParaRPr>
          </a:p>
        </p:txBody>
      </p:sp>
      <p:sp>
        <p:nvSpPr>
          <p:cNvPr id="1946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alssalamu `alayka yabna fatimata</a:t>
            </a:r>
          </a:p>
        </p:txBody>
      </p:sp>
      <p:sp>
        <p:nvSpPr>
          <p:cNvPr id="1946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9462"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2504744253"/>
      </p:ext>
    </p:extLst>
  </p:cSld>
  <p:clrMapOvr>
    <a:masterClrMapping/>
  </p:clrMapOvr>
  <p:transition>
    <p:fad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اوْلاَدِ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ٱلْحُسَيْنِ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upon the sons of al-</a:t>
            </a:r>
            <a:r>
              <a:rPr lang="en-US" sz="3600" b="1" kern="1200" dirty="0" err="1">
                <a:solidFill>
                  <a:schemeClr val="tx1"/>
                </a:solidFill>
                <a:ea typeface="MS Mincho" pitchFamily="49" charset="-128"/>
              </a:rPr>
              <a:t>Husayn</a:t>
            </a:r>
            <a:r>
              <a:rPr lang="en-US" sz="3600" b="1" kern="1200" dirty="0">
                <a:solidFill>
                  <a:schemeClr val="tx1"/>
                </a:solidFill>
                <a:ea typeface="MS Mincho" pitchFamily="49" charset="-128"/>
              </a:rPr>
              <a:t>,</a:t>
            </a:r>
          </a:p>
          <a:p>
            <a:pPr marL="342900" indent="-342900" eaLnBrk="1" hangingPunct="1">
              <a:defRPr/>
            </a:pPr>
            <a:r>
              <a:rPr lang="ur-PK" sz="3600" dirty="0">
                <a:solidFill>
                  <a:schemeClr val="tx1"/>
                </a:solidFill>
              </a:rPr>
              <a:t> اور جملہ اولاد امام حسین (ع) پر </a:t>
            </a:r>
            <a:endParaRPr lang="en-US" sz="3600" b="1" kern="1200" dirty="0">
              <a:solidFill>
                <a:schemeClr val="tx1"/>
              </a:solidFill>
              <a:ea typeface="MS Mincho" pitchFamily="49" charset="-128"/>
            </a:endParaRPr>
          </a:p>
        </p:txBody>
      </p:sp>
      <p:sp>
        <p:nvSpPr>
          <p:cNvPr id="74752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 `ala awladi alhusayni</a:t>
            </a:r>
          </a:p>
        </p:txBody>
      </p:sp>
      <p:sp>
        <p:nvSpPr>
          <p:cNvPr id="74752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747526"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
        <p:nvSpPr>
          <p:cNvPr id="7" name="Rectangle 4"/>
          <p:cNvSpPr>
            <a:spLocks noChangeArrowheads="1"/>
          </p:cNvSpPr>
          <p:nvPr/>
        </p:nvSpPr>
        <p:spPr bwMode="auto">
          <a:xfrm>
            <a:off x="5280026" y="1058864"/>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defRPr/>
            </a:pPr>
            <a:r>
              <a:rPr lang="en-GB" sz="1600" b="1" dirty="0">
                <a:solidFill>
                  <a:srgbClr val="FFFFFF"/>
                </a:solidFill>
                <a:effectLst>
                  <a:outerShdw blurRad="38100" dist="38100" dir="2700000" algn="tl">
                    <a:srgbClr val="000000">
                      <a:alpha val="43137"/>
                    </a:srgbClr>
                  </a:outerShdw>
                </a:effectLst>
                <a:latin typeface="Trebuchet MS" pitchFamily="34" charset="0"/>
                <a:cs typeface="Arial" charset="0"/>
              </a:rPr>
              <a:t>Recite 100 times</a:t>
            </a:r>
            <a:endParaRPr lang="en-US" sz="1600" b="1" dirty="0">
              <a:solidFill>
                <a:srgbClr val="FFFFFF"/>
              </a:solidFill>
              <a:effectLst>
                <a:outerShdw blurRad="38100" dist="38100" dir="2700000" algn="tl">
                  <a:srgbClr val="000000">
                    <a:alpha val="43137"/>
                  </a:srgbClr>
                </a:outerShdw>
              </a:effectLst>
              <a:latin typeface="Trebuchet MS" pitchFamily="34" charset="0"/>
              <a:cs typeface="Arial" charset="0"/>
            </a:endParaRPr>
          </a:p>
        </p:txBody>
      </p:sp>
    </p:spTree>
    <p:extLst>
      <p:ext uri="{BB962C8B-B14F-4D97-AF65-F5344CB8AC3E}">
        <p14:creationId xmlns:p14="http://schemas.microsoft.com/office/powerpoint/2010/main" val="2288507648"/>
      </p:ext>
    </p:extLst>
  </p:cSld>
  <p:clrMapOvr>
    <a:masterClrMapping/>
  </p:clrMapOvr>
  <p:transition>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اصْحَابِ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ٱلْحُسَيْنِ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and upon the companions of al-</a:t>
            </a:r>
            <a:r>
              <a:rPr lang="en-US" sz="3600" b="1" kern="1200" dirty="0" err="1">
                <a:solidFill>
                  <a:schemeClr val="tx1"/>
                </a:solidFill>
                <a:ea typeface="MS Mincho" pitchFamily="49" charset="-128"/>
              </a:rPr>
              <a:t>Husayn</a:t>
            </a:r>
            <a:r>
              <a:rPr lang="en-US" sz="3600" b="1" kern="1200" dirty="0">
                <a:solidFill>
                  <a:schemeClr val="tx1"/>
                </a:solidFill>
                <a:ea typeface="MS Mincho" pitchFamily="49" charset="-128"/>
              </a:rPr>
              <a:t>.</a:t>
            </a:r>
          </a:p>
          <a:p>
            <a:pPr marL="342900" indent="-342900" eaLnBrk="1" hangingPunct="1">
              <a:defRPr/>
            </a:pPr>
            <a:r>
              <a:rPr lang="ur-PK" sz="3600" dirty="0">
                <a:solidFill>
                  <a:schemeClr val="tx1"/>
                </a:solidFill>
              </a:rPr>
              <a:t>اور اصحاب امام حسین (ع) پر -</a:t>
            </a:r>
            <a:endParaRPr lang="en-US" sz="3600" b="1" kern="1200" dirty="0">
              <a:solidFill>
                <a:schemeClr val="tx1"/>
              </a:solidFill>
              <a:ea typeface="MS Mincho" pitchFamily="49" charset="-128"/>
            </a:endParaRPr>
          </a:p>
        </p:txBody>
      </p:sp>
      <p:sp>
        <p:nvSpPr>
          <p:cNvPr id="74854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 `ala ashabi alhusayni</a:t>
            </a:r>
          </a:p>
        </p:txBody>
      </p:sp>
      <p:sp>
        <p:nvSpPr>
          <p:cNvPr id="74854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748550"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
        <p:nvSpPr>
          <p:cNvPr id="7" name="Rectangle 4"/>
          <p:cNvSpPr>
            <a:spLocks noChangeArrowheads="1"/>
          </p:cNvSpPr>
          <p:nvPr/>
        </p:nvSpPr>
        <p:spPr bwMode="auto">
          <a:xfrm>
            <a:off x="5280026" y="1058864"/>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defRPr/>
            </a:pPr>
            <a:r>
              <a:rPr lang="en-GB" sz="1600" b="1" dirty="0">
                <a:solidFill>
                  <a:srgbClr val="FFFFFF"/>
                </a:solidFill>
                <a:effectLst>
                  <a:outerShdw blurRad="38100" dist="38100" dir="2700000" algn="tl">
                    <a:srgbClr val="000000">
                      <a:alpha val="43137"/>
                    </a:srgbClr>
                  </a:outerShdw>
                </a:effectLst>
                <a:latin typeface="Trebuchet MS" pitchFamily="34" charset="0"/>
                <a:cs typeface="Arial" charset="0"/>
              </a:rPr>
              <a:t>Recite 100 times</a:t>
            </a:r>
            <a:endParaRPr lang="en-US" sz="1600" b="1" dirty="0">
              <a:solidFill>
                <a:srgbClr val="FFFFFF"/>
              </a:solidFill>
              <a:effectLst>
                <a:outerShdw blurRad="38100" dist="38100" dir="2700000" algn="tl">
                  <a:srgbClr val="000000">
                    <a:alpha val="43137"/>
                  </a:srgbClr>
                </a:outerShdw>
              </a:effectLst>
              <a:latin typeface="Trebuchet MS" pitchFamily="34" charset="0"/>
              <a:cs typeface="Arial" charset="0"/>
            </a:endParaRPr>
          </a:p>
        </p:txBody>
      </p:sp>
    </p:spTree>
    <p:extLst>
      <p:ext uri="{BB962C8B-B14F-4D97-AF65-F5344CB8AC3E}">
        <p14:creationId xmlns:p14="http://schemas.microsoft.com/office/powerpoint/2010/main" val="3227346805"/>
      </p:ext>
    </p:extLst>
  </p:cSld>
  <p:clrMapOvr>
    <a:masterClrMapping/>
  </p:clrMapOvr>
  <p:transition>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en-US" sz="9200" kern="1200" dirty="0">
                <a:solidFill>
                  <a:schemeClr val="bg1"/>
                </a:solidFill>
                <a:latin typeface="Arabic Typesetting" panose="03020402040406030203" pitchFamily="66" charset="-78"/>
                <a:ea typeface="+mn-ea"/>
                <a:cs typeface="Arabic Typesetting" panose="03020402040406030203" pitchFamily="66" charset="-78"/>
              </a:rPr>
              <a:t>THEN RECITE</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endParaRPr lang="en-US" sz="3600" b="1" kern="1200" dirty="0">
              <a:solidFill>
                <a:schemeClr val="bg1"/>
              </a:solidFill>
              <a:ea typeface="MS Mincho" pitchFamily="49" charset="-128"/>
            </a:endParaRPr>
          </a:p>
        </p:txBody>
      </p:sp>
      <p:sp>
        <p:nvSpPr>
          <p:cNvPr id="74854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endParaRPr lang="fi-FI" sz="3200" b="1" i="1" dirty="0">
              <a:solidFill>
                <a:srgbClr val="FFFFFF"/>
              </a:solidFill>
              <a:ea typeface="MS Mincho" pitchFamily="49" charset="-128"/>
            </a:endParaRPr>
          </a:p>
        </p:txBody>
      </p:sp>
      <p:sp>
        <p:nvSpPr>
          <p:cNvPr id="74854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748550"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423683381"/>
      </p:ext>
    </p:extLst>
  </p:cSld>
  <p:clrMapOvr>
    <a:masterClrMapping/>
  </p:clrMapOvr>
  <p:transition>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خُصَّ انْتَ اوَّلَ ظَالِمٍ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بِٱللَّعْنِ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مِنِّي</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O Allah, withhold </a:t>
            </a:r>
            <a:r>
              <a:rPr lang="en-US" sz="2800" b="1" kern="1200" dirty="0">
                <a:solidFill>
                  <a:schemeClr val="tx1"/>
                </a:solidFill>
                <a:ea typeface="MS Mincho" pitchFamily="49" charset="-128"/>
              </a:rPr>
              <a:t>(specially) blessing from the </a:t>
            </a:r>
            <a:r>
              <a:rPr lang="en-US" sz="2800" b="1" kern="1200" dirty="0">
                <a:solidFill>
                  <a:schemeClr val="tx1"/>
                </a:solidFill>
                <a:ea typeface="MS Mincho" pitchFamily="49" charset="-128"/>
              </a:rPr>
              <a:t>foremost </a:t>
            </a:r>
            <a:r>
              <a:rPr lang="en-US" sz="2800" b="1" kern="1200" dirty="0">
                <a:solidFill>
                  <a:schemeClr val="tx1"/>
                </a:solidFill>
                <a:ea typeface="MS Mincho" pitchFamily="49" charset="-128"/>
              </a:rPr>
              <a:t>persecutor</a:t>
            </a:r>
          </a:p>
          <a:p>
            <a:pPr marL="342900" indent="-342900" eaLnBrk="1" hangingPunct="1">
              <a:defRPr/>
            </a:pPr>
            <a:r>
              <a:rPr lang="ur-PK" sz="2800" dirty="0">
                <a:solidFill>
                  <a:schemeClr val="tx1"/>
                </a:solidFill>
              </a:rPr>
              <a:t>خدا وندا مخصوص کر تو پہلے ظالم کو میری طرف سے لعنت کے ساتھ</a:t>
            </a:r>
            <a:endParaRPr lang="en-US" sz="2800" b="1" kern="1200" dirty="0">
              <a:solidFill>
                <a:schemeClr val="tx1"/>
              </a:solidFill>
              <a:ea typeface="MS Mincho" pitchFamily="49" charset="-128"/>
            </a:endParaRPr>
          </a:p>
        </p:txBody>
      </p:sp>
      <p:sp>
        <p:nvSpPr>
          <p:cNvPr id="166298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allahumma khussa anta awwala zalimin billa`ni minni</a:t>
            </a:r>
          </a:p>
        </p:txBody>
      </p:sp>
      <p:sp>
        <p:nvSpPr>
          <p:cNvPr id="166298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662982"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1158462275"/>
      </p:ext>
    </p:extLst>
  </p:cSld>
  <p:clrMapOvr>
    <a:masterClrMapping/>
  </p:clrMapOvr>
  <p:transition>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وَٱبْدَا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بِهِ </a:t>
            </a:r>
            <a:r>
              <a:rPr lang="ar-SA" sz="9200" kern="1200" dirty="0">
                <a:solidFill>
                  <a:schemeClr val="bg1"/>
                </a:solidFill>
                <a:latin typeface="Arabic Typesetting" panose="03020402040406030203" pitchFamily="66" charset="-78"/>
                <a:ea typeface="+mn-ea"/>
                <a:cs typeface="Arabic Typesetting" panose="03020402040406030203" pitchFamily="66" charset="-78"/>
              </a:rPr>
              <a:t>اوَّلاَ</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and begin with him first</a:t>
            </a:r>
            <a:r>
              <a:rPr lang="en-US" sz="3600" b="1" kern="1200" dirty="0">
                <a:solidFill>
                  <a:schemeClr val="tx1"/>
                </a:solidFill>
                <a:ea typeface="MS Mincho" pitchFamily="49" charset="-128"/>
              </a:rPr>
              <a:t>,</a:t>
            </a:r>
          </a:p>
          <a:p>
            <a:pPr marL="342900" indent="-342900" eaLnBrk="1" hangingPunct="1">
              <a:defRPr/>
            </a:pPr>
            <a:r>
              <a:rPr lang="ur-PK" sz="3600" dirty="0">
                <a:solidFill>
                  <a:schemeClr val="tx1"/>
                </a:solidFill>
              </a:rPr>
              <a:t> اور ابتداء کر پہلے اسی ظالم سے </a:t>
            </a:r>
            <a:endParaRPr lang="en-US" sz="3600" b="1" kern="1200" dirty="0">
              <a:solidFill>
                <a:schemeClr val="tx1"/>
              </a:solidFill>
              <a:ea typeface="MS Mincho" pitchFamily="49" charset="-128"/>
            </a:endParaRPr>
          </a:p>
        </p:txBody>
      </p:sp>
      <p:sp>
        <p:nvSpPr>
          <p:cNvPr id="166400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wabda' bihi awwalan</a:t>
            </a:r>
          </a:p>
        </p:txBody>
      </p:sp>
      <p:sp>
        <p:nvSpPr>
          <p:cNvPr id="166400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664006"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1721156165"/>
      </p:ext>
    </p:extLst>
  </p:cSld>
  <p:clrMapOvr>
    <a:masterClrMapping/>
  </p:clrMapOvr>
  <p:transition>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ثُمَّ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ٱلْعَنِ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ٱلثَّانِيَ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وَٱلثَّالِثَ</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وَٱلرَّابِعَ</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and then withhold blessing </a:t>
            </a:r>
            <a:r>
              <a:rPr lang="en-US" sz="3600" b="1" kern="1200" dirty="0">
                <a:solidFill>
                  <a:schemeClr val="tx1"/>
                </a:solidFill>
                <a:ea typeface="MS Mincho" pitchFamily="49" charset="-128"/>
              </a:rPr>
              <a:t>from </a:t>
            </a:r>
            <a:r>
              <a:rPr lang="en-US" sz="3600" b="1" kern="1200" dirty="0">
                <a:solidFill>
                  <a:schemeClr val="tx1"/>
                </a:solidFill>
                <a:ea typeface="MS Mincho" pitchFamily="49" charset="-128"/>
              </a:rPr>
              <a:t>the second, the third, and the fourth</a:t>
            </a:r>
            <a:r>
              <a:rPr lang="en-US" sz="3600" b="1" kern="1200" dirty="0">
                <a:solidFill>
                  <a:schemeClr val="tx1"/>
                </a:solidFill>
                <a:ea typeface="MS Mincho" pitchFamily="49" charset="-128"/>
              </a:rPr>
              <a:t>.</a:t>
            </a:r>
          </a:p>
          <a:p>
            <a:pPr marL="342900" indent="-342900" eaLnBrk="1" hangingPunct="1">
              <a:defRPr/>
            </a:pPr>
            <a:r>
              <a:rPr lang="ur-PK" sz="3600" dirty="0">
                <a:solidFill>
                  <a:schemeClr val="tx1"/>
                </a:solidFill>
              </a:rPr>
              <a:t>پھر دوسرے پر پھر تیسرے پر پھر چوتھے پر،</a:t>
            </a:r>
            <a:endParaRPr lang="en-US" sz="3600" b="1" kern="1200" dirty="0">
              <a:solidFill>
                <a:schemeClr val="tx1"/>
              </a:solidFill>
              <a:ea typeface="MS Mincho" pitchFamily="49" charset="-128"/>
            </a:endParaRPr>
          </a:p>
        </p:txBody>
      </p:sp>
      <p:sp>
        <p:nvSpPr>
          <p:cNvPr id="166502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thumma il`an alththaniya walththalitha walrrabi`a</a:t>
            </a:r>
          </a:p>
        </p:txBody>
      </p:sp>
      <p:sp>
        <p:nvSpPr>
          <p:cNvPr id="166502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665030"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336369604"/>
      </p:ext>
    </p:extLst>
  </p:cSld>
  <p:clrMapOvr>
    <a:masterClrMapping/>
  </p:clrMapOvr>
  <p:transition>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ٱلْعَنْ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يَزِيدَ خَامِساً</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O Allah, withhold blessing from </a:t>
            </a:r>
            <a:r>
              <a:rPr lang="en-US" sz="3600" b="1" kern="1200" dirty="0" err="1">
                <a:solidFill>
                  <a:schemeClr val="tx1"/>
                </a:solidFill>
                <a:ea typeface="MS Mincho" pitchFamily="49" charset="-128"/>
              </a:rPr>
              <a:t>Yazid</a:t>
            </a:r>
            <a:r>
              <a:rPr lang="en-US" sz="3600" b="1" kern="1200" dirty="0">
                <a:solidFill>
                  <a:schemeClr val="tx1"/>
                </a:solidFill>
                <a:ea typeface="MS Mincho" pitchFamily="49" charset="-128"/>
              </a:rPr>
              <a:t> fifthly</a:t>
            </a:r>
            <a:r>
              <a:rPr lang="en-US" sz="3600" b="1" kern="1200" dirty="0">
                <a:solidFill>
                  <a:schemeClr val="tx1"/>
                </a:solidFill>
                <a:ea typeface="MS Mincho" pitchFamily="49" charset="-128"/>
              </a:rPr>
              <a:t>,</a:t>
            </a:r>
          </a:p>
          <a:p>
            <a:pPr marL="342900" indent="-342900" eaLnBrk="1" hangingPunct="1">
              <a:defRPr/>
            </a:pPr>
            <a:r>
              <a:rPr lang="ur-PK" sz="3600" dirty="0">
                <a:solidFill>
                  <a:schemeClr val="tx1"/>
                </a:solidFill>
              </a:rPr>
              <a:t>خدا وندا لعنت کر تو یزید بن معاویہ ملعون پانچویں پر</a:t>
            </a:r>
            <a:endParaRPr lang="en-US" sz="3600" b="1" kern="1200" dirty="0">
              <a:solidFill>
                <a:schemeClr val="tx1"/>
              </a:solidFill>
              <a:ea typeface="MS Mincho" pitchFamily="49" charset="-128"/>
            </a:endParaRPr>
          </a:p>
        </p:txBody>
      </p:sp>
      <p:sp>
        <p:nvSpPr>
          <p:cNvPr id="166605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allahumma il`an yazida khamisan</a:t>
            </a:r>
          </a:p>
        </p:txBody>
      </p:sp>
      <p:sp>
        <p:nvSpPr>
          <p:cNvPr id="166605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666054"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2386154123"/>
      </p:ext>
    </p:extLst>
  </p:cSld>
  <p:clrMapOvr>
    <a:masterClrMapping/>
  </p:clrMapOvr>
  <p:transition>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وَٱلْعَنْ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عُبَيْدَ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بْنَ زِيَادٍ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وَٱبْنَ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مَرْجَانَةَ</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and withhold blessing </a:t>
            </a:r>
            <a:r>
              <a:rPr lang="en-US" sz="2800" b="1" kern="1200" dirty="0">
                <a:solidFill>
                  <a:schemeClr val="tx1"/>
                </a:solidFill>
                <a:ea typeface="MS Mincho" pitchFamily="49" charset="-128"/>
              </a:rPr>
              <a:t>from `</a:t>
            </a:r>
            <a:r>
              <a:rPr lang="en-US" sz="2800" b="1" kern="1200" dirty="0" err="1">
                <a:solidFill>
                  <a:schemeClr val="tx1"/>
                </a:solidFill>
                <a:ea typeface="MS Mincho" pitchFamily="49" charset="-128"/>
              </a:rPr>
              <a:t>Ubaydullah</a:t>
            </a:r>
            <a:r>
              <a:rPr lang="en-US" sz="2800" b="1" kern="1200" dirty="0">
                <a:solidFill>
                  <a:schemeClr val="tx1"/>
                </a:solidFill>
                <a:ea typeface="MS Mincho" pitchFamily="49" charset="-128"/>
              </a:rPr>
              <a:t> </a:t>
            </a:r>
            <a:r>
              <a:rPr lang="en-US" sz="2800" b="1" kern="1200" dirty="0" err="1">
                <a:solidFill>
                  <a:schemeClr val="tx1"/>
                </a:solidFill>
                <a:ea typeface="MS Mincho" pitchFamily="49" charset="-128"/>
              </a:rPr>
              <a:t>ibn</a:t>
            </a:r>
            <a:r>
              <a:rPr lang="en-US" sz="2800" b="1" kern="1200" dirty="0">
                <a:solidFill>
                  <a:schemeClr val="tx1"/>
                </a:solidFill>
                <a:ea typeface="MS Mincho" pitchFamily="49" charset="-128"/>
              </a:rPr>
              <a:t> </a:t>
            </a:r>
            <a:r>
              <a:rPr lang="en-US" sz="2800" b="1" kern="1200" dirty="0" err="1">
                <a:solidFill>
                  <a:schemeClr val="tx1"/>
                </a:solidFill>
                <a:ea typeface="MS Mincho" pitchFamily="49" charset="-128"/>
              </a:rPr>
              <a:t>Ziyad</a:t>
            </a:r>
            <a:r>
              <a:rPr lang="en-US" sz="2800" b="1" kern="1200" dirty="0">
                <a:solidFill>
                  <a:schemeClr val="tx1"/>
                </a:solidFill>
                <a:ea typeface="MS Mincho" pitchFamily="49" charset="-128"/>
              </a:rPr>
              <a:t>, the son of </a:t>
            </a:r>
            <a:r>
              <a:rPr lang="en-US" sz="2800" b="1" kern="1200" dirty="0" err="1">
                <a:solidFill>
                  <a:schemeClr val="tx1"/>
                </a:solidFill>
                <a:ea typeface="MS Mincho" pitchFamily="49" charset="-128"/>
              </a:rPr>
              <a:t>Marjanah</a:t>
            </a:r>
            <a:r>
              <a:rPr lang="en-US" sz="2800" b="1" kern="1200" dirty="0">
                <a:solidFill>
                  <a:schemeClr val="tx1"/>
                </a:solidFill>
                <a:ea typeface="MS Mincho" pitchFamily="49" charset="-128"/>
              </a:rPr>
              <a:t>,</a:t>
            </a:r>
          </a:p>
          <a:p>
            <a:pPr marL="342900" indent="-342900" eaLnBrk="1" hangingPunct="1">
              <a:defRPr/>
            </a:pPr>
            <a:r>
              <a:rPr lang="ur-PK" sz="2800" dirty="0">
                <a:solidFill>
                  <a:schemeClr val="tx1"/>
                </a:solidFill>
              </a:rPr>
              <a:t> اور لعنت کر عبید الله بن زیاد پر جو بیٹا ہے ابن مرجانہ کا</a:t>
            </a:r>
            <a:endParaRPr lang="en-US" sz="2800" b="1" kern="1200" dirty="0">
              <a:solidFill>
                <a:schemeClr val="tx1"/>
              </a:solidFill>
              <a:ea typeface="MS Mincho" pitchFamily="49" charset="-128"/>
            </a:endParaRPr>
          </a:p>
        </p:txBody>
      </p:sp>
      <p:sp>
        <p:nvSpPr>
          <p:cNvPr id="166707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wal`an `ubaydallahi bna ziyadin wabna marjanata</a:t>
            </a:r>
          </a:p>
        </p:txBody>
      </p:sp>
      <p:sp>
        <p:nvSpPr>
          <p:cNvPr id="166707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667078"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3430798995"/>
      </p:ext>
    </p:extLst>
  </p:cSld>
  <p:clrMapOvr>
    <a:masterClrMapping/>
  </p:clrMapOvr>
  <p:transition>
    <p:fad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وَعُمَرَ بْنَ سَعْدٍ وَشِمْراً</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`Umar </a:t>
            </a:r>
            <a:r>
              <a:rPr lang="en-US" sz="3600" b="1" kern="1200" dirty="0" err="1">
                <a:solidFill>
                  <a:schemeClr val="tx1"/>
                </a:solidFill>
                <a:ea typeface="MS Mincho" pitchFamily="49" charset="-128"/>
              </a:rPr>
              <a:t>ibn</a:t>
            </a:r>
            <a:r>
              <a:rPr lang="en-US" sz="3600" b="1" kern="1200" dirty="0">
                <a:solidFill>
                  <a:schemeClr val="tx1"/>
                </a:solidFill>
                <a:ea typeface="MS Mincho" pitchFamily="49" charset="-128"/>
              </a:rPr>
              <a:t> </a:t>
            </a:r>
            <a:r>
              <a:rPr lang="en-US" sz="3600" b="1" kern="1200" dirty="0" err="1">
                <a:solidFill>
                  <a:schemeClr val="tx1"/>
                </a:solidFill>
                <a:ea typeface="MS Mincho" pitchFamily="49" charset="-128"/>
              </a:rPr>
              <a:t>Sa`d</a:t>
            </a:r>
            <a:r>
              <a:rPr lang="en-US" sz="3600" b="1" kern="1200" dirty="0">
                <a:solidFill>
                  <a:schemeClr val="tx1"/>
                </a:solidFill>
                <a:ea typeface="MS Mincho" pitchFamily="49" charset="-128"/>
              </a:rPr>
              <a:t>, </a:t>
            </a:r>
            <a:r>
              <a:rPr lang="en-US" sz="3600" b="1" kern="1200" dirty="0" err="1">
                <a:solidFill>
                  <a:schemeClr val="tx1"/>
                </a:solidFill>
                <a:ea typeface="MS Mincho" pitchFamily="49" charset="-128"/>
              </a:rPr>
              <a:t>Shimr</a:t>
            </a:r>
            <a:r>
              <a:rPr lang="en-US" sz="3600" b="1" kern="1200" dirty="0">
                <a:solidFill>
                  <a:schemeClr val="tx1"/>
                </a:solidFill>
                <a:ea typeface="MS Mincho" pitchFamily="49" charset="-128"/>
              </a:rPr>
              <a:t>,</a:t>
            </a:r>
          </a:p>
          <a:p>
            <a:pPr marL="342900" indent="-342900" eaLnBrk="1" hangingPunct="1">
              <a:defRPr/>
            </a:pPr>
            <a:r>
              <a:rPr lang="ur-PK" sz="3600" dirty="0">
                <a:solidFill>
                  <a:schemeClr val="tx1"/>
                </a:solidFill>
              </a:rPr>
              <a:t> اور عمر بن سعد پر اور شمر ملعون پر</a:t>
            </a:r>
            <a:endParaRPr lang="en-US" sz="3600" b="1" kern="1200" dirty="0">
              <a:solidFill>
                <a:schemeClr val="tx1"/>
              </a:solidFill>
              <a:ea typeface="MS Mincho" pitchFamily="49" charset="-128"/>
            </a:endParaRPr>
          </a:p>
        </p:txBody>
      </p:sp>
      <p:sp>
        <p:nvSpPr>
          <p:cNvPr id="166810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 `umara bna sa`din wa shimran</a:t>
            </a:r>
          </a:p>
        </p:txBody>
      </p:sp>
      <p:sp>
        <p:nvSpPr>
          <p:cNvPr id="166810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668102"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4092390257"/>
      </p:ext>
    </p:extLst>
  </p:cSld>
  <p:clrMapOvr>
    <a:masterClrMapping/>
  </p:clrMapOvr>
  <p:transition>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وَآلَ ابِي سُفْيَانَ وَآلَ زِيَادٍ وَآلَ مَرْوَانَ</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the family of Abu-</a:t>
            </a:r>
            <a:r>
              <a:rPr lang="en-US" sz="2800" b="1" kern="1200" dirty="0" err="1">
                <a:solidFill>
                  <a:schemeClr val="tx1"/>
                </a:solidFill>
                <a:ea typeface="MS Mincho" pitchFamily="49" charset="-128"/>
              </a:rPr>
              <a:t>Sufyan</a:t>
            </a:r>
            <a:r>
              <a:rPr lang="en-US" sz="2800" b="1" kern="1200" dirty="0">
                <a:solidFill>
                  <a:schemeClr val="tx1"/>
                </a:solidFill>
                <a:ea typeface="MS Mincho" pitchFamily="49" charset="-128"/>
              </a:rPr>
              <a:t>, the family of </a:t>
            </a:r>
            <a:r>
              <a:rPr lang="en-US" sz="2800" b="1" kern="1200" dirty="0" err="1">
                <a:solidFill>
                  <a:schemeClr val="tx1"/>
                </a:solidFill>
                <a:ea typeface="MS Mincho" pitchFamily="49" charset="-128"/>
              </a:rPr>
              <a:t>Ziyad</a:t>
            </a:r>
            <a:r>
              <a:rPr lang="en-US" sz="2800" b="1" kern="1200" dirty="0">
                <a:solidFill>
                  <a:schemeClr val="tx1"/>
                </a:solidFill>
                <a:ea typeface="MS Mincho" pitchFamily="49" charset="-128"/>
              </a:rPr>
              <a:t>, and the family of </a:t>
            </a:r>
            <a:r>
              <a:rPr lang="en-US" sz="2800" b="1" kern="1200" dirty="0">
                <a:solidFill>
                  <a:schemeClr val="tx1"/>
                </a:solidFill>
                <a:ea typeface="MS Mincho" pitchFamily="49" charset="-128"/>
              </a:rPr>
              <a:t>Marwan</a:t>
            </a:r>
          </a:p>
          <a:p>
            <a:pPr marL="342900" indent="-342900" eaLnBrk="1" hangingPunct="1">
              <a:defRPr/>
            </a:pPr>
            <a:r>
              <a:rPr lang="ur-PK" sz="2800" dirty="0">
                <a:solidFill>
                  <a:schemeClr val="tx1"/>
                </a:solidFill>
              </a:rPr>
              <a:t> اور اولاد ابو سفیان پر اور آل زیاد پر اور آل مروان پر  اور تمام بنی امیہ پر </a:t>
            </a:r>
            <a:endParaRPr lang="en-US" sz="2800" b="1" kern="1200" dirty="0">
              <a:solidFill>
                <a:schemeClr val="tx1"/>
              </a:solidFill>
              <a:ea typeface="MS Mincho" pitchFamily="49" charset="-128"/>
            </a:endParaRPr>
          </a:p>
        </p:txBody>
      </p:sp>
      <p:sp>
        <p:nvSpPr>
          <p:cNvPr id="166912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 ala abi sufyana wa ala ziyadin wa ala marwana</a:t>
            </a:r>
          </a:p>
        </p:txBody>
      </p:sp>
      <p:sp>
        <p:nvSpPr>
          <p:cNvPr id="166912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669126"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80451178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سَيِّدَةِ نِسَاءِ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ٱلْعَالَمِينَ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the doyenne of the women of the worlds</a:t>
            </a:r>
            <a:r>
              <a:rPr lang="en-US" sz="3600" b="1" kern="1200" dirty="0">
                <a:solidFill>
                  <a:schemeClr val="tx1"/>
                </a:solidFill>
                <a:ea typeface="MS Mincho" pitchFamily="49" charset="-128"/>
              </a:rPr>
              <a:t>.</a:t>
            </a:r>
          </a:p>
          <a:p>
            <a:pPr marL="342900" indent="-342900" eaLnBrk="1" hangingPunct="1">
              <a:defRPr/>
            </a:pPr>
            <a:r>
              <a:rPr lang="ur-PK" sz="3600" dirty="0">
                <a:solidFill>
                  <a:schemeClr val="tx1"/>
                </a:solidFill>
              </a:rPr>
              <a:t>جو سردار ہیں تمام خواتین عالم کی</a:t>
            </a:r>
            <a:endParaRPr lang="en-US" sz="3600" b="1" kern="1200" dirty="0">
              <a:solidFill>
                <a:schemeClr val="tx1"/>
              </a:solidFill>
              <a:ea typeface="MS Mincho" pitchFamily="49" charset="-128"/>
            </a:endParaRPr>
          </a:p>
        </p:txBody>
      </p:sp>
      <p:sp>
        <p:nvSpPr>
          <p:cNvPr id="2048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sayyidati nisa'i al`alamina</a:t>
            </a:r>
          </a:p>
        </p:txBody>
      </p:sp>
      <p:sp>
        <p:nvSpPr>
          <p:cNvPr id="2048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20486"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2578915490"/>
      </p:ext>
    </p:extLst>
  </p:cSld>
  <p:clrMapOvr>
    <a:masterClrMapping/>
  </p:clrMapOvr>
  <p:transition>
    <p:fad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يَوْمِ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ٱلْقِيَامَةِ</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up to the Resurrection Day</a:t>
            </a:r>
            <a:r>
              <a:rPr lang="en-US" sz="3600" b="1" kern="1200" dirty="0">
                <a:solidFill>
                  <a:schemeClr val="tx1"/>
                </a:solidFill>
                <a:ea typeface="MS Mincho" pitchFamily="49" charset="-128"/>
              </a:rPr>
              <a:t>.</a:t>
            </a:r>
          </a:p>
          <a:p>
            <a:pPr marL="342900" indent="-342900" eaLnBrk="1" hangingPunct="1">
              <a:defRPr/>
            </a:pPr>
            <a:r>
              <a:rPr lang="ur-PK" sz="3600" dirty="0">
                <a:solidFill>
                  <a:schemeClr val="tx1"/>
                </a:solidFill>
              </a:rPr>
              <a:t>تا قیامت-</a:t>
            </a:r>
            <a:endParaRPr lang="en-US" sz="3600" b="1" kern="1200" dirty="0">
              <a:solidFill>
                <a:schemeClr val="tx1"/>
              </a:solidFill>
              <a:ea typeface="MS Mincho" pitchFamily="49" charset="-128"/>
            </a:endParaRPr>
          </a:p>
        </p:txBody>
      </p:sp>
      <p:sp>
        <p:nvSpPr>
          <p:cNvPr id="167014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ila yawmi alqiyamati</a:t>
            </a:r>
          </a:p>
        </p:txBody>
      </p:sp>
      <p:sp>
        <p:nvSpPr>
          <p:cNvPr id="167014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670150"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2311162"/>
      </p:ext>
    </p:extLst>
  </p:cSld>
  <p:clrMapOvr>
    <a:masterClrMapping/>
  </p:clrMapOvr>
  <p:transition>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1170" name="Rectangle 2"/>
          <p:cNvSpPr>
            <a:spLocks noChangeArrowheads="1"/>
          </p:cNvSpPr>
          <p:nvPr/>
        </p:nvSpPr>
        <p:spPr bwMode="auto">
          <a:xfrm>
            <a:off x="1524000" y="1849438"/>
            <a:ext cx="9144000" cy="378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lvl="1" algn="ctr" eaLnBrk="0" fontAlgn="base" hangingPunct="0">
              <a:spcBef>
                <a:spcPct val="0"/>
              </a:spcBef>
              <a:spcAft>
                <a:spcPct val="0"/>
              </a:spcAft>
              <a:tabLst>
                <a:tab pos="685800" algn="l"/>
              </a:tabLst>
            </a:pPr>
            <a:r>
              <a:rPr lang="en-US" sz="6000" b="1">
                <a:solidFill>
                  <a:srgbClr val="CC0000"/>
                </a:solidFill>
                <a:latin typeface="Al-Arial"/>
                <a:ea typeface="MS Mincho" pitchFamily="49" charset="-128"/>
                <a:cs typeface="Arial" pitchFamily="34" charset="0"/>
              </a:rPr>
              <a:t>Please go in Prostration (</a:t>
            </a:r>
            <a:r>
              <a:rPr lang="en-US" sz="6000" b="1" i="1">
                <a:solidFill>
                  <a:srgbClr val="CC0000"/>
                </a:solidFill>
                <a:latin typeface="Al-Arial"/>
                <a:ea typeface="MS Mincho" pitchFamily="49" charset="-128"/>
                <a:cs typeface="Arial" pitchFamily="34" charset="0"/>
              </a:rPr>
              <a:t>Sajdah</a:t>
            </a:r>
            <a:r>
              <a:rPr lang="en-US" sz="6000" b="1">
                <a:solidFill>
                  <a:srgbClr val="CC0000"/>
                </a:solidFill>
                <a:latin typeface="Al-Arial"/>
                <a:ea typeface="MS Mincho" pitchFamily="49" charset="-128"/>
                <a:cs typeface="Arial" pitchFamily="34" charset="0"/>
              </a:rPr>
              <a:t>) and recite the following: </a:t>
            </a:r>
          </a:p>
        </p:txBody>
      </p:sp>
      <p:sp>
        <p:nvSpPr>
          <p:cNvPr id="167117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671172"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3285225254"/>
      </p:ext>
    </p:extLst>
  </p:cSld>
  <p:clrMapOvr>
    <a:masterClrMapping/>
  </p:clrMapOvr>
  <p:transition>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لَكَ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ٱلْحَمْدُ</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O Allah, all praise be to You</a:t>
            </a:r>
            <a:r>
              <a:rPr lang="en-US" sz="3600" b="1" kern="1200" dirty="0">
                <a:solidFill>
                  <a:schemeClr val="tx1"/>
                </a:solidFill>
                <a:ea typeface="MS Mincho" pitchFamily="49" charset="-128"/>
              </a:rPr>
              <a:t>;</a:t>
            </a:r>
          </a:p>
          <a:p>
            <a:pPr marL="342900" indent="-342900" eaLnBrk="1" hangingPunct="1">
              <a:defRPr/>
            </a:pPr>
            <a:r>
              <a:rPr lang="ur-PK" sz="3600" dirty="0">
                <a:solidFill>
                  <a:schemeClr val="tx1"/>
                </a:solidFill>
              </a:rPr>
              <a:t>خدا وندا سب تعریفیں تیرے ہی لئے ہیں</a:t>
            </a:r>
            <a:endParaRPr lang="en-US" sz="3600" b="1" kern="1200" dirty="0">
              <a:solidFill>
                <a:schemeClr val="tx1"/>
              </a:solidFill>
              <a:ea typeface="MS Mincho" pitchFamily="49" charset="-128"/>
            </a:endParaRPr>
          </a:p>
        </p:txBody>
      </p:sp>
      <p:sp>
        <p:nvSpPr>
          <p:cNvPr id="167219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allahumma laka alhamdu</a:t>
            </a:r>
          </a:p>
        </p:txBody>
      </p:sp>
      <p:sp>
        <p:nvSpPr>
          <p:cNvPr id="167219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672198"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
        <p:nvSpPr>
          <p:cNvPr id="7" name="Rectangle 4"/>
          <p:cNvSpPr>
            <a:spLocks noChangeArrowheads="1"/>
          </p:cNvSpPr>
          <p:nvPr/>
        </p:nvSpPr>
        <p:spPr bwMode="auto">
          <a:xfrm>
            <a:off x="4695826" y="1058864"/>
            <a:ext cx="29749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defRPr/>
            </a:pPr>
            <a:r>
              <a:rPr lang="en-GB" sz="1600" b="1" dirty="0">
                <a:solidFill>
                  <a:srgbClr val="FFFFFF"/>
                </a:solidFill>
                <a:effectLst>
                  <a:outerShdw blurRad="38100" dist="38100" dir="2700000" algn="tl">
                    <a:srgbClr val="000000">
                      <a:alpha val="43137"/>
                    </a:srgbClr>
                  </a:outerShdw>
                </a:effectLst>
                <a:latin typeface="Trebuchet MS" pitchFamily="34" charset="0"/>
                <a:cs typeface="Arial" charset="0"/>
              </a:rPr>
              <a:t>Recite in prostration/ </a:t>
            </a:r>
            <a:r>
              <a:rPr lang="en-GB" sz="1600" b="1" i="1" dirty="0" err="1">
                <a:solidFill>
                  <a:srgbClr val="FFFFFF"/>
                </a:solidFill>
                <a:effectLst>
                  <a:outerShdw blurRad="38100" dist="38100" dir="2700000" algn="tl">
                    <a:srgbClr val="000000">
                      <a:alpha val="43137"/>
                    </a:srgbClr>
                  </a:outerShdw>
                </a:effectLst>
                <a:latin typeface="Trebuchet MS" pitchFamily="34" charset="0"/>
                <a:cs typeface="Arial" charset="0"/>
              </a:rPr>
              <a:t>Sajdah</a:t>
            </a:r>
            <a:endParaRPr lang="en-US" sz="1600" b="1" i="1" dirty="0">
              <a:solidFill>
                <a:srgbClr val="FFFFFF"/>
              </a:solidFill>
              <a:effectLst>
                <a:outerShdw blurRad="38100" dist="38100" dir="2700000" algn="tl">
                  <a:srgbClr val="000000">
                    <a:alpha val="43137"/>
                  </a:srgbClr>
                </a:outerShdw>
              </a:effectLst>
              <a:latin typeface="Trebuchet MS" pitchFamily="34" charset="0"/>
              <a:cs typeface="Arial" charset="0"/>
            </a:endParaRPr>
          </a:p>
        </p:txBody>
      </p:sp>
    </p:spTree>
    <p:extLst>
      <p:ext uri="{BB962C8B-B14F-4D97-AF65-F5344CB8AC3E}">
        <p14:creationId xmlns:p14="http://schemas.microsoft.com/office/powerpoint/2010/main" val="2178082779"/>
      </p:ext>
    </p:extLst>
  </p:cSld>
  <p:clrMapOvr>
    <a:masterClrMapping/>
  </p:clrMapOvr>
  <p:transition>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حَمْدَ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ٱلشَّاكِرِينَ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لَكَ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مُصَابِهِمْ</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the praise of those who thank You for their misfortunes</a:t>
            </a:r>
            <a:r>
              <a:rPr lang="en-US" sz="2800" b="1" kern="1200" dirty="0">
                <a:solidFill>
                  <a:schemeClr val="tx1"/>
                </a:solidFill>
                <a:ea typeface="MS Mincho" pitchFamily="49" charset="-128"/>
              </a:rPr>
              <a:t>.</a:t>
            </a:r>
          </a:p>
          <a:p>
            <a:pPr marL="342900" indent="-342900" eaLnBrk="1" hangingPunct="1">
              <a:defRPr/>
            </a:pPr>
            <a:r>
              <a:rPr lang="ur-PK" sz="2800" dirty="0">
                <a:solidFill>
                  <a:schemeClr val="tx1"/>
                </a:solidFill>
              </a:rPr>
              <a:t> اور ان شکر کرنے والوں کی جنہوں نے تیری حمد کی اپنی مصیبت پر</a:t>
            </a:r>
            <a:endParaRPr lang="en-US" sz="2800" b="1" kern="1200" dirty="0">
              <a:solidFill>
                <a:schemeClr val="tx1"/>
              </a:solidFill>
              <a:ea typeface="MS Mincho" pitchFamily="49" charset="-128"/>
            </a:endParaRPr>
          </a:p>
        </p:txBody>
      </p:sp>
      <p:sp>
        <p:nvSpPr>
          <p:cNvPr id="167322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hamda alshshakirina laka `ala musabihim</a:t>
            </a:r>
          </a:p>
        </p:txBody>
      </p:sp>
      <p:sp>
        <p:nvSpPr>
          <p:cNvPr id="167322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673222"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
        <p:nvSpPr>
          <p:cNvPr id="7" name="Rectangle 4"/>
          <p:cNvSpPr>
            <a:spLocks noChangeArrowheads="1"/>
          </p:cNvSpPr>
          <p:nvPr/>
        </p:nvSpPr>
        <p:spPr bwMode="auto">
          <a:xfrm>
            <a:off x="4695826" y="1058864"/>
            <a:ext cx="29749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defRPr/>
            </a:pPr>
            <a:r>
              <a:rPr lang="en-GB" sz="1600" b="1" dirty="0">
                <a:solidFill>
                  <a:srgbClr val="FFFFFF"/>
                </a:solidFill>
                <a:effectLst>
                  <a:outerShdw blurRad="38100" dist="38100" dir="2700000" algn="tl">
                    <a:srgbClr val="000000">
                      <a:alpha val="43137"/>
                    </a:srgbClr>
                  </a:outerShdw>
                </a:effectLst>
                <a:latin typeface="Trebuchet MS" pitchFamily="34" charset="0"/>
                <a:cs typeface="Arial" charset="0"/>
              </a:rPr>
              <a:t>Recite in prostration/ </a:t>
            </a:r>
            <a:r>
              <a:rPr lang="en-GB" sz="1600" b="1" i="1" dirty="0" err="1">
                <a:solidFill>
                  <a:srgbClr val="FFFFFF"/>
                </a:solidFill>
                <a:effectLst>
                  <a:outerShdw blurRad="38100" dist="38100" dir="2700000" algn="tl">
                    <a:srgbClr val="000000">
                      <a:alpha val="43137"/>
                    </a:srgbClr>
                  </a:outerShdw>
                </a:effectLst>
                <a:latin typeface="Trebuchet MS" pitchFamily="34" charset="0"/>
                <a:cs typeface="Arial" charset="0"/>
              </a:rPr>
              <a:t>Sajdah</a:t>
            </a:r>
            <a:endParaRPr lang="en-US" sz="1600" b="1" i="1" dirty="0">
              <a:solidFill>
                <a:srgbClr val="FFFFFF"/>
              </a:solidFill>
              <a:effectLst>
                <a:outerShdw blurRad="38100" dist="38100" dir="2700000" algn="tl">
                  <a:srgbClr val="000000">
                    <a:alpha val="43137"/>
                  </a:srgbClr>
                </a:outerShdw>
              </a:effectLst>
              <a:latin typeface="Trebuchet MS" pitchFamily="34" charset="0"/>
              <a:cs typeface="Arial" charset="0"/>
            </a:endParaRPr>
          </a:p>
        </p:txBody>
      </p:sp>
    </p:spTree>
    <p:extLst>
      <p:ext uri="{BB962C8B-B14F-4D97-AF65-F5344CB8AC3E}">
        <p14:creationId xmlns:p14="http://schemas.microsoft.com/office/powerpoint/2010/main" val="3698422504"/>
      </p:ext>
    </p:extLst>
  </p:cSld>
  <p:clrMapOvr>
    <a:masterClrMapping/>
  </p:clrMapOvr>
  <p:transition>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اَلْحَمْدُ لِلَّهِ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عَظِيمِ رَزِيَّتِي</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All praise be to Allah for my great misfortune</a:t>
            </a:r>
            <a:r>
              <a:rPr lang="en-US" sz="3600" b="1" kern="1200" dirty="0">
                <a:solidFill>
                  <a:schemeClr val="tx1"/>
                </a:solidFill>
                <a:ea typeface="MS Mincho" pitchFamily="49" charset="-128"/>
              </a:rPr>
              <a:t>.</a:t>
            </a:r>
          </a:p>
          <a:p>
            <a:pPr marL="342900" indent="-342900" eaLnBrk="1" hangingPunct="1">
              <a:defRPr/>
            </a:pPr>
            <a:r>
              <a:rPr lang="ur-PK" sz="3600" dirty="0">
                <a:solidFill>
                  <a:schemeClr val="tx1"/>
                </a:solidFill>
              </a:rPr>
              <a:t> تمام تعریفیں خدا ہی کے لئے ہیں</a:t>
            </a:r>
            <a:endParaRPr lang="en-US" sz="3600" b="1" kern="1200" dirty="0">
              <a:solidFill>
                <a:schemeClr val="tx1"/>
              </a:solidFill>
              <a:ea typeface="MS Mincho" pitchFamily="49" charset="-128"/>
            </a:endParaRPr>
          </a:p>
        </p:txBody>
      </p:sp>
      <p:sp>
        <p:nvSpPr>
          <p:cNvPr id="167424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alhamdu lillahi `ala `azimi raziyyati</a:t>
            </a:r>
          </a:p>
        </p:txBody>
      </p:sp>
      <p:sp>
        <p:nvSpPr>
          <p:cNvPr id="167424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674246"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
        <p:nvSpPr>
          <p:cNvPr id="7" name="Rectangle 4"/>
          <p:cNvSpPr>
            <a:spLocks noChangeArrowheads="1"/>
          </p:cNvSpPr>
          <p:nvPr/>
        </p:nvSpPr>
        <p:spPr bwMode="auto">
          <a:xfrm>
            <a:off x="4695826" y="1058864"/>
            <a:ext cx="29749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defRPr/>
            </a:pPr>
            <a:r>
              <a:rPr lang="en-GB" sz="1600" b="1" dirty="0">
                <a:solidFill>
                  <a:srgbClr val="FFFFFF"/>
                </a:solidFill>
                <a:effectLst>
                  <a:outerShdw blurRad="38100" dist="38100" dir="2700000" algn="tl">
                    <a:srgbClr val="000000">
                      <a:alpha val="43137"/>
                    </a:srgbClr>
                  </a:outerShdw>
                </a:effectLst>
                <a:latin typeface="Trebuchet MS" pitchFamily="34" charset="0"/>
                <a:cs typeface="Arial" charset="0"/>
              </a:rPr>
              <a:t>Recite in prostration/ </a:t>
            </a:r>
            <a:r>
              <a:rPr lang="en-GB" sz="1600" b="1" i="1" dirty="0" err="1">
                <a:solidFill>
                  <a:srgbClr val="FFFFFF"/>
                </a:solidFill>
                <a:effectLst>
                  <a:outerShdw blurRad="38100" dist="38100" dir="2700000" algn="tl">
                    <a:srgbClr val="000000">
                      <a:alpha val="43137"/>
                    </a:srgbClr>
                  </a:outerShdw>
                </a:effectLst>
                <a:latin typeface="Trebuchet MS" pitchFamily="34" charset="0"/>
                <a:cs typeface="Arial" charset="0"/>
              </a:rPr>
              <a:t>Sajdah</a:t>
            </a:r>
            <a:endParaRPr lang="en-US" sz="1600" b="1" i="1" dirty="0">
              <a:solidFill>
                <a:srgbClr val="FFFFFF"/>
              </a:solidFill>
              <a:effectLst>
                <a:outerShdw blurRad="38100" dist="38100" dir="2700000" algn="tl">
                  <a:srgbClr val="000000">
                    <a:alpha val="43137"/>
                  </a:srgbClr>
                </a:outerShdw>
              </a:effectLst>
              <a:latin typeface="Trebuchet MS" pitchFamily="34" charset="0"/>
              <a:cs typeface="Arial" charset="0"/>
            </a:endParaRPr>
          </a:p>
        </p:txBody>
      </p:sp>
    </p:spTree>
    <p:extLst>
      <p:ext uri="{BB962C8B-B14F-4D97-AF65-F5344CB8AC3E}">
        <p14:creationId xmlns:p14="http://schemas.microsoft.com/office/powerpoint/2010/main" val="631742427"/>
      </p:ext>
    </p:extLst>
  </p:cSld>
  <p:clrMapOvr>
    <a:masterClrMapping/>
  </p:clrMapOvr>
  <p:transition>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ٱرْزُقْنِي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شَفَاعَةَ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ٱلْحُسَيْنِ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يَوْمَ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ٱلْوُرُودِ</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O Allah, (please) grant me the intercession of al-</a:t>
            </a:r>
            <a:r>
              <a:rPr lang="en-US" sz="2800" b="1" kern="1200" dirty="0" err="1">
                <a:solidFill>
                  <a:schemeClr val="tx1"/>
                </a:solidFill>
                <a:ea typeface="MS Mincho" pitchFamily="49" charset="-128"/>
              </a:rPr>
              <a:t>Husayn</a:t>
            </a:r>
            <a:r>
              <a:rPr lang="en-US" sz="2800" b="1" kern="1200" dirty="0">
                <a:solidFill>
                  <a:schemeClr val="tx1"/>
                </a:solidFill>
                <a:ea typeface="MS Mincho" pitchFamily="49" charset="-128"/>
              </a:rPr>
              <a:t> on the Day of Coming (to You</a:t>
            </a:r>
            <a:r>
              <a:rPr lang="en-US" sz="2800" b="1" kern="1200" dirty="0">
                <a:solidFill>
                  <a:schemeClr val="tx1"/>
                </a:solidFill>
                <a:ea typeface="MS Mincho" pitchFamily="49" charset="-128"/>
              </a:rPr>
              <a:t>)</a:t>
            </a:r>
          </a:p>
          <a:p>
            <a:pPr marL="342900" indent="-342900" eaLnBrk="1" hangingPunct="1">
              <a:defRPr/>
            </a:pPr>
            <a:r>
              <a:rPr lang="ur-PK" sz="2800" dirty="0">
                <a:solidFill>
                  <a:schemeClr val="tx1"/>
                </a:solidFill>
              </a:rPr>
              <a:t> مجھ کو شفاعت حضرت امام حسین (ع) کی قیامت کے دن</a:t>
            </a:r>
            <a:endParaRPr lang="en-US" sz="2800" b="1" kern="1200" dirty="0">
              <a:solidFill>
                <a:schemeClr val="tx1"/>
              </a:solidFill>
              <a:ea typeface="MS Mincho" pitchFamily="49" charset="-128"/>
            </a:endParaRPr>
          </a:p>
        </p:txBody>
      </p:sp>
      <p:sp>
        <p:nvSpPr>
          <p:cNvPr id="167526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allahumma irzuqni shafa`ata alhusayni yawma alwurudi</a:t>
            </a:r>
          </a:p>
        </p:txBody>
      </p:sp>
      <p:sp>
        <p:nvSpPr>
          <p:cNvPr id="167526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675270"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
        <p:nvSpPr>
          <p:cNvPr id="7" name="Rectangle 4"/>
          <p:cNvSpPr>
            <a:spLocks noChangeArrowheads="1"/>
          </p:cNvSpPr>
          <p:nvPr/>
        </p:nvSpPr>
        <p:spPr bwMode="auto">
          <a:xfrm>
            <a:off x="4695826" y="1058864"/>
            <a:ext cx="29749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defRPr/>
            </a:pPr>
            <a:r>
              <a:rPr lang="en-GB" sz="1600" b="1" dirty="0">
                <a:solidFill>
                  <a:srgbClr val="FFFFFF"/>
                </a:solidFill>
                <a:effectLst>
                  <a:outerShdw blurRad="38100" dist="38100" dir="2700000" algn="tl">
                    <a:srgbClr val="000000">
                      <a:alpha val="43137"/>
                    </a:srgbClr>
                  </a:outerShdw>
                </a:effectLst>
                <a:latin typeface="Trebuchet MS" pitchFamily="34" charset="0"/>
                <a:cs typeface="Arial" charset="0"/>
              </a:rPr>
              <a:t>Recite in prostration/ </a:t>
            </a:r>
            <a:r>
              <a:rPr lang="en-GB" sz="1600" b="1" i="1" dirty="0" err="1">
                <a:solidFill>
                  <a:srgbClr val="FFFFFF"/>
                </a:solidFill>
                <a:effectLst>
                  <a:outerShdw blurRad="38100" dist="38100" dir="2700000" algn="tl">
                    <a:srgbClr val="000000">
                      <a:alpha val="43137"/>
                    </a:srgbClr>
                  </a:outerShdw>
                </a:effectLst>
                <a:latin typeface="Trebuchet MS" pitchFamily="34" charset="0"/>
                <a:cs typeface="Arial" charset="0"/>
              </a:rPr>
              <a:t>Sajdah</a:t>
            </a:r>
            <a:endParaRPr lang="en-US" sz="1600" b="1" i="1" dirty="0">
              <a:solidFill>
                <a:srgbClr val="FFFFFF"/>
              </a:solidFill>
              <a:effectLst>
                <a:outerShdw blurRad="38100" dist="38100" dir="2700000" algn="tl">
                  <a:srgbClr val="000000">
                    <a:alpha val="43137"/>
                  </a:srgbClr>
                </a:outerShdw>
              </a:effectLst>
              <a:latin typeface="Trebuchet MS" pitchFamily="34" charset="0"/>
              <a:cs typeface="Arial" charset="0"/>
            </a:endParaRPr>
          </a:p>
        </p:txBody>
      </p:sp>
    </p:spTree>
    <p:extLst>
      <p:ext uri="{BB962C8B-B14F-4D97-AF65-F5344CB8AC3E}">
        <p14:creationId xmlns:p14="http://schemas.microsoft.com/office/powerpoint/2010/main" val="14108875"/>
      </p:ext>
    </p:extLst>
  </p:cSld>
  <p:clrMapOvr>
    <a:masterClrMapping/>
  </p:clrMapOvr>
  <p:transition>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وَثَبِّتْ لِي قَدَمَ صِدْقٍ عِنْدَكَ</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and make for me with You a firm step of </a:t>
            </a:r>
            <a:r>
              <a:rPr lang="en-US" sz="3600" b="1" kern="1200" dirty="0">
                <a:solidFill>
                  <a:schemeClr val="tx1"/>
                </a:solidFill>
                <a:ea typeface="MS Mincho" pitchFamily="49" charset="-128"/>
              </a:rPr>
              <a:t>honesty</a:t>
            </a:r>
          </a:p>
          <a:p>
            <a:pPr marL="342900" indent="-342900" eaLnBrk="1" hangingPunct="1">
              <a:defRPr/>
            </a:pPr>
            <a:r>
              <a:rPr lang="ur-PK" sz="3600" dirty="0">
                <a:solidFill>
                  <a:schemeClr val="tx1"/>
                </a:solidFill>
              </a:rPr>
              <a:t> اور ثابت قدم رکھ سچائی پر </a:t>
            </a:r>
            <a:endParaRPr lang="en-US" sz="3600" b="1" kern="1200" dirty="0">
              <a:solidFill>
                <a:schemeClr val="tx1"/>
              </a:solidFill>
              <a:ea typeface="MS Mincho" pitchFamily="49" charset="-128"/>
            </a:endParaRPr>
          </a:p>
        </p:txBody>
      </p:sp>
      <p:sp>
        <p:nvSpPr>
          <p:cNvPr id="167629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 thabbit li qadama sidqin `indaka</a:t>
            </a:r>
          </a:p>
        </p:txBody>
      </p:sp>
      <p:sp>
        <p:nvSpPr>
          <p:cNvPr id="167629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676294"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
        <p:nvSpPr>
          <p:cNvPr id="7" name="Rectangle 4"/>
          <p:cNvSpPr>
            <a:spLocks noChangeArrowheads="1"/>
          </p:cNvSpPr>
          <p:nvPr/>
        </p:nvSpPr>
        <p:spPr bwMode="auto">
          <a:xfrm>
            <a:off x="4695826" y="1058864"/>
            <a:ext cx="29749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defRPr/>
            </a:pPr>
            <a:r>
              <a:rPr lang="en-GB" sz="1600" b="1" dirty="0">
                <a:solidFill>
                  <a:srgbClr val="FFFFFF"/>
                </a:solidFill>
                <a:effectLst>
                  <a:outerShdw blurRad="38100" dist="38100" dir="2700000" algn="tl">
                    <a:srgbClr val="000000">
                      <a:alpha val="43137"/>
                    </a:srgbClr>
                  </a:outerShdw>
                </a:effectLst>
                <a:latin typeface="Trebuchet MS" pitchFamily="34" charset="0"/>
                <a:cs typeface="Arial" charset="0"/>
              </a:rPr>
              <a:t>Recite in prostration/ </a:t>
            </a:r>
            <a:r>
              <a:rPr lang="en-GB" sz="1600" b="1" i="1" dirty="0" err="1">
                <a:solidFill>
                  <a:srgbClr val="FFFFFF"/>
                </a:solidFill>
                <a:effectLst>
                  <a:outerShdw blurRad="38100" dist="38100" dir="2700000" algn="tl">
                    <a:srgbClr val="000000">
                      <a:alpha val="43137"/>
                    </a:srgbClr>
                  </a:outerShdw>
                </a:effectLst>
                <a:latin typeface="Trebuchet MS" pitchFamily="34" charset="0"/>
                <a:cs typeface="Arial" charset="0"/>
              </a:rPr>
              <a:t>Sajdah</a:t>
            </a:r>
            <a:endParaRPr lang="en-US" sz="1600" b="1" i="1" dirty="0">
              <a:solidFill>
                <a:srgbClr val="FFFFFF"/>
              </a:solidFill>
              <a:effectLst>
                <a:outerShdw blurRad="38100" dist="38100" dir="2700000" algn="tl">
                  <a:srgbClr val="000000">
                    <a:alpha val="43137"/>
                  </a:srgbClr>
                </a:outerShdw>
              </a:effectLst>
              <a:latin typeface="Trebuchet MS" pitchFamily="34" charset="0"/>
              <a:cs typeface="Arial" charset="0"/>
            </a:endParaRPr>
          </a:p>
        </p:txBody>
      </p:sp>
    </p:spTree>
    <p:extLst>
      <p:ext uri="{BB962C8B-B14F-4D97-AF65-F5344CB8AC3E}">
        <p14:creationId xmlns:p14="http://schemas.microsoft.com/office/powerpoint/2010/main" val="2613296212"/>
      </p:ext>
    </p:extLst>
  </p:cSld>
  <p:clrMapOvr>
    <a:masterClrMapping/>
  </p:clrMapOvr>
  <p:transition>
    <p:fad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مَعَ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ٱلْحُسَيْنِ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وَاصْحَابِ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ٱلْحُسَيْنِ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with al-</a:t>
            </a:r>
            <a:r>
              <a:rPr lang="en-US" sz="2800" b="1" kern="1200" dirty="0" err="1">
                <a:solidFill>
                  <a:schemeClr val="tx1"/>
                </a:solidFill>
                <a:ea typeface="MS Mincho" pitchFamily="49" charset="-128"/>
              </a:rPr>
              <a:t>Husayn</a:t>
            </a:r>
            <a:r>
              <a:rPr lang="en-US" sz="2800" b="1" kern="1200" dirty="0">
                <a:solidFill>
                  <a:schemeClr val="tx1"/>
                </a:solidFill>
                <a:ea typeface="MS Mincho" pitchFamily="49" charset="-128"/>
              </a:rPr>
              <a:t> and the companions of </a:t>
            </a:r>
            <a:r>
              <a:rPr lang="en-US" sz="2800" b="1" kern="1200" dirty="0">
                <a:solidFill>
                  <a:schemeClr val="tx1"/>
                </a:solidFill>
                <a:ea typeface="MS Mincho" pitchFamily="49" charset="-128"/>
              </a:rPr>
              <a:t>al-</a:t>
            </a:r>
            <a:r>
              <a:rPr lang="en-US" sz="2800" b="1" kern="1200" dirty="0" err="1">
                <a:solidFill>
                  <a:schemeClr val="tx1"/>
                </a:solidFill>
                <a:ea typeface="MS Mincho" pitchFamily="49" charset="-128"/>
              </a:rPr>
              <a:t>Husayn</a:t>
            </a:r>
            <a:endParaRPr lang="en-US" sz="2800" b="1" kern="1200" dirty="0">
              <a:solidFill>
                <a:schemeClr val="tx1"/>
              </a:solidFill>
              <a:ea typeface="MS Mincho" pitchFamily="49" charset="-128"/>
            </a:endParaRPr>
          </a:p>
          <a:p>
            <a:pPr marL="342900" indent="-342900" eaLnBrk="1" hangingPunct="1">
              <a:defRPr/>
            </a:pPr>
            <a:r>
              <a:rPr lang="ur-PK" sz="2800" dirty="0">
                <a:solidFill>
                  <a:schemeClr val="tx1"/>
                </a:solidFill>
              </a:rPr>
              <a:t>مجھ کو اپنے نزدیک ہمراہ امام حسین (ع) مجھ کو اپنے نزدیک ہمراہ امام حسین (ع)</a:t>
            </a:r>
            <a:endParaRPr lang="en-US" sz="2800" b="1" kern="1200" dirty="0">
              <a:solidFill>
                <a:schemeClr val="tx1"/>
              </a:solidFill>
              <a:ea typeface="MS Mincho" pitchFamily="49" charset="-128"/>
            </a:endParaRPr>
          </a:p>
        </p:txBody>
      </p:sp>
      <p:sp>
        <p:nvSpPr>
          <p:cNvPr id="167731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ma`a alhusayni wa ashabi alhusayni</a:t>
            </a:r>
          </a:p>
        </p:txBody>
      </p:sp>
      <p:sp>
        <p:nvSpPr>
          <p:cNvPr id="167731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677318"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
        <p:nvSpPr>
          <p:cNvPr id="7" name="Rectangle 4"/>
          <p:cNvSpPr>
            <a:spLocks noChangeArrowheads="1"/>
          </p:cNvSpPr>
          <p:nvPr/>
        </p:nvSpPr>
        <p:spPr bwMode="auto">
          <a:xfrm>
            <a:off x="4695826" y="1058864"/>
            <a:ext cx="29749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defRPr/>
            </a:pPr>
            <a:r>
              <a:rPr lang="en-GB" sz="1600" b="1" dirty="0">
                <a:solidFill>
                  <a:srgbClr val="FFFFFF"/>
                </a:solidFill>
                <a:effectLst>
                  <a:outerShdw blurRad="38100" dist="38100" dir="2700000" algn="tl">
                    <a:srgbClr val="000000">
                      <a:alpha val="43137"/>
                    </a:srgbClr>
                  </a:outerShdw>
                </a:effectLst>
                <a:latin typeface="Trebuchet MS" pitchFamily="34" charset="0"/>
                <a:cs typeface="Arial" charset="0"/>
              </a:rPr>
              <a:t>Recite in prostration/ </a:t>
            </a:r>
            <a:r>
              <a:rPr lang="en-GB" sz="1600" b="1" i="1" dirty="0" err="1">
                <a:solidFill>
                  <a:srgbClr val="FFFFFF"/>
                </a:solidFill>
                <a:effectLst>
                  <a:outerShdw blurRad="38100" dist="38100" dir="2700000" algn="tl">
                    <a:srgbClr val="000000">
                      <a:alpha val="43137"/>
                    </a:srgbClr>
                  </a:outerShdw>
                </a:effectLst>
                <a:latin typeface="Trebuchet MS" pitchFamily="34" charset="0"/>
                <a:cs typeface="Arial" charset="0"/>
              </a:rPr>
              <a:t>Sajdah</a:t>
            </a:r>
            <a:endParaRPr lang="en-US" sz="1600" b="1" i="1" dirty="0">
              <a:solidFill>
                <a:srgbClr val="FFFFFF"/>
              </a:solidFill>
              <a:effectLst>
                <a:outerShdw blurRad="38100" dist="38100" dir="2700000" algn="tl">
                  <a:srgbClr val="000000">
                    <a:alpha val="43137"/>
                  </a:srgbClr>
                </a:outerShdw>
              </a:effectLst>
              <a:latin typeface="Trebuchet MS" pitchFamily="34" charset="0"/>
              <a:cs typeface="Arial" charset="0"/>
            </a:endParaRPr>
          </a:p>
        </p:txBody>
      </p:sp>
    </p:spTree>
    <p:extLst>
      <p:ext uri="{BB962C8B-B14F-4D97-AF65-F5344CB8AC3E}">
        <p14:creationId xmlns:p14="http://schemas.microsoft.com/office/powerpoint/2010/main" val="4210142899"/>
      </p:ext>
    </p:extLst>
  </p:cSld>
  <p:clrMapOvr>
    <a:masterClrMapping/>
  </p:clrMapOvr>
  <p:transition>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ٱلَّذينَ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بَذَلُوٱ</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مُهَجَهُمْ دُونَ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ٱلْحُسَيْنِ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عَلَيْهِ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ٱلسَّلاَمُ</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who sacrificed their souls in defense of al-</a:t>
            </a:r>
            <a:r>
              <a:rPr lang="en-US" sz="2800" b="1" kern="1200" dirty="0" err="1">
                <a:solidFill>
                  <a:schemeClr val="tx1"/>
                </a:solidFill>
                <a:ea typeface="MS Mincho" pitchFamily="49" charset="-128"/>
              </a:rPr>
              <a:t>Husayn</a:t>
            </a:r>
            <a:r>
              <a:rPr lang="en-US" sz="2800" b="1" kern="1200" dirty="0">
                <a:solidFill>
                  <a:schemeClr val="tx1"/>
                </a:solidFill>
                <a:ea typeface="MS Mincho" pitchFamily="49" charset="-128"/>
              </a:rPr>
              <a:t>, peace be upon him</a:t>
            </a:r>
            <a:r>
              <a:rPr lang="en-US" sz="2800" b="1" kern="1200" dirty="0">
                <a:solidFill>
                  <a:schemeClr val="tx1"/>
                </a:solidFill>
                <a:ea typeface="MS Mincho" pitchFamily="49" charset="-128"/>
              </a:rPr>
              <a:t>.</a:t>
            </a:r>
          </a:p>
          <a:p>
            <a:pPr marL="342900" indent="-342900" eaLnBrk="1" hangingPunct="1">
              <a:defRPr/>
            </a:pPr>
            <a:r>
              <a:rPr lang="ur-PK" sz="2800" dirty="0">
                <a:solidFill>
                  <a:schemeClr val="tx1"/>
                </a:solidFill>
              </a:rPr>
              <a:t>جنہوں نے اپنی جانیں دے دیں حضرت امام حسین (ع) کے سامنے ان کی نصرت میں</a:t>
            </a:r>
            <a:endParaRPr lang="en-US" sz="2800" b="1" kern="1200" dirty="0">
              <a:solidFill>
                <a:schemeClr val="tx1"/>
              </a:solidFill>
              <a:ea typeface="MS Mincho" pitchFamily="49" charset="-128"/>
            </a:endParaRPr>
          </a:p>
        </p:txBody>
      </p:sp>
      <p:sp>
        <p:nvSpPr>
          <p:cNvPr id="167834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sv-SE" sz="3200" b="1" i="1">
                <a:solidFill>
                  <a:srgbClr val="FFFFFF"/>
                </a:solidFill>
                <a:ea typeface="MS Mincho" pitchFamily="49" charset="-128"/>
              </a:rPr>
              <a:t>alladhina badhalu muhajahum duna alhusayni</a:t>
            </a:r>
            <a:endParaRPr lang="fi-FI" sz="3200" b="1" i="1">
              <a:solidFill>
                <a:srgbClr val="FFFFFF"/>
              </a:solidFill>
              <a:ea typeface="MS Mincho" pitchFamily="49" charset="-128"/>
            </a:endParaRPr>
          </a:p>
        </p:txBody>
      </p:sp>
      <p:sp>
        <p:nvSpPr>
          <p:cNvPr id="167834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678342"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
        <p:nvSpPr>
          <p:cNvPr id="7" name="Rectangle 4"/>
          <p:cNvSpPr>
            <a:spLocks noChangeArrowheads="1"/>
          </p:cNvSpPr>
          <p:nvPr/>
        </p:nvSpPr>
        <p:spPr bwMode="auto">
          <a:xfrm>
            <a:off x="4695826" y="1058864"/>
            <a:ext cx="29749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defRPr/>
            </a:pPr>
            <a:r>
              <a:rPr lang="en-GB" sz="1600" b="1" dirty="0">
                <a:solidFill>
                  <a:srgbClr val="FFFFFF"/>
                </a:solidFill>
                <a:effectLst>
                  <a:outerShdw blurRad="38100" dist="38100" dir="2700000" algn="tl">
                    <a:srgbClr val="000000">
                      <a:alpha val="43137"/>
                    </a:srgbClr>
                  </a:outerShdw>
                </a:effectLst>
                <a:latin typeface="Trebuchet MS" pitchFamily="34" charset="0"/>
                <a:cs typeface="Arial" charset="0"/>
              </a:rPr>
              <a:t>Recite in prostration/ </a:t>
            </a:r>
            <a:r>
              <a:rPr lang="en-GB" sz="1600" b="1" i="1" dirty="0" err="1">
                <a:solidFill>
                  <a:srgbClr val="FFFFFF"/>
                </a:solidFill>
                <a:effectLst>
                  <a:outerShdw blurRad="38100" dist="38100" dir="2700000" algn="tl">
                    <a:srgbClr val="000000">
                      <a:alpha val="43137"/>
                    </a:srgbClr>
                  </a:outerShdw>
                </a:effectLst>
                <a:latin typeface="Trebuchet MS" pitchFamily="34" charset="0"/>
                <a:cs typeface="Arial" charset="0"/>
              </a:rPr>
              <a:t>Sajdah</a:t>
            </a:r>
            <a:endParaRPr lang="en-US" sz="1600" b="1" i="1" dirty="0">
              <a:solidFill>
                <a:srgbClr val="FFFFFF"/>
              </a:solidFill>
              <a:effectLst>
                <a:outerShdw blurRad="38100" dist="38100" dir="2700000" algn="tl">
                  <a:srgbClr val="000000">
                    <a:alpha val="43137"/>
                  </a:srgbClr>
                </a:outerShdw>
              </a:effectLst>
              <a:latin typeface="Trebuchet MS" pitchFamily="34" charset="0"/>
              <a:cs typeface="Arial" charset="0"/>
            </a:endParaRPr>
          </a:p>
        </p:txBody>
      </p:sp>
    </p:spTree>
    <p:extLst>
      <p:ext uri="{BB962C8B-B14F-4D97-AF65-F5344CB8AC3E}">
        <p14:creationId xmlns:p14="http://schemas.microsoft.com/office/powerpoint/2010/main" val="272849867"/>
      </p:ext>
    </p:extLst>
  </p:cSld>
  <p:clrMapOvr>
    <a:masterClrMapping/>
  </p:clrMapOvr>
  <p:transition>
    <p:fad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صَلِّ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مُحَمَّدٍ وَآلِ مُحَمَّدٍ</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O' </a:t>
            </a:r>
            <a:r>
              <a:rPr lang="en-US" sz="3600" b="1" kern="1200" dirty="0" err="1">
                <a:solidFill>
                  <a:schemeClr val="bg1"/>
                </a:solidFill>
                <a:ea typeface="MS Mincho" pitchFamily="49" charset="-128"/>
              </a:rPr>
              <a:t>Alláh</a:t>
            </a:r>
            <a:r>
              <a:rPr lang="en-US" sz="3600" b="1" kern="1200" dirty="0">
                <a:solidFill>
                  <a:schemeClr val="bg1"/>
                </a:solidFill>
                <a:ea typeface="MS Mincho" pitchFamily="49" charset="-128"/>
              </a:rPr>
              <a:t> send Your blessings on Muhammad</a:t>
            </a:r>
          </a:p>
          <a:p>
            <a:pPr marL="342900" indent="-342900" eaLnBrk="1" hangingPunct="1">
              <a:defRPr/>
            </a:pPr>
            <a:r>
              <a:rPr lang="en-US" sz="3600" b="1" kern="1200" dirty="0">
                <a:solidFill>
                  <a:schemeClr val="bg1"/>
                </a:solidFill>
                <a:ea typeface="MS Mincho" pitchFamily="49" charset="-128"/>
              </a:rPr>
              <a:t>and the family of Muhammad.</a:t>
            </a:r>
          </a:p>
        </p:txBody>
      </p:sp>
      <p:sp>
        <p:nvSpPr>
          <p:cNvPr id="167936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allahumma salli `ala muhammadin wa ali muhammadin</a:t>
            </a:r>
          </a:p>
        </p:txBody>
      </p:sp>
      <p:sp>
        <p:nvSpPr>
          <p:cNvPr id="167936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679366"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257289666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اَلسَّلاَمُ عَلَيْكَ يَا ثَارَ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وَٱبْنَ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ثَارِهِ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وَٱلْوِتْرَ</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ٱلْمَوْتُورَ</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2400" b="1" kern="1200" dirty="0">
                <a:solidFill>
                  <a:schemeClr val="tx1"/>
                </a:solidFill>
                <a:ea typeface="MS Mincho" pitchFamily="49" charset="-128"/>
              </a:rPr>
              <a:t>Peace be upon you, O vengeance of Allah, son of His vengeance, and the </a:t>
            </a:r>
            <a:r>
              <a:rPr lang="en-US" sz="2400" b="1" kern="1200" dirty="0" err="1">
                <a:solidFill>
                  <a:schemeClr val="tx1"/>
                </a:solidFill>
                <a:ea typeface="MS Mincho" pitchFamily="49" charset="-128"/>
              </a:rPr>
              <a:t>unavenged</a:t>
            </a:r>
            <a:r>
              <a:rPr lang="en-US" sz="2400" b="1" kern="1200" dirty="0">
                <a:solidFill>
                  <a:schemeClr val="tx1"/>
                </a:solidFill>
                <a:ea typeface="MS Mincho" pitchFamily="49" charset="-128"/>
              </a:rPr>
              <a:t> so far</a:t>
            </a:r>
            <a:r>
              <a:rPr lang="en-US" sz="2400" b="1" kern="1200" dirty="0">
                <a:solidFill>
                  <a:schemeClr val="tx1"/>
                </a:solidFill>
                <a:ea typeface="MS Mincho" pitchFamily="49" charset="-128"/>
              </a:rPr>
              <a:t>.</a:t>
            </a:r>
          </a:p>
          <a:p>
            <a:pPr marL="342900" indent="-342900" eaLnBrk="1" hangingPunct="1">
              <a:defRPr/>
            </a:pPr>
            <a:r>
              <a:rPr lang="ur-PK" sz="2400" dirty="0">
                <a:solidFill>
                  <a:schemeClr val="tx1"/>
                </a:solidFill>
              </a:rPr>
              <a:t>سلام ہو آپ پر اے وہ بزرگوار جس کے خون کا طالب خدا ہے اور فرزند بھی اسکے جسکے خون کا طالب خدا ہے اور جو مظلوم اور مصیبت زدہ ہوا</a:t>
            </a:r>
            <a:endParaRPr lang="en-US" sz="2400" b="1" kern="1200" dirty="0">
              <a:solidFill>
                <a:schemeClr val="tx1"/>
              </a:solidFill>
              <a:ea typeface="MS Mincho" pitchFamily="49" charset="-128"/>
            </a:endParaRPr>
          </a:p>
        </p:txBody>
      </p:sp>
      <p:sp>
        <p:nvSpPr>
          <p:cNvPr id="2150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alssalamu `alayka ya thara allahi wabna tharihi walwitra almawtura</a:t>
            </a:r>
          </a:p>
        </p:txBody>
      </p:sp>
      <p:sp>
        <p:nvSpPr>
          <p:cNvPr id="2150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21510"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1401381493"/>
      </p:ext>
    </p:extLst>
  </p:cSld>
  <p:clrMapOvr>
    <a:masterClrMapping/>
  </p:clrMapOvr>
  <p:transition>
    <p:fad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0386" name="Rectangle 13"/>
          <p:cNvSpPr>
            <a:spLocks noGrp="1" noChangeArrowheads="1"/>
          </p:cNvSpPr>
          <p:nvPr>
            <p:ph type="ctrTitle"/>
          </p:nvPr>
        </p:nvSpPr>
        <p:spPr>
          <a:xfrm>
            <a:off x="1905000" y="2895600"/>
            <a:ext cx="8458200" cy="1143000"/>
          </a:xfrm>
        </p:spPr>
        <p:txBody>
          <a:bodyPr/>
          <a:lstStyle/>
          <a:p>
            <a:pPr eaLnBrk="1" hangingPunct="1"/>
            <a:r>
              <a:rPr lang="en-US" sz="7200" b="1">
                <a:solidFill>
                  <a:srgbClr val="C00000"/>
                </a:solidFill>
              </a:rPr>
              <a:t>Two rakáts Namaaz for Hadiya </a:t>
            </a:r>
            <a:br>
              <a:rPr lang="en-US" sz="7200" b="1">
                <a:solidFill>
                  <a:srgbClr val="C00000"/>
                </a:solidFill>
              </a:rPr>
            </a:br>
            <a:r>
              <a:rPr lang="en-US" sz="7200" b="1">
                <a:solidFill>
                  <a:srgbClr val="C00000"/>
                </a:solidFill>
              </a:rPr>
              <a:t>Ziyáráh of Ashurá</a:t>
            </a:r>
          </a:p>
        </p:txBody>
      </p:sp>
      <p:sp>
        <p:nvSpPr>
          <p:cNvPr id="168038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endParaRPr lang="ar-SA" sz="1600" b="1">
              <a:solidFill>
                <a:srgbClr val="FFFFFF"/>
              </a:solidFill>
              <a:latin typeface="Trebuchet MS"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2350" y="5367729"/>
            <a:ext cx="4362450" cy="1063233"/>
          </a:xfrm>
          <a:prstGeom prst="rect">
            <a:avLst/>
          </a:prstGeom>
        </p:spPr>
      </p:pic>
    </p:spTree>
    <p:extLst>
      <p:ext uri="{BB962C8B-B14F-4D97-AF65-F5344CB8AC3E}">
        <p14:creationId xmlns:p14="http://schemas.microsoft.com/office/powerpoint/2010/main" val="2693615675"/>
      </p:ext>
    </p:extLst>
  </p:cSld>
  <p:clrMapOvr>
    <a:masterClrMapping/>
  </p:clrMapOvr>
  <p:transition>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1410" name="Rectangle 1"/>
          <p:cNvSpPr>
            <a:spLocks noChangeArrowheads="1"/>
          </p:cNvSpPr>
          <p:nvPr/>
        </p:nvSpPr>
        <p:spPr bwMode="auto">
          <a:xfrm>
            <a:off x="1952626" y="3124201"/>
            <a:ext cx="83343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1" u="none" strike="noStrike" kern="1200" cap="none" spc="0" normalizeH="0" baseline="0" noProof="0" dirty="0" err="1">
                <a:ln>
                  <a:noFill/>
                </a:ln>
                <a:solidFill>
                  <a:srgbClr val="C00000"/>
                </a:solidFill>
                <a:effectLst/>
                <a:uLnTx/>
                <a:uFillTx/>
                <a:latin typeface="Trebuchet MS" pitchFamily="34" charset="0"/>
                <a:ea typeface="MS Mincho" pitchFamily="49" charset="-128"/>
                <a:cs typeface="Arial" pitchFamily="34" charset="0"/>
              </a:rPr>
              <a:t>Duá</a:t>
            </a:r>
            <a:r>
              <a:rPr kumimoji="0" lang="en-US" sz="6600" b="1" i="1" u="none" strike="noStrike" kern="1200" cap="none" spc="0" normalizeH="0" baseline="0" noProof="0" dirty="0">
                <a:ln>
                  <a:noFill/>
                </a:ln>
                <a:solidFill>
                  <a:srgbClr val="C00000"/>
                </a:solidFill>
                <a:effectLst/>
                <a:uLnTx/>
                <a:uFillTx/>
                <a:latin typeface="Trebuchet MS" pitchFamily="34" charset="0"/>
                <a:ea typeface="MS Mincho" pitchFamily="49" charset="-128"/>
                <a:cs typeface="Arial" pitchFamily="34" charset="0"/>
              </a:rPr>
              <a:t> </a:t>
            </a:r>
            <a:r>
              <a:rPr kumimoji="0" lang="en-US" sz="6600" b="1" i="1" u="none" strike="noStrike" kern="1200" cap="none" spc="0" normalizeH="0" baseline="0" noProof="0" dirty="0" err="1">
                <a:ln>
                  <a:noFill/>
                </a:ln>
                <a:solidFill>
                  <a:srgbClr val="C00000"/>
                </a:solidFill>
                <a:effectLst/>
                <a:uLnTx/>
                <a:uFillTx/>
                <a:latin typeface="Trebuchet MS" pitchFamily="34" charset="0"/>
                <a:ea typeface="MS Mincho" pitchFamily="49" charset="-128"/>
                <a:cs typeface="Arial" pitchFamily="34" charset="0"/>
              </a:rPr>
              <a:t>Alqamah</a:t>
            </a:r>
            <a:endParaRPr kumimoji="0" lang="en-US" sz="6600" b="1" i="1" u="none" strike="noStrike" kern="1200" cap="none" spc="0" normalizeH="0" baseline="0" noProof="0" dirty="0">
              <a:ln>
                <a:noFill/>
              </a:ln>
              <a:solidFill>
                <a:srgbClr val="C00000"/>
              </a:solidFill>
              <a:effectLst/>
              <a:uLnTx/>
              <a:uFillTx/>
              <a:latin typeface="Trebuchet MS" pitchFamily="34" charset="0"/>
              <a:ea typeface="MS Mincho" pitchFamily="49" charset="-128"/>
              <a:cs typeface="Arial" pitchFamily="34" charset="0"/>
            </a:endParaRPr>
          </a:p>
        </p:txBody>
      </p:sp>
      <p:sp>
        <p:nvSpPr>
          <p:cNvPr id="1681411" name="Rectangle 8"/>
          <p:cNvSpPr>
            <a:spLocks noChangeArrowheads="1"/>
          </p:cNvSpPr>
          <p:nvPr/>
        </p:nvSpPr>
        <p:spPr bwMode="auto">
          <a:xfrm>
            <a:off x="2209800" y="5421314"/>
            <a:ext cx="7848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1" u="none" strike="noStrike" kern="1200" cap="none" spc="0" normalizeH="0" baseline="0" noProof="0" dirty="0">
                <a:ln>
                  <a:noFill/>
                </a:ln>
                <a:solidFill>
                  <a:srgbClr val="FFFFFF"/>
                </a:solidFill>
                <a:effectLst/>
                <a:uLnTx/>
                <a:uFillTx/>
                <a:latin typeface="Arial" pitchFamily="34" charset="0"/>
                <a:ea typeface="+mn-ea"/>
                <a:cs typeface="Arial" pitchFamily="34" charset="0"/>
              </a:rPr>
              <a:t>(Arabic text with English Translation </a:t>
            </a:r>
            <a:r>
              <a:rPr kumimoji="0" lang="en-US" sz="1800" b="1" i="1"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Urdu &amp; </a:t>
            </a:r>
            <a:r>
              <a:rPr kumimoji="0" lang="en-US" sz="1800" b="1" i="1" u="none" strike="noStrike" kern="1200" cap="none" spc="0" normalizeH="0" baseline="0" noProof="0" dirty="0">
                <a:ln>
                  <a:noFill/>
                </a:ln>
                <a:solidFill>
                  <a:srgbClr val="FFFFFF"/>
                </a:solidFill>
                <a:effectLst/>
                <a:uLnTx/>
                <a:uFillTx/>
                <a:latin typeface="Arial" pitchFamily="34" charset="0"/>
                <a:ea typeface="+mn-ea"/>
                <a:cs typeface="Arial" pitchFamily="34" charset="0"/>
              </a:rPr>
              <a:t>English Transliteration)</a:t>
            </a:r>
          </a:p>
        </p:txBody>
      </p:sp>
      <p:sp>
        <p:nvSpPr>
          <p:cNvPr id="1681412" name="Rectangle 5"/>
          <p:cNvSpPr>
            <a:spLocks noChangeArrowheads="1"/>
          </p:cNvSpPr>
          <p:nvPr/>
        </p:nvSpPr>
        <p:spPr bwMode="auto">
          <a:xfrm>
            <a:off x="1524000" y="5867401"/>
            <a:ext cx="9144000" cy="10001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FFFFFF"/>
              </a:solidFill>
              <a:effectLst/>
              <a:uLnTx/>
              <a:uFillTx/>
              <a:latin typeface="Trebuchet MS"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Arial" pitchFamily="34" charset="0"/>
                <a:ea typeface="+mn-ea"/>
                <a:cs typeface="Arial" pitchFamily="34" charset="0"/>
              </a:rPr>
              <a:t>For any errors / comments please write to: duas.org@gmail.com</a:t>
            </a:r>
            <a:endParaRPr kumimoji="0" lang="en-US" sz="1200" b="1" i="0" u="none" strike="noStrike" kern="1200" cap="none" spc="0" normalizeH="0" baseline="0" noProof="0">
              <a:ln>
                <a:noFill/>
              </a:ln>
              <a:solidFill>
                <a:srgbClr val="FFFFFF"/>
              </a:solidFill>
              <a:effectLst/>
              <a:uLnTx/>
              <a:uFillTx/>
              <a:latin typeface="Trebuchet MS"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Kindly recite Sura E Fatiha for Marhumeen of all those who have worked towards making this small work possible.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To display the font correctly, please use the Arabic font “Attari_Quran_Shipped”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Download font here : http://www.duas.org/fonts/ </a:t>
            </a:r>
          </a:p>
        </p:txBody>
      </p:sp>
      <p:sp>
        <p:nvSpPr>
          <p:cNvPr id="1681413" name="Rectangle 8"/>
          <p:cNvSpPr>
            <a:spLocks noChangeArrowheads="1"/>
          </p:cNvSpPr>
          <p:nvPr/>
        </p:nvSpPr>
        <p:spPr bwMode="auto">
          <a:xfrm>
            <a:off x="2209800" y="1676401"/>
            <a:ext cx="7848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8800" b="1" i="0" u="none" strike="noStrike" kern="1200" cap="none" spc="0" normalizeH="0" baseline="0" noProof="0">
                <a:ln>
                  <a:noFill/>
                </a:ln>
                <a:solidFill>
                  <a:srgbClr val="C00000"/>
                </a:solidFill>
                <a:effectLst/>
                <a:uLnTx/>
                <a:uFillTx/>
                <a:latin typeface="Arial" pitchFamily="34" charset="0"/>
                <a:ea typeface="+mn-ea"/>
                <a:cs typeface="Arial" pitchFamily="34" charset="0"/>
              </a:rPr>
              <a:t>دعاء علقمة</a:t>
            </a:r>
          </a:p>
        </p:txBody>
      </p:sp>
      <p:sp>
        <p:nvSpPr>
          <p:cNvPr id="1681414" name="Rectangle 1"/>
          <p:cNvSpPr>
            <a:spLocks noChangeArrowheads="1"/>
          </p:cNvSpPr>
          <p:nvPr/>
        </p:nvSpPr>
        <p:spPr bwMode="auto">
          <a:xfrm>
            <a:off x="1524000" y="4419600"/>
            <a:ext cx="9296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C00000"/>
                </a:solidFill>
                <a:effectLst/>
                <a:uLnTx/>
                <a:uFillTx/>
                <a:latin typeface="Arial" pitchFamily="34" charset="0"/>
                <a:ea typeface="+mn-ea"/>
                <a:cs typeface="Arial" pitchFamily="34" charset="0"/>
              </a:rPr>
              <a:t>Duá to be recited after  </a:t>
            </a:r>
            <a:r>
              <a:rPr kumimoji="0" lang="en-US" sz="2800" b="1" i="1" u="none" strike="noStrike" kern="1200" cap="none" spc="0" normalizeH="0" baseline="0" noProof="0">
                <a:ln>
                  <a:noFill/>
                </a:ln>
                <a:solidFill>
                  <a:srgbClr val="C00000"/>
                </a:solidFill>
                <a:effectLst/>
                <a:uLnTx/>
                <a:uFillTx/>
                <a:latin typeface="Arial" pitchFamily="34" charset="0"/>
                <a:ea typeface="+mn-ea"/>
                <a:cs typeface="Arial" pitchFamily="34" charset="0"/>
              </a:rPr>
              <a:t>"Ziyarah Ashura"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C00000"/>
                </a:solidFill>
                <a:effectLst/>
                <a:uLnTx/>
                <a:uFillTx/>
                <a:latin typeface="Arial" pitchFamily="34" charset="0"/>
                <a:ea typeface="+mn-ea"/>
                <a:cs typeface="Arial" pitchFamily="34" charset="0"/>
              </a:rPr>
              <a:t>or also known as  "</a:t>
            </a:r>
            <a:r>
              <a:rPr kumimoji="0" lang="en-US" sz="2800" b="1" i="1" u="none" strike="noStrike" kern="1200" cap="none" spc="0" normalizeH="0" baseline="0" noProof="0">
                <a:ln>
                  <a:noFill/>
                </a:ln>
                <a:solidFill>
                  <a:srgbClr val="C00000"/>
                </a:solidFill>
                <a:effectLst/>
                <a:uLnTx/>
                <a:uFillTx/>
                <a:latin typeface="Arial" pitchFamily="34" charset="0"/>
                <a:ea typeface="+mn-ea"/>
                <a:cs typeface="Arial" pitchFamily="34" charset="0"/>
              </a:rPr>
              <a:t>Duá Safwan</a:t>
            </a:r>
            <a:r>
              <a:rPr kumimoji="0" lang="en-US" sz="2800" b="1" i="0" u="none" strike="noStrike" kern="1200" cap="none" spc="0" normalizeH="0" baseline="0" noProof="0">
                <a:ln>
                  <a:noFill/>
                </a:ln>
                <a:solidFill>
                  <a:srgbClr val="C00000"/>
                </a:solidFill>
                <a:effectLst/>
                <a:uLnTx/>
                <a:uFillTx/>
                <a:latin typeface="Arial" pitchFamily="34" charset="0"/>
                <a:ea typeface="+mn-ea"/>
                <a:cs typeface="Arial" pitchFamily="34" charset="0"/>
              </a:rPr>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1050" y="354015"/>
            <a:ext cx="5041460" cy="1228724"/>
          </a:xfrm>
          <a:prstGeom prst="rect">
            <a:avLst/>
          </a:prstGeom>
        </p:spPr>
      </p:pic>
    </p:spTree>
    <p:extLst>
      <p:ext uri="{BB962C8B-B14F-4D97-AF65-F5344CB8AC3E}">
        <p14:creationId xmlns:p14="http://schemas.microsoft.com/office/powerpoint/2010/main" val="2415263928"/>
      </p:ext>
    </p:extLst>
  </p:cSld>
  <p:clrMapOvr>
    <a:masterClrMapping/>
  </p:clrMapOvr>
  <p:transition>
    <p:fad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2434" name="Rectangle 3"/>
          <p:cNvSpPr>
            <a:spLocks noChangeArrowheads="1"/>
          </p:cNvSpPr>
          <p:nvPr/>
        </p:nvSpPr>
        <p:spPr bwMode="auto">
          <a:xfrm>
            <a:off x="1524001" y="1295401"/>
            <a:ext cx="9180513" cy="5508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a:ln>
                  <a:noFill/>
                </a:ln>
                <a:solidFill>
                  <a:srgbClr val="FFFFFF"/>
                </a:solidFill>
                <a:effectLst/>
                <a:uLnTx/>
                <a:uFillTx/>
                <a:latin typeface="Arial" pitchFamily="34" charset="0"/>
                <a:ea typeface="+mn-ea"/>
                <a:cs typeface="Arial" pitchFamily="34" charset="0"/>
              </a:rPr>
              <a:t>Muhammad ibn Khalid al-Tayalisi has reported the following from Sayf ibn `Umayrah: Accompanied by Safwan ibn Mahran and a group of our companions, I convoyed Imam al-Sadiq (A) to al-Ghari (currently al-Najaf). After that, we traveled from al-Hirah towards al-Madinah. When we accomplished visiting the tomb of Imam `Ali Amir al-Mu'minin (A), Safwan turned his face towards the tomb of Imam al-Husayn (A) and said to us, “Would you like to visit al-Husayn (A) from this very place, which was the side of Imam `Ali’s head?” So, Imam al-Sadiq (A) and I pointed to him in affirmative. Safwan then uttered the ziyarah form, which was reported by `Alqamah ibn Muhammad al-Hadrami from Imam al-Baqir (A) to be said on the `Ashura' Day. He then offered a two-unit prayer at the side of Imam `Ali’s headside. Upon accomplishment of the prayer, Safwan bid farewell to Imam `Ali (A), turned his face towards the tomb of Imam al-Husayn (A), pointed to him with his hand, and bid farewell to him, saying the following supplication:</a:t>
            </a:r>
          </a:p>
        </p:txBody>
      </p:sp>
      <p:sp>
        <p:nvSpPr>
          <p:cNvPr id="168243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682436"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
        <p:nvSpPr>
          <p:cNvPr id="7" name="Rectangle 4"/>
          <p:cNvSpPr>
            <a:spLocks noChangeArrowheads="1"/>
          </p:cNvSpPr>
          <p:nvPr/>
        </p:nvSpPr>
        <p:spPr bwMode="auto">
          <a:xfrm>
            <a:off x="5795963" y="1058864"/>
            <a:ext cx="7747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rebuchet MS" pitchFamily="34" charset="0"/>
                <a:ea typeface="+mn-ea"/>
                <a:cs typeface="Arial" charset="0"/>
              </a:rPr>
              <a:t>Merits</a:t>
            </a:r>
            <a:endParaRPr kumimoji="0" lang="en-US" sz="16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rebuchet MS" pitchFamily="34" charset="0"/>
              <a:ea typeface="+mn-ea"/>
              <a:cs typeface="Arial" charset="0"/>
            </a:endParaRPr>
          </a:p>
        </p:txBody>
      </p:sp>
    </p:spTree>
    <p:extLst>
      <p:ext uri="{BB962C8B-B14F-4D97-AF65-F5344CB8AC3E}">
        <p14:creationId xmlns:p14="http://schemas.microsoft.com/office/powerpoint/2010/main" val="4260006157"/>
      </p:ext>
    </p:extLst>
  </p:cSld>
  <p:clrMapOvr>
    <a:masterClrMapping/>
  </p:clrMapOvr>
  <p:transition>
    <p:fad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3458"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683459"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
        <p:nvSpPr>
          <p:cNvPr id="7" name="Rectangle 4"/>
          <p:cNvSpPr>
            <a:spLocks noChangeArrowheads="1"/>
          </p:cNvSpPr>
          <p:nvPr/>
        </p:nvSpPr>
        <p:spPr bwMode="auto">
          <a:xfrm>
            <a:off x="5795963" y="1058864"/>
            <a:ext cx="7747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rebuchet MS" pitchFamily="34" charset="0"/>
                <a:ea typeface="+mn-ea"/>
                <a:cs typeface="Arial" charset="0"/>
              </a:rPr>
              <a:t>Merits</a:t>
            </a:r>
            <a:endParaRPr kumimoji="0" lang="en-US" sz="16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rebuchet MS" pitchFamily="34" charset="0"/>
              <a:ea typeface="+mn-ea"/>
              <a:cs typeface="Arial" charset="0"/>
            </a:endParaRPr>
          </a:p>
        </p:txBody>
      </p:sp>
      <p:sp>
        <p:nvSpPr>
          <p:cNvPr id="1683461" name="Rectangle 2"/>
          <p:cNvSpPr txBox="1">
            <a:spLocks noChangeArrowheads="1"/>
          </p:cNvSpPr>
          <p:nvPr/>
        </p:nvSpPr>
        <p:spPr bwMode="auto">
          <a:xfrm>
            <a:off x="1752600" y="1520825"/>
            <a:ext cx="8686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800" b="0" i="0" u="none" strike="noStrike" kern="1200" cap="none" spc="0" normalizeH="0" baseline="0" noProof="0">
                <a:ln>
                  <a:noFill/>
                </a:ln>
                <a:solidFill>
                  <a:srgbClr val="FFFFFF"/>
                </a:solidFill>
                <a:effectLst/>
                <a:uLnTx/>
                <a:uFillTx/>
                <a:latin typeface="Trebuchet MS" pitchFamily="34" charset="0"/>
                <a:ea typeface="+mn-ea"/>
                <a:cs typeface="Arial" pitchFamily="34" charset="0"/>
              </a:rPr>
              <a:t>	Imam Jaffer Sadiq (as) recited this dua after reciting Ziyarat e Ashura. This was reported by a companion of his called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800" b="0" i="0" u="none" strike="noStrike" kern="1200" cap="none" spc="0" normalizeH="0" baseline="0" noProof="0">
                <a:ln>
                  <a:noFill/>
                </a:ln>
                <a:solidFill>
                  <a:srgbClr val="FFFFFF"/>
                </a:solidFill>
                <a:effectLst/>
                <a:uLnTx/>
                <a:uFillTx/>
                <a:latin typeface="Trebuchet MS" pitchFamily="34" charset="0"/>
                <a:ea typeface="+mn-ea"/>
                <a:cs typeface="Arial" pitchFamily="34" charset="0"/>
              </a:rPr>
              <a:t>Alqamah ibn Muhammad al-Hadrami.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800" b="0" i="0" u="none" strike="noStrike" kern="1200" cap="none" spc="0" normalizeH="0" baseline="0" noProof="0">
                <a:ln>
                  <a:noFill/>
                </a:ln>
                <a:solidFill>
                  <a:srgbClr val="FFFFFF"/>
                </a:solidFill>
                <a:effectLst/>
                <a:uLnTx/>
                <a:uFillTx/>
                <a:latin typeface="Trebuchet MS" pitchFamily="34" charset="0"/>
                <a:ea typeface="+mn-ea"/>
                <a:cs typeface="Arial" pitchFamily="34" charset="0"/>
              </a:rPr>
              <a:t>The Dua is therefore known as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800" b="0" i="0" u="none" strike="noStrike" kern="1200" cap="none" spc="0" normalizeH="0" baseline="0" noProof="0">
                <a:ln>
                  <a:noFill/>
                </a:ln>
                <a:solidFill>
                  <a:srgbClr val="CC0000"/>
                </a:solidFill>
                <a:effectLst/>
                <a:uLnTx/>
                <a:uFillTx/>
                <a:latin typeface="Trebuchet MS" pitchFamily="34" charset="0"/>
                <a:ea typeface="+mn-ea"/>
                <a:cs typeface="Arial" pitchFamily="34" charset="0"/>
              </a:rPr>
              <a:t>“Du</a:t>
            </a:r>
            <a:r>
              <a:rPr kumimoji="0" lang="en-GB" sz="3800" b="0" i="0" u="none" strike="noStrike" kern="1200" cap="none" spc="0" normalizeH="0" baseline="0" noProof="0">
                <a:ln>
                  <a:noFill/>
                </a:ln>
                <a:solidFill>
                  <a:srgbClr val="CC0000"/>
                </a:solidFill>
                <a:effectLst/>
                <a:uLnTx/>
                <a:uFillTx/>
                <a:latin typeface="Trebuchet MS" pitchFamily="34" charset="0"/>
                <a:ea typeface="+mn-ea"/>
                <a:cs typeface="Arial" pitchFamily="34" charset="0"/>
              </a:rPr>
              <a:t>á</a:t>
            </a:r>
            <a:r>
              <a:rPr kumimoji="0" lang="en-US" sz="3800" b="0" i="0" u="none" strike="noStrike" kern="1200" cap="none" spc="0" normalizeH="0" baseline="0" noProof="0">
                <a:ln>
                  <a:noFill/>
                </a:ln>
                <a:solidFill>
                  <a:srgbClr val="CC0000"/>
                </a:solidFill>
                <a:effectLst/>
                <a:uLnTx/>
                <a:uFillTx/>
                <a:latin typeface="Trebuchet MS" pitchFamily="34" charset="0"/>
                <a:ea typeface="+mn-ea"/>
                <a:cs typeface="Arial" pitchFamily="34" charset="0"/>
              </a:rPr>
              <a:t> </a:t>
            </a:r>
            <a:r>
              <a:rPr kumimoji="0" lang="en-GB" sz="3800" b="0" i="0" u="none" strike="noStrike" kern="1200" cap="none" spc="0" normalizeH="0" baseline="0" noProof="0">
                <a:ln>
                  <a:noFill/>
                </a:ln>
                <a:solidFill>
                  <a:srgbClr val="CC0000"/>
                </a:solidFill>
                <a:effectLst/>
                <a:uLnTx/>
                <a:uFillTx/>
                <a:latin typeface="Trebuchet MS" pitchFamily="34" charset="0"/>
                <a:ea typeface="+mn-ea"/>
                <a:cs typeface="Arial" pitchFamily="34" charset="0"/>
              </a:rPr>
              <a:t>Alqamah”</a:t>
            </a:r>
            <a:endParaRPr kumimoji="0" lang="en-US" sz="3800" b="0" i="0" u="none" strike="noStrike" kern="1200" cap="none" spc="0" normalizeH="0" baseline="0" noProof="0">
              <a:ln>
                <a:noFill/>
              </a:ln>
              <a:solidFill>
                <a:srgbClr val="CC0000"/>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905015317"/>
      </p:ext>
    </p:extLst>
  </p:cSld>
  <p:clrMapOvr>
    <a:masterClrMapping/>
  </p:clrMapOvr>
  <p:transition>
    <p:fad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4482"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684483"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
        <p:nvSpPr>
          <p:cNvPr id="7" name="Rectangle 4"/>
          <p:cNvSpPr>
            <a:spLocks noChangeArrowheads="1"/>
          </p:cNvSpPr>
          <p:nvPr/>
        </p:nvSpPr>
        <p:spPr bwMode="auto">
          <a:xfrm>
            <a:off x="5795963" y="1058864"/>
            <a:ext cx="7747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rebuchet MS" pitchFamily="34" charset="0"/>
                <a:ea typeface="+mn-ea"/>
                <a:cs typeface="Arial" charset="0"/>
              </a:rPr>
              <a:t>Merits</a:t>
            </a:r>
            <a:endParaRPr kumimoji="0" lang="en-US" sz="16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rebuchet MS" pitchFamily="34" charset="0"/>
              <a:ea typeface="+mn-ea"/>
              <a:cs typeface="Arial" charset="0"/>
            </a:endParaRPr>
          </a:p>
        </p:txBody>
      </p:sp>
      <p:sp>
        <p:nvSpPr>
          <p:cNvPr id="1684485" name="Rectangle 2"/>
          <p:cNvSpPr txBox="1">
            <a:spLocks noChangeArrowheads="1"/>
          </p:cNvSpPr>
          <p:nvPr/>
        </p:nvSpPr>
        <p:spPr bwMode="auto">
          <a:xfrm>
            <a:off x="1752600" y="1520825"/>
            <a:ext cx="8686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6600" b="1" i="0" u="none" strike="noStrike" kern="1200" cap="none" spc="0" normalizeH="0" baseline="0" noProof="0">
              <a:ln>
                <a:noFill/>
              </a:ln>
              <a:solidFill>
                <a:srgbClr val="FFFFFF"/>
              </a:solidFill>
              <a:effectLst/>
              <a:uLnTx/>
              <a:uFillTx/>
              <a:latin typeface="Trebuchet MS" pitchFamily="34" charset="0"/>
              <a:ea typeface="+mn-ea"/>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6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Please face towards Qiblah</a:t>
            </a:r>
            <a:endParaRPr kumimoji="0" lang="en-US" sz="6600" b="1" i="0" u="none" strike="noStrike" kern="1200" cap="none" spc="0" normalizeH="0" baseline="0" noProof="0">
              <a:ln>
                <a:noFill/>
              </a:ln>
              <a:solidFill>
                <a:srgbClr val="CC0000"/>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989185202"/>
      </p:ext>
    </p:extLst>
  </p:cSld>
  <p:clrMapOvr>
    <a:masterClrMapping/>
  </p:clrMapOvr>
  <p:transition>
    <p:fad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صَلِّ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مُحَمَّدٍ وَآلِ مُحَمَّدٍ</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a:t>
            </a:r>
            <a:r>
              <a:rPr lang="en-US" sz="3600" b="1" kern="1200" dirty="0" err="1">
                <a:solidFill>
                  <a:schemeClr val="bg1"/>
                </a:solidFill>
                <a:ea typeface="MS Mincho" pitchFamily="49" charset="-128"/>
              </a:rPr>
              <a:t>Alláh</a:t>
            </a:r>
            <a:r>
              <a:rPr lang="en-US" sz="3600" b="1" kern="1200" dirty="0">
                <a:solidFill>
                  <a:schemeClr val="bg1"/>
                </a:solidFill>
                <a:ea typeface="MS Mincho" pitchFamily="49" charset="-128"/>
              </a:rPr>
              <a:t> send Your blessings on Muhammad</a:t>
            </a:r>
          </a:p>
          <a:p>
            <a:pPr marL="342900" indent="-342900" eaLnBrk="1" hangingPunct="1">
              <a:defRPr/>
            </a:pPr>
            <a:r>
              <a:rPr lang="en-US" sz="3600" b="1" kern="1200" dirty="0">
                <a:solidFill>
                  <a:schemeClr val="bg1"/>
                </a:solidFill>
                <a:ea typeface="MS Mincho" pitchFamily="49" charset="-128"/>
              </a:rPr>
              <a:t>and the family of Muhammad.</a:t>
            </a:r>
          </a:p>
        </p:txBody>
      </p:sp>
      <p:sp>
        <p:nvSpPr>
          <p:cNvPr id="168550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allahumma salli `ala muhammadin wa ali muhammadin</a:t>
            </a:r>
          </a:p>
        </p:txBody>
      </p:sp>
      <p:sp>
        <p:nvSpPr>
          <p:cNvPr id="168550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685510"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198990030"/>
      </p:ext>
    </p:extLst>
  </p:cSld>
  <p:clrMapOvr>
    <a:masterClrMapping/>
  </p:clrMapOvr>
  <p:transition>
    <p:fad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بِسْمِ اللَّهِ الرَّحْمَنِ الرَّحِيمِ</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In the Name of </a:t>
            </a:r>
            <a:r>
              <a:rPr lang="en-US" sz="3600" b="1" kern="1200" dirty="0" err="1">
                <a:solidFill>
                  <a:schemeClr val="bg1"/>
                </a:solidFill>
                <a:ea typeface="MS Mincho" pitchFamily="49" charset="-128"/>
              </a:rPr>
              <a:t>Alláh</a:t>
            </a:r>
            <a:r>
              <a:rPr lang="en-US" sz="3600" b="1" kern="1200" dirty="0">
                <a:solidFill>
                  <a:schemeClr val="bg1"/>
                </a:solidFill>
                <a:ea typeface="MS Mincho" pitchFamily="49" charset="-128"/>
              </a:rPr>
              <a:t>, </a:t>
            </a:r>
          </a:p>
          <a:p>
            <a:pPr marL="342900" indent="-342900" eaLnBrk="1" hangingPunct="1">
              <a:defRPr/>
            </a:pPr>
            <a:r>
              <a:rPr lang="en-US" sz="3600" b="1" kern="1200" dirty="0">
                <a:solidFill>
                  <a:schemeClr val="bg1"/>
                </a:solidFill>
                <a:ea typeface="MS Mincho" pitchFamily="49" charset="-128"/>
              </a:rPr>
              <a:t>the All-beneficent, the All-merciful. </a:t>
            </a:r>
          </a:p>
        </p:txBody>
      </p:sp>
      <p:sp>
        <p:nvSpPr>
          <p:cNvPr id="168653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bismi allahi alrrahmini alrrahimi </a:t>
            </a:r>
          </a:p>
        </p:txBody>
      </p:sp>
      <p:sp>
        <p:nvSpPr>
          <p:cNvPr id="168653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686534"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203701223"/>
      </p:ext>
    </p:extLst>
  </p:cSld>
  <p:clrMapOvr>
    <a:masterClrMapping/>
  </p:clrMapOvr>
  <p:transition>
    <p:fad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اللَّهُ يَا اللَّهُ يَا اللَّهُ</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it-IT" sz="3600" b="1" kern="1200" dirty="0">
                <a:solidFill>
                  <a:schemeClr val="tx1"/>
                </a:solidFill>
                <a:ea typeface="MS Mincho" pitchFamily="49" charset="-128"/>
              </a:rPr>
              <a:t>O Allah! O Allah! O Allah!</a:t>
            </a:r>
          </a:p>
          <a:p>
            <a:pPr marL="342900" indent="-342900" eaLnBrk="1" hangingPunct="1">
              <a:defRPr/>
            </a:pPr>
            <a:r>
              <a:rPr lang="ur-PK" sz="3600" dirty="0">
                <a:solidFill>
                  <a:schemeClr val="tx1"/>
                </a:solidFill>
              </a:rPr>
              <a:t>اے اللہ! اے اللہ! اے اللہ!</a:t>
            </a:r>
            <a:endParaRPr lang="en-US" sz="3600" b="1" kern="1200" dirty="0">
              <a:solidFill>
                <a:schemeClr val="tx1"/>
              </a:solidFill>
              <a:ea typeface="MS Mincho" pitchFamily="49" charset="-128"/>
            </a:endParaRPr>
          </a:p>
        </p:txBody>
      </p:sp>
      <p:sp>
        <p:nvSpPr>
          <p:cNvPr id="168755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ya allahu ya allahu ya allahu</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68755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687558"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2232576872"/>
      </p:ext>
    </p:extLst>
  </p:cSld>
  <p:clrMapOvr>
    <a:masterClrMapping/>
  </p:clrMapOvr>
  <p:transition>
    <p:fade/>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مُجِيبَ دَعْوَةِ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ٱلْمُضْطَرِّينَ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O He Who responds to the prayer of the distressed!</a:t>
            </a:r>
          </a:p>
          <a:p>
            <a:pPr marL="342900" indent="-342900" eaLnBrk="1" hangingPunct="1">
              <a:defRPr/>
            </a:pPr>
            <a:r>
              <a:rPr lang="ur-PK" sz="3600" dirty="0">
                <a:solidFill>
                  <a:schemeClr val="tx1"/>
                </a:solidFill>
              </a:rPr>
              <a:t>اے غم کرنے والوں کی دعا کا جواب دینے والا!</a:t>
            </a:r>
            <a:endParaRPr lang="en-US" sz="3600" b="1" kern="1200" dirty="0">
              <a:solidFill>
                <a:schemeClr val="tx1"/>
              </a:solidFill>
              <a:ea typeface="MS Mincho" pitchFamily="49" charset="-128"/>
            </a:endParaRPr>
          </a:p>
        </p:txBody>
      </p:sp>
      <p:sp>
        <p:nvSpPr>
          <p:cNvPr id="168858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ya mujiba da`wati almudtarrina</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68858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688582"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357571561"/>
      </p:ext>
    </p:extLst>
  </p:cSld>
  <p:clrMapOvr>
    <a:masterClrMapping/>
  </p:clrMapOvr>
  <p:transition>
    <p:fade/>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كَاشِفَ كُرَبِ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ٱلْمَكْرُوبِينَ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O He Who relieves the agonies of the agonized!</a:t>
            </a:r>
          </a:p>
          <a:p>
            <a:pPr marL="342900" indent="-342900" eaLnBrk="1" hangingPunct="1">
              <a:defRPr/>
            </a:pPr>
            <a:r>
              <a:rPr lang="ur-PK" sz="3600" dirty="0">
                <a:solidFill>
                  <a:schemeClr val="tx1"/>
                </a:solidFill>
              </a:rPr>
              <a:t>اے درد کرنے والوں کی اذیتوں سے نجات دینے والا!</a:t>
            </a:r>
            <a:endParaRPr lang="en-US" sz="3600" b="1" kern="1200" dirty="0">
              <a:solidFill>
                <a:schemeClr val="tx1"/>
              </a:solidFill>
              <a:ea typeface="MS Mincho" pitchFamily="49" charset="-128"/>
            </a:endParaRPr>
          </a:p>
        </p:txBody>
      </p:sp>
      <p:sp>
        <p:nvSpPr>
          <p:cNvPr id="168960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ya kashifa kurabi almakrubina</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68960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689606"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86512166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اَلسَّلاَمُ عَلَيْكَ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ٱلارْوَاحِ</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ٱلَّتِي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حَلَّتْ بِفِنَائِكَ</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Peace be upon you and upon the souls that resided in your courtyard</a:t>
            </a:r>
            <a:r>
              <a:rPr lang="en-US" sz="2800" b="1" kern="1200" dirty="0">
                <a:solidFill>
                  <a:schemeClr val="tx1"/>
                </a:solidFill>
                <a:ea typeface="MS Mincho" pitchFamily="49" charset="-128"/>
              </a:rPr>
              <a:t>.</a:t>
            </a:r>
          </a:p>
          <a:p>
            <a:pPr marL="342900" indent="-342900" eaLnBrk="1" hangingPunct="1">
              <a:defRPr/>
            </a:pPr>
            <a:r>
              <a:rPr lang="ur-PK" sz="2800" dirty="0">
                <a:solidFill>
                  <a:schemeClr val="tx1"/>
                </a:solidFill>
              </a:rPr>
              <a:t>سلام ہو آپ پر اور ان روحوں پر جو اتریں آپ کے مبارک صحن میں </a:t>
            </a:r>
            <a:endParaRPr lang="en-US" sz="2800" b="1" kern="1200" dirty="0">
              <a:solidFill>
                <a:schemeClr val="tx1"/>
              </a:solidFill>
              <a:ea typeface="MS Mincho" pitchFamily="49" charset="-128"/>
            </a:endParaRPr>
          </a:p>
        </p:txBody>
      </p:sp>
      <p:sp>
        <p:nvSpPr>
          <p:cNvPr id="2253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alssalamu `alayka wa `ala al-arwahi allati hallat bifina'ika</a:t>
            </a:r>
          </a:p>
        </p:txBody>
      </p:sp>
      <p:sp>
        <p:nvSpPr>
          <p:cNvPr id="2253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22534"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296738004"/>
      </p:ext>
    </p:extLst>
  </p:cSld>
  <p:clrMapOvr>
    <a:masterClrMapping/>
  </p:clrMapOvr>
  <p:transition>
    <p:fade/>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غِيَاثَ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ٱلْمُسْتَغِيثِينَ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O Aide of the callers for aid!</a:t>
            </a:r>
          </a:p>
          <a:p>
            <a:pPr marL="342900" indent="-342900" eaLnBrk="1" hangingPunct="1">
              <a:defRPr/>
            </a:pPr>
            <a:r>
              <a:rPr lang="ur-PK" sz="3600" dirty="0">
                <a:solidFill>
                  <a:schemeClr val="tx1"/>
                </a:solidFill>
              </a:rPr>
              <a:t>اے مدد کے لئے فون کرنے والوں کا مددگار!</a:t>
            </a:r>
            <a:endParaRPr lang="en-US" sz="3600" b="1" kern="1200" dirty="0">
              <a:solidFill>
                <a:schemeClr val="tx1"/>
              </a:solidFill>
              <a:ea typeface="MS Mincho" pitchFamily="49" charset="-128"/>
            </a:endParaRPr>
          </a:p>
        </p:txBody>
      </p:sp>
      <p:sp>
        <p:nvSpPr>
          <p:cNvPr id="169062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ya ghiyatha almustaghithina</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69062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690630"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2066266774"/>
      </p:ext>
    </p:extLst>
  </p:cSld>
  <p:clrMapOvr>
    <a:masterClrMapping/>
  </p:clrMapOvr>
  <p:transition>
    <p:fade/>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صَرِيخَ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ٱلْمُسْتَصْرِخِينَ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O Helper of those who cry for help!</a:t>
            </a:r>
          </a:p>
          <a:p>
            <a:pPr marL="342900" indent="-342900" eaLnBrk="1" hangingPunct="1">
              <a:defRPr/>
            </a:pPr>
            <a:r>
              <a:rPr lang="ur-PK" sz="3600" dirty="0">
                <a:solidFill>
                  <a:schemeClr val="tx1"/>
                </a:solidFill>
              </a:rPr>
              <a:t>اے مدد کرنے والوں کے مددگار!</a:t>
            </a:r>
            <a:endParaRPr lang="en-US" sz="3600" b="1" kern="1200" dirty="0">
              <a:solidFill>
                <a:schemeClr val="tx1"/>
              </a:solidFill>
              <a:ea typeface="MS Mincho" pitchFamily="49" charset="-128"/>
            </a:endParaRPr>
          </a:p>
          <a:p>
            <a:pPr marL="342900" indent="-342900" eaLnBrk="1" hangingPunct="1">
              <a:defRPr/>
            </a:pPr>
            <a:endParaRPr lang="en-US" sz="3600" b="1" kern="1200" dirty="0">
              <a:solidFill>
                <a:schemeClr val="tx1"/>
              </a:solidFill>
              <a:ea typeface="MS Mincho" pitchFamily="49" charset="-128"/>
            </a:endParaRPr>
          </a:p>
        </p:txBody>
      </p:sp>
      <p:sp>
        <p:nvSpPr>
          <p:cNvPr id="169165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ya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sarikha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almustasrikhina</a:t>
            </a: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p:txBody>
      </p:sp>
      <p:sp>
        <p:nvSpPr>
          <p:cNvPr id="169165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691654"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79052465"/>
      </p:ext>
    </p:extLst>
  </p:cSld>
  <p:clrMapOvr>
    <a:masterClrMapping/>
  </p:clrMapOvr>
  <p:transition>
    <p:fade/>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وَيَا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 هُوَ اقْرَبُ إِلَيَّ مِنْ حَبْلِ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ٱلْوَرِيدِ</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O He Who is nearer to me than my life-vein!</a:t>
            </a:r>
          </a:p>
          <a:p>
            <a:pPr marL="342900" indent="-342900" eaLnBrk="1" hangingPunct="1">
              <a:defRPr/>
            </a:pPr>
            <a:r>
              <a:rPr lang="ur-PK" sz="3600" dirty="0">
                <a:solidFill>
                  <a:schemeClr val="tx1"/>
                </a:solidFill>
              </a:rPr>
              <a:t>اے میری جان سے زیادہ جو میرے قریب ہے!</a:t>
            </a:r>
            <a:endParaRPr lang="en-US" sz="3600" b="1" kern="1200" dirty="0">
              <a:solidFill>
                <a:schemeClr val="tx1"/>
              </a:solidFill>
              <a:ea typeface="MS Mincho" pitchFamily="49" charset="-128"/>
            </a:endParaRPr>
          </a:p>
        </p:txBody>
      </p:sp>
      <p:sp>
        <p:nvSpPr>
          <p:cNvPr id="169267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ya man huwa aqrabu ilayya min habli alwaridi</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69267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692678"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807943039"/>
      </p:ext>
    </p:extLst>
  </p:cSld>
  <p:clrMapOvr>
    <a:masterClrMapping/>
  </p:clrMapOvr>
  <p:transition>
    <p:fad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وَيَا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 يَحُولُ بَيْنَ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ٱلْمَرْءِ</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وَقَلْبِهِ</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He Who intervenes between man and his heart!</a:t>
            </a:r>
          </a:p>
          <a:p>
            <a:pPr marL="342900" indent="-342900" eaLnBrk="1" hangingPunct="1">
              <a:defRPr/>
            </a:pPr>
            <a:r>
              <a:rPr lang="ur-PK" sz="3600" dirty="0">
                <a:solidFill>
                  <a:srgbClr val="FFFFFF"/>
                </a:solidFill>
              </a:rPr>
              <a:t>اے وہ جو انسان اور اس کے دل کے درمیان مداخلت کرتا ہے!</a:t>
            </a:r>
            <a:endParaRPr lang="en-US" sz="3600" dirty="0"/>
          </a:p>
          <a:p>
            <a:pPr marL="342900" indent="-342900" eaLnBrk="1" hangingPunct="1">
              <a:defRPr/>
            </a:pPr>
            <a:endParaRPr lang="en-US" sz="3600" b="1" kern="1200" dirty="0">
              <a:solidFill>
                <a:schemeClr val="bg1"/>
              </a:solidFill>
              <a:ea typeface="MS Mincho" pitchFamily="49" charset="-128"/>
            </a:endParaRPr>
          </a:p>
        </p:txBody>
      </p:sp>
      <p:sp>
        <p:nvSpPr>
          <p:cNvPr id="169370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wa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ya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man</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yahulu</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bayna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almar'i</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wa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qalbihi</a:t>
            </a: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p:txBody>
      </p:sp>
      <p:sp>
        <p:nvSpPr>
          <p:cNvPr id="169370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693702"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graphicFrame>
        <p:nvGraphicFramePr>
          <p:cNvPr id="4" name="Table 3"/>
          <p:cNvGraphicFramePr>
            <a:graphicFrameLocks noGrp="1"/>
          </p:cNvGraphicFramePr>
          <p:nvPr/>
        </p:nvGraphicFramePr>
        <p:xfrm>
          <a:off x="2025650" y="3588861"/>
          <a:ext cx="8140703" cy="548640"/>
        </p:xfrm>
        <a:graphic>
          <a:graphicData uri="http://schemas.openxmlformats.org/drawingml/2006/table">
            <a:tbl>
              <a:tblPr rtl="1"/>
              <a:tblGrid>
                <a:gridCol w="8140703">
                  <a:extLst>
                    <a:ext uri="{9D8B030D-6E8A-4147-A177-3AD203B41FA5}">
                      <a16:colId xmlns:a16="http://schemas.microsoft.com/office/drawing/2014/main" val="20000"/>
                    </a:ext>
                  </a:extLst>
                </a:gridCol>
              </a:tblGrid>
              <a:tr h="0">
                <a:tc>
                  <a:txBody>
                    <a:bodyPr/>
                    <a:lstStyle/>
                    <a:p>
                      <a:pPr rtl="0"/>
                      <a:endParaRPr lang="ur-PK" dirty="0">
                        <a:effectLst/>
                      </a:endParaRPr>
                    </a:p>
                  </a:txBody>
                  <a:tcPr marL="68580" marR="68580" marT="0" marB="0" anchor="ctr">
                    <a:lnL>
                      <a:noFill/>
                    </a:lnL>
                    <a:lnR>
                      <a:noFill/>
                    </a:lnR>
                    <a:lnT>
                      <a:noFill/>
                    </a:lnT>
                    <a:lnB>
                      <a:noFill/>
                    </a:lnB>
                  </a:tcPr>
                </a:tc>
                <a:extLst>
                  <a:ext uri="{0D108BD9-81ED-4DB2-BD59-A6C34878D82A}">
                    <a16:rowId xmlns:a16="http://schemas.microsoft.com/office/drawing/2014/main" val="10000"/>
                  </a:ext>
                </a:extLst>
              </a:tr>
              <a:tr h="0">
                <a:tc>
                  <a:txBody>
                    <a:bodyPr/>
                    <a:lstStyle/>
                    <a:p>
                      <a:pPr rtl="1"/>
                      <a:endParaRPr lang="en-US" dirty="0">
                        <a:effectLst/>
                      </a:endParaRPr>
                    </a:p>
                  </a:txBody>
                  <a:tcPr marL="68580" marR="68580" marT="0" marB="0" anchor="ctr">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5" name="Rectangle 2"/>
          <p:cNvSpPr>
            <a:spLocks noChangeArrowheads="1"/>
          </p:cNvSpPr>
          <p:nvPr/>
        </p:nvSpPr>
        <p:spPr bwMode="auto">
          <a:xfrm>
            <a:off x="2025651" y="3266174"/>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rPr>
              <a:t/>
            </a:r>
            <a:br>
              <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rPr>
            </a:br>
            <a:endPar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232176206"/>
      </p:ext>
    </p:extLst>
  </p:cSld>
  <p:clrMapOvr>
    <a:masterClrMapping/>
  </p:clrMapOvr>
  <p:transition>
    <p:fade/>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وَيَا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 هُوَ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بِٱلْمَنْظَرِ</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ٱلاعْلَىٰ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وَبِٱلافُقِ</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ٱلْمُبِينِ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O He Who is in the Highest Position and in the Clear Horizon!</a:t>
            </a:r>
          </a:p>
          <a:p>
            <a:pPr marL="342900" indent="-342900" eaLnBrk="1" hangingPunct="1">
              <a:defRPr/>
            </a:pPr>
            <a:r>
              <a:rPr lang="ur-PK" sz="3600" dirty="0">
                <a:solidFill>
                  <a:schemeClr val="tx1"/>
                </a:solidFill>
              </a:rPr>
              <a:t>اے وہ جو اعلی مقام پر اور واضح افق میں ہے!</a:t>
            </a:r>
            <a:endParaRPr lang="en-US" sz="3600" b="1" kern="1200" dirty="0">
              <a:solidFill>
                <a:schemeClr val="tx1"/>
              </a:solidFill>
              <a:ea typeface="MS Mincho" pitchFamily="49" charset="-128"/>
            </a:endParaRPr>
          </a:p>
          <a:p>
            <a:pPr marL="342900" indent="-342900" eaLnBrk="1" hangingPunct="1">
              <a:defRPr/>
            </a:pPr>
            <a:endParaRPr lang="en-US" sz="3600" b="1" kern="1200" dirty="0">
              <a:solidFill>
                <a:schemeClr val="tx1"/>
              </a:solidFill>
              <a:ea typeface="MS Mincho" pitchFamily="49" charset="-128"/>
            </a:endParaRPr>
          </a:p>
        </p:txBody>
      </p:sp>
      <p:sp>
        <p:nvSpPr>
          <p:cNvPr id="169472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it-IT"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wa ya man huwa bilmanzari al-a`la wa bil'ufuqi almubini</a:t>
            </a: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p:txBody>
      </p:sp>
      <p:sp>
        <p:nvSpPr>
          <p:cNvPr id="169472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694726"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664237493"/>
      </p:ext>
    </p:extLst>
  </p:cSld>
  <p:clrMapOvr>
    <a:masterClrMapping/>
  </p:clrMapOvr>
  <p:transition>
    <p:fade/>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وَيَا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 هُوَ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ٱلرَّحْمٰنُ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ٱلرَّحِيمُ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ٱلْعَرْشِ</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ٱسْتَوَىٰ</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2800" b="1" kern="1200" dirty="0">
                <a:solidFill>
                  <a:schemeClr val="bg1"/>
                </a:solidFill>
                <a:ea typeface="MS Mincho" pitchFamily="49" charset="-128"/>
              </a:rPr>
              <a:t>O He Who is all-beneficent and all-merciful and is established on the Throne!</a:t>
            </a:r>
          </a:p>
          <a:p>
            <a:pPr marL="342900" indent="-342900" eaLnBrk="1" hangingPunct="1">
              <a:defRPr/>
            </a:pPr>
            <a:r>
              <a:rPr lang="ur-PK" sz="1800" kern="1200" dirty="0">
                <a:solidFill>
                  <a:srgbClr val="FFFFFF"/>
                </a:solidFill>
              </a:rPr>
              <a:t>اے وہ جو بہت ہی فائدہ مند اور مہربان ہے اور عرش پر قائم ہے!</a:t>
            </a:r>
            <a:endParaRPr lang="en-US" sz="1800" dirty="0"/>
          </a:p>
          <a:p>
            <a:pPr marL="342900" indent="-342900" eaLnBrk="1" hangingPunct="1">
              <a:defRPr/>
            </a:pPr>
            <a:endParaRPr lang="en-US" sz="1800" b="1" kern="1200" dirty="0">
              <a:solidFill>
                <a:schemeClr val="bg1"/>
              </a:solidFill>
              <a:ea typeface="MS Mincho" pitchFamily="49" charset="-128"/>
            </a:endParaRPr>
          </a:p>
          <a:p>
            <a:pPr marL="342900" indent="-342900" eaLnBrk="1" hangingPunct="1">
              <a:defRPr/>
            </a:pPr>
            <a:endParaRPr lang="en-US" sz="2800" b="1" kern="1200" dirty="0">
              <a:solidFill>
                <a:schemeClr val="bg1"/>
              </a:solidFill>
              <a:ea typeface="MS Mincho" pitchFamily="49" charset="-128"/>
            </a:endParaRPr>
          </a:p>
        </p:txBody>
      </p:sp>
      <p:sp>
        <p:nvSpPr>
          <p:cNvPr id="169574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ya man huwa alrrahmanu alrrahimu `ala al`arshi istawa</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69574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695750"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graphicFrame>
        <p:nvGraphicFramePr>
          <p:cNvPr id="4" name="Table 3"/>
          <p:cNvGraphicFramePr>
            <a:graphicFrameLocks noGrp="1"/>
          </p:cNvGraphicFramePr>
          <p:nvPr>
            <p:extLst/>
          </p:nvPr>
        </p:nvGraphicFramePr>
        <p:xfrm>
          <a:off x="1995170" y="3213260"/>
          <a:ext cx="8140702" cy="1912461"/>
        </p:xfrm>
        <a:graphic>
          <a:graphicData uri="http://schemas.openxmlformats.org/drawingml/2006/table">
            <a:tbl>
              <a:tblPr rtl="1"/>
              <a:tblGrid>
                <a:gridCol w="8140702">
                  <a:extLst>
                    <a:ext uri="{9D8B030D-6E8A-4147-A177-3AD203B41FA5}">
                      <a16:colId xmlns:a16="http://schemas.microsoft.com/office/drawing/2014/main" val="20000"/>
                    </a:ext>
                  </a:extLst>
                </a:gridCol>
              </a:tblGrid>
              <a:tr h="382492">
                <a:tc>
                  <a:txBody>
                    <a:bodyPr/>
                    <a:lstStyle/>
                    <a:p>
                      <a:pPr rtl="0"/>
                      <a:endParaRPr lang="ur-PK" sz="1600" dirty="0">
                        <a:effectLst/>
                      </a:endParaRPr>
                    </a:p>
                  </a:txBody>
                  <a:tcPr marL="68580" marR="68580" marT="0" marB="0" anchor="ctr">
                    <a:lnL>
                      <a:noFill/>
                    </a:lnL>
                    <a:lnR>
                      <a:noFill/>
                    </a:lnR>
                    <a:lnT>
                      <a:noFill/>
                    </a:lnT>
                    <a:lnB>
                      <a:noFill/>
                    </a:lnB>
                  </a:tcPr>
                </a:tc>
                <a:extLst>
                  <a:ext uri="{0D108BD9-81ED-4DB2-BD59-A6C34878D82A}">
                    <a16:rowId xmlns:a16="http://schemas.microsoft.com/office/drawing/2014/main" val="10000"/>
                  </a:ext>
                </a:extLst>
              </a:tr>
              <a:tr h="1529969">
                <a:tc>
                  <a:txBody>
                    <a:bodyPr/>
                    <a:lstStyle/>
                    <a:p>
                      <a:pPr rtl="1"/>
                      <a:endParaRPr lang="en-US" sz="1600" dirty="0" smtClean="0">
                        <a:effectLst/>
                      </a:endParaRPr>
                    </a:p>
                    <a:p>
                      <a:pPr rtl="1"/>
                      <a:endParaRPr lang="en-US" sz="1600" dirty="0" smtClean="0">
                        <a:effectLst/>
                      </a:endParaRPr>
                    </a:p>
                    <a:p>
                      <a:pPr rtl="1"/>
                      <a:endParaRPr lang="en-US" sz="1600" dirty="0" smtClean="0">
                        <a:effectLst/>
                      </a:endParaRPr>
                    </a:p>
                    <a:p>
                      <a:pPr rtl="1"/>
                      <a:endParaRPr lang="en-US" sz="1600" dirty="0">
                        <a:effectLst/>
                      </a:endParaRPr>
                    </a:p>
                  </a:txBody>
                  <a:tcPr marL="68580" marR="68580" marT="0" marB="0" anchor="ctr">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5" name="Rectangle 2"/>
          <p:cNvSpPr>
            <a:spLocks noChangeArrowheads="1"/>
          </p:cNvSpPr>
          <p:nvPr/>
        </p:nvSpPr>
        <p:spPr bwMode="auto">
          <a:xfrm>
            <a:off x="2025651" y="3266174"/>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rPr>
              <a:t/>
            </a:r>
            <a:br>
              <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rPr>
            </a:br>
            <a:endPar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746483944"/>
      </p:ext>
    </p:extLst>
  </p:cSld>
  <p:clrMapOvr>
    <a:masterClrMapping/>
  </p:clrMapOvr>
  <p:transition>
    <p:fade/>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وَيَا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 يَعْلَمُ خَائِنَةَ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ٱلاعْيُنِ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وَمَا تُخْفِي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ٱلصُّدُورُ</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He Who knows the stealthy looks and that which the breasts conceal!</a:t>
            </a:r>
          </a:p>
          <a:p>
            <a:pPr marL="342900" indent="-342900" eaLnBrk="1" hangingPunct="1">
              <a:defRPr/>
            </a:pPr>
            <a:r>
              <a:rPr lang="ur-PK" sz="3600" kern="1200" dirty="0">
                <a:solidFill>
                  <a:srgbClr val="FFFFFF"/>
                </a:solidFill>
              </a:rPr>
              <a:t>اے وہ جو چھپا چھپا جانتا ہے اور جو چھاتی چھپاتا ہے!</a:t>
            </a:r>
            <a:endParaRPr lang="en-US" sz="3600" dirty="0"/>
          </a:p>
          <a:p>
            <a:pPr marL="342900" indent="-342900" eaLnBrk="1" hangingPunct="1">
              <a:defRPr/>
            </a:pPr>
            <a:endParaRPr lang="en-US" sz="3600" b="1" kern="1200" dirty="0">
              <a:solidFill>
                <a:schemeClr val="bg1"/>
              </a:solidFill>
              <a:ea typeface="MS Mincho" pitchFamily="49" charset="-128"/>
            </a:endParaRPr>
          </a:p>
        </p:txBody>
      </p:sp>
      <p:sp>
        <p:nvSpPr>
          <p:cNvPr id="169677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ya man ya`lamu kha'inata al-a`yuni wa ma tukhfi alssuduru</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69677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696774"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graphicFrame>
        <p:nvGraphicFramePr>
          <p:cNvPr id="2" name="Table 1"/>
          <p:cNvGraphicFramePr>
            <a:graphicFrameLocks noGrp="1"/>
          </p:cNvGraphicFramePr>
          <p:nvPr/>
        </p:nvGraphicFramePr>
        <p:xfrm>
          <a:off x="2025650" y="3588861"/>
          <a:ext cx="8140703" cy="548640"/>
        </p:xfrm>
        <a:graphic>
          <a:graphicData uri="http://schemas.openxmlformats.org/drawingml/2006/table">
            <a:tbl>
              <a:tblPr rtl="1"/>
              <a:tblGrid>
                <a:gridCol w="8140703">
                  <a:extLst>
                    <a:ext uri="{9D8B030D-6E8A-4147-A177-3AD203B41FA5}">
                      <a16:colId xmlns:a16="http://schemas.microsoft.com/office/drawing/2014/main" val="20000"/>
                    </a:ext>
                  </a:extLst>
                </a:gridCol>
              </a:tblGrid>
              <a:tr h="0">
                <a:tc>
                  <a:txBody>
                    <a:bodyPr/>
                    <a:lstStyle/>
                    <a:p>
                      <a:pPr rtl="0"/>
                      <a:endParaRPr lang="ur-PK" dirty="0">
                        <a:effectLst/>
                      </a:endParaRPr>
                    </a:p>
                  </a:txBody>
                  <a:tcPr marL="68580" marR="68580" marT="0" marB="0" anchor="ctr">
                    <a:lnL>
                      <a:noFill/>
                    </a:lnL>
                    <a:lnR>
                      <a:noFill/>
                    </a:lnR>
                    <a:lnT>
                      <a:noFill/>
                    </a:lnT>
                    <a:lnB>
                      <a:noFill/>
                    </a:lnB>
                  </a:tcPr>
                </a:tc>
                <a:extLst>
                  <a:ext uri="{0D108BD9-81ED-4DB2-BD59-A6C34878D82A}">
                    <a16:rowId xmlns:a16="http://schemas.microsoft.com/office/drawing/2014/main" val="10000"/>
                  </a:ext>
                </a:extLst>
              </a:tr>
              <a:tr h="0">
                <a:tc>
                  <a:txBody>
                    <a:bodyPr/>
                    <a:lstStyle/>
                    <a:p>
                      <a:pPr rtl="1"/>
                      <a:endParaRPr lang="en-US" dirty="0">
                        <a:effectLst/>
                      </a:endParaRPr>
                    </a:p>
                  </a:txBody>
                  <a:tcPr marL="68580" marR="68580" marT="0" marB="0" anchor="ctr">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3" name="Rectangle 1"/>
          <p:cNvSpPr>
            <a:spLocks noChangeArrowheads="1"/>
          </p:cNvSpPr>
          <p:nvPr/>
        </p:nvSpPr>
        <p:spPr bwMode="auto">
          <a:xfrm>
            <a:off x="2025651" y="3266174"/>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rPr>
              <a:t/>
            </a:r>
            <a:br>
              <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rPr>
            </a:br>
            <a:endPar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055565558"/>
      </p:ext>
    </p:extLst>
  </p:cSld>
  <p:clrMapOvr>
    <a:masterClrMapping/>
  </p:clrMapOvr>
  <p:transition>
    <p:fade/>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وَيَا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 لاَ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يَخْفَىٰ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عَلَيْهِ خَافِيَةٌ</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He from Whom no secret can remain hidden!</a:t>
            </a:r>
          </a:p>
          <a:p>
            <a:pPr marL="342900" indent="-342900" eaLnBrk="1" hangingPunct="1">
              <a:defRPr/>
            </a:pPr>
            <a:r>
              <a:rPr lang="ur-PK" sz="3600" b="1" kern="1200" dirty="0">
                <a:solidFill>
                  <a:schemeClr val="bg1"/>
                </a:solidFill>
                <a:ea typeface="MS Mincho" pitchFamily="49" charset="-128"/>
              </a:rPr>
              <a:t>اے وہ جس سے کوئی راز پوشیدہ نہیں رہ سکتا!</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69779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ya man la yakhfa `alayhi khafiyatun</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69779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697798"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62943392"/>
      </p:ext>
    </p:extLst>
  </p:cSld>
  <p:clrMapOvr>
    <a:masterClrMapping/>
  </p:clrMapOvr>
  <p:transition>
    <p:fade/>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مَنْ لاَ تَشْتَبِهُ عَلَيْهِ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ٱلاصْوَاتُ</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He Whom is not confused by the many voices (that pray Him)!</a:t>
            </a:r>
          </a:p>
          <a:p>
            <a:pPr marL="342900" indent="-342900" eaLnBrk="1" hangingPunct="1">
              <a:defRPr/>
            </a:pPr>
            <a:r>
              <a:rPr lang="ur-PK" sz="3600" b="1" kern="1200" dirty="0">
                <a:solidFill>
                  <a:schemeClr val="bg1"/>
                </a:solidFill>
                <a:ea typeface="MS Mincho" pitchFamily="49" charset="-128"/>
              </a:rPr>
              <a:t>اے وہ جس کی بہت سی آوازوں سے الجھن نہیں ہے (اس کی دعا ہے)!</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69882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ya man la tashtabihu `alayhi al-aswatu</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69882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698822"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2311626972"/>
      </p:ext>
    </p:extLst>
  </p:cSld>
  <p:clrMapOvr>
    <a:masterClrMapping/>
  </p:clrMapOvr>
  <p:transition>
    <p:fade/>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وَيَا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 لاَ تُغَلِّطُهُ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ٱلْحَاجَاتُ</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He Whom is not confounded by the many requests (that are raised to Him)!</a:t>
            </a:r>
          </a:p>
          <a:p>
            <a:pPr marL="342900" indent="-342900" eaLnBrk="1" hangingPunct="1">
              <a:defRPr/>
            </a:pPr>
            <a:r>
              <a:rPr lang="ur-PK" sz="3600" b="1" kern="1200" dirty="0">
                <a:solidFill>
                  <a:schemeClr val="bg1"/>
                </a:solidFill>
                <a:ea typeface="MS Mincho" pitchFamily="49" charset="-128"/>
              </a:rPr>
              <a:t>اے وہ جس کی متعدد درخواستوں (جو اس کے پاس اٹھائے گئے ہیں) سے مجبوری نہیں ہوتی!</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69984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wa ya man la tughallituhu alhajatu</a:t>
            </a:r>
          </a:p>
        </p:txBody>
      </p:sp>
      <p:sp>
        <p:nvSpPr>
          <p:cNvPr id="169984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699846"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218096841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عَلَيْكُمْ مِنِّي جَمِيعاً سَلاَمُ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ابَداً</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b="1" kern="1200" dirty="0">
                <a:solidFill>
                  <a:schemeClr val="tx1"/>
                </a:solidFill>
                <a:ea typeface="MS Mincho" pitchFamily="49" charset="-128"/>
              </a:rPr>
              <a:t>Peace of Allah be upon all of you from me </a:t>
            </a:r>
            <a:r>
              <a:rPr lang="en-US" b="1" kern="1200" dirty="0" smtClean="0">
                <a:solidFill>
                  <a:schemeClr val="tx1"/>
                </a:solidFill>
                <a:ea typeface="MS Mincho" pitchFamily="49" charset="-128"/>
              </a:rPr>
              <a:t>forever</a:t>
            </a:r>
          </a:p>
          <a:p>
            <a:pPr marL="342900" indent="-342900" eaLnBrk="1" hangingPunct="1">
              <a:defRPr/>
            </a:pPr>
            <a:r>
              <a:rPr lang="ur-PK" dirty="0">
                <a:solidFill>
                  <a:schemeClr val="tx1"/>
                </a:solidFill>
              </a:rPr>
              <a:t> آپ سب حضرات پر میری جانب سے سلام خدا ہو ہمیشہ </a:t>
            </a:r>
            <a:endParaRPr lang="en-US" b="1" kern="1200" dirty="0">
              <a:solidFill>
                <a:schemeClr val="tx1"/>
              </a:solidFill>
              <a:ea typeface="MS Mincho" pitchFamily="49" charset="-128"/>
            </a:endParaRPr>
          </a:p>
        </p:txBody>
      </p:sp>
      <p:sp>
        <p:nvSpPr>
          <p:cNvPr id="2355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`alaykum minni jami`an salamu allahi abadan</a:t>
            </a:r>
          </a:p>
        </p:txBody>
      </p:sp>
      <p:sp>
        <p:nvSpPr>
          <p:cNvPr id="2355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23558"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183717708"/>
      </p:ext>
    </p:extLst>
  </p:cSld>
  <p:clrMapOvr>
    <a:masterClrMapping/>
  </p:clrMapOvr>
  <p:transition>
    <p:fade/>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وَيَا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 لاَ يُبْرِمُهُ إِلْحَاحُ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ٱلْمُلِحِّينَ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He Who is not annoyed by the insistence of those who entreat Him persistently!</a:t>
            </a:r>
          </a:p>
          <a:p>
            <a:pPr marL="342900" indent="-342900" eaLnBrk="1" hangingPunct="1">
              <a:defRPr/>
            </a:pPr>
            <a:r>
              <a:rPr lang="ur-PK" sz="3600" b="1" kern="1200" dirty="0">
                <a:solidFill>
                  <a:schemeClr val="bg1"/>
                </a:solidFill>
                <a:ea typeface="MS Mincho" pitchFamily="49" charset="-128"/>
              </a:rPr>
              <a:t>اے وہ جو ان لوگوں کے اصرار سے ناراض نہیں ہوتا جو اس سے مستقل دعا کرتے ہیں!</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70086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wa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ya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man</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la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yubrimuhu</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ilhahu</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almulihhina</a:t>
            </a: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p:txBody>
      </p:sp>
      <p:sp>
        <p:nvSpPr>
          <p:cNvPr id="170086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00870"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887421609"/>
      </p:ext>
    </p:extLst>
  </p:cSld>
  <p:clrMapOvr>
    <a:masterClrMapping/>
  </p:clrMapOvr>
  <p:transition>
    <p:fade/>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مُدْرِكَ كُلِّ فَوْتٍ</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O He Who overtakes every attempt of escape!</a:t>
            </a:r>
          </a:p>
          <a:p>
            <a:pPr marL="342900" indent="-342900" eaLnBrk="1" hangingPunct="1">
              <a:defRPr/>
            </a:pPr>
            <a:r>
              <a:rPr lang="ur-PK" sz="3600" dirty="0">
                <a:solidFill>
                  <a:schemeClr val="tx1"/>
                </a:solidFill>
              </a:rPr>
              <a:t>اے وہ جو فرار کی ہر کوشش کو پیچھے چھوڑتا ہے!</a:t>
            </a:r>
            <a:endParaRPr lang="en-US" sz="3600" b="1" kern="1200" dirty="0">
              <a:solidFill>
                <a:schemeClr val="tx1"/>
              </a:solidFill>
              <a:ea typeface="MS Mincho" pitchFamily="49" charset="-128"/>
            </a:endParaRPr>
          </a:p>
        </p:txBody>
      </p:sp>
      <p:sp>
        <p:nvSpPr>
          <p:cNvPr id="170189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ya mudrika kulli fawtin</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70189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01894"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2161779638"/>
      </p:ext>
    </p:extLst>
  </p:cSld>
  <p:clrMapOvr>
    <a:masterClrMapping/>
  </p:clrMapOvr>
  <p:transition>
    <p:fade/>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وَيَا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جَامِعَ كُلِّ شَمْلٍ</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O </a:t>
            </a:r>
            <a:r>
              <a:rPr lang="en-US" sz="3600" b="1" kern="1200" dirty="0" err="1">
                <a:solidFill>
                  <a:schemeClr val="tx1"/>
                </a:solidFill>
                <a:ea typeface="MS Mincho" pitchFamily="49" charset="-128"/>
              </a:rPr>
              <a:t>Reunifier</a:t>
            </a:r>
            <a:r>
              <a:rPr lang="en-US" sz="3600" b="1" kern="1200" dirty="0">
                <a:solidFill>
                  <a:schemeClr val="tx1"/>
                </a:solidFill>
                <a:ea typeface="MS Mincho" pitchFamily="49" charset="-128"/>
              </a:rPr>
              <a:t> of every scattering thing!</a:t>
            </a:r>
          </a:p>
          <a:p>
            <a:pPr marL="342900" indent="-342900" eaLnBrk="1" hangingPunct="1">
              <a:defRPr/>
            </a:pPr>
            <a:r>
              <a:rPr lang="ur-PK" sz="3600" dirty="0">
                <a:solidFill>
                  <a:schemeClr val="tx1"/>
                </a:solidFill>
              </a:rPr>
              <a:t>اے ہر بکھرے ہوئے چیزوں کا دوبارہ ملنے والا!</a:t>
            </a:r>
            <a:endParaRPr lang="en-US" sz="3600" b="1" kern="1200" dirty="0">
              <a:solidFill>
                <a:schemeClr val="tx1"/>
              </a:solidFill>
              <a:ea typeface="MS Mincho" pitchFamily="49" charset="-128"/>
            </a:endParaRPr>
          </a:p>
        </p:txBody>
      </p:sp>
      <p:sp>
        <p:nvSpPr>
          <p:cNvPr id="170291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ya jami`a kulli shamlin</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70291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02918"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810156850"/>
      </p:ext>
    </p:extLst>
  </p:cSld>
  <p:clrMapOvr>
    <a:masterClrMapping/>
  </p:clrMapOvr>
  <p:transition>
    <p:fade/>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وَيَا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بَارِئَ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ٱلنُّفُوسِ</a:t>
            </a:r>
            <a:r>
              <a:rPr lang="ar-SA" sz="9200" kern="1200" dirty="0">
                <a:solidFill>
                  <a:schemeClr val="bg1"/>
                </a:solidFill>
                <a:latin typeface="Arabic Typesetting" panose="03020402040406030203" pitchFamily="66" charset="-78"/>
                <a:ea typeface="+mn-ea"/>
                <a:cs typeface="Arabic Typesetting" panose="03020402040406030203" pitchFamily="66" charset="-78"/>
              </a:rPr>
              <a:t> بَعْدَ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ٱلْمَوْتِ</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O Re-originator of the souls after death!</a:t>
            </a:r>
          </a:p>
          <a:p>
            <a:pPr marL="342900" indent="-342900" eaLnBrk="1" hangingPunct="1">
              <a:defRPr/>
            </a:pPr>
            <a:r>
              <a:rPr lang="ur-PK" sz="3600" dirty="0">
                <a:solidFill>
                  <a:schemeClr val="tx1"/>
                </a:solidFill>
              </a:rPr>
              <a:t>اے موت کے بعد روحوں کو دوبارہ پیدا کرنے والا!</a:t>
            </a:r>
            <a:endParaRPr lang="en-US" sz="3600" b="1" kern="1200" dirty="0">
              <a:solidFill>
                <a:schemeClr val="tx1"/>
              </a:solidFill>
              <a:ea typeface="MS Mincho" pitchFamily="49" charset="-128"/>
            </a:endParaRPr>
          </a:p>
        </p:txBody>
      </p:sp>
      <p:sp>
        <p:nvSpPr>
          <p:cNvPr id="170394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it-IT"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ya bari'a alnnufusi ba`da almawti</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70394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03942"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623712572"/>
      </p:ext>
    </p:extLst>
  </p:cSld>
  <p:clrMapOvr>
    <a:masterClrMapping/>
  </p:clrMapOvr>
  <p:transition>
    <p:fade/>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مَنْ هُوَ كُلِّ يَوْمٍ فِي شَانٍ</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O He Who is in a state every moment!</a:t>
            </a:r>
          </a:p>
          <a:p>
            <a:pPr marL="342900" indent="-342900" eaLnBrk="1" hangingPunct="1">
              <a:defRPr/>
            </a:pPr>
            <a:r>
              <a:rPr lang="ur-PK" sz="3600" dirty="0">
                <a:solidFill>
                  <a:schemeClr val="tx1"/>
                </a:solidFill>
              </a:rPr>
              <a:t>اے وہ جو ہر لمحہ حالت میں ہے!</a:t>
            </a:r>
            <a:endParaRPr lang="en-US" sz="3600" b="1" kern="1200" dirty="0">
              <a:solidFill>
                <a:schemeClr val="tx1"/>
              </a:solidFill>
              <a:ea typeface="MS Mincho" pitchFamily="49" charset="-128"/>
            </a:endParaRPr>
          </a:p>
        </p:txBody>
      </p:sp>
      <p:sp>
        <p:nvSpPr>
          <p:cNvPr id="170496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ya man huwa kulla yawmin fi sha'nin</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70496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04966"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444487328"/>
      </p:ext>
    </p:extLst>
  </p:cSld>
  <p:clrMapOvr>
    <a:masterClrMapping/>
  </p:clrMapOvr>
  <p:transition>
    <p:fade/>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قَاضِيَ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ٱلْحَاجَاتِ</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O Grantor of requests!</a:t>
            </a:r>
          </a:p>
          <a:p>
            <a:pPr marL="342900" indent="-342900" eaLnBrk="1" hangingPunct="1">
              <a:defRPr/>
            </a:pPr>
            <a:r>
              <a:rPr lang="ur-PK" sz="3600" dirty="0">
                <a:solidFill>
                  <a:schemeClr val="tx1"/>
                </a:solidFill>
              </a:rPr>
              <a:t>اے درخواستوں کے عطا کنندہ!</a:t>
            </a:r>
            <a:endParaRPr lang="en-US" sz="3600" b="1" kern="1200" dirty="0">
              <a:solidFill>
                <a:schemeClr val="tx1"/>
              </a:solidFill>
              <a:ea typeface="MS Mincho" pitchFamily="49" charset="-128"/>
            </a:endParaRPr>
          </a:p>
        </p:txBody>
      </p:sp>
      <p:sp>
        <p:nvSpPr>
          <p:cNvPr id="170598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ya qadiya alhajati</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70598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05990"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775139497"/>
      </p:ext>
    </p:extLst>
  </p:cSld>
  <p:clrMapOvr>
    <a:masterClrMapping/>
  </p:clrMapOvr>
  <p:transition>
    <p:fade/>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مُنَفِّسَ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ٱلْكُرُبَاتِ</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O Reliever of agonies!</a:t>
            </a:r>
          </a:p>
          <a:p>
            <a:pPr marL="342900" indent="-342900" eaLnBrk="1" hangingPunct="1">
              <a:defRPr/>
            </a:pPr>
            <a:r>
              <a:rPr lang="ur-PK" sz="3600" dirty="0">
                <a:solidFill>
                  <a:schemeClr val="tx1"/>
                </a:solidFill>
              </a:rPr>
              <a:t>اے اذیتوں کو دور کرنے والا!</a:t>
            </a:r>
            <a:endParaRPr lang="en-US" sz="3600" b="1" kern="1200" dirty="0">
              <a:solidFill>
                <a:schemeClr val="tx1"/>
              </a:solidFill>
              <a:ea typeface="MS Mincho" pitchFamily="49" charset="-128"/>
            </a:endParaRPr>
          </a:p>
        </p:txBody>
      </p:sp>
      <p:sp>
        <p:nvSpPr>
          <p:cNvPr id="170701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ya munaffisa alkurubati</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70701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07014"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551664122"/>
      </p:ext>
    </p:extLst>
  </p:cSld>
  <p:clrMapOvr>
    <a:masterClrMapping/>
  </p:clrMapOvr>
  <p:transition>
    <p:fade/>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مُعْطِيَ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ٱلسُّؤُلاَتِ</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O Conferrer of demands!</a:t>
            </a:r>
          </a:p>
          <a:p>
            <a:pPr marL="342900" indent="-342900" eaLnBrk="1" hangingPunct="1">
              <a:defRPr/>
            </a:pPr>
            <a:r>
              <a:rPr lang="ur-PK" sz="3600" dirty="0">
                <a:solidFill>
                  <a:schemeClr val="tx1"/>
                </a:solidFill>
              </a:rPr>
              <a:t>اے مطالبات کے جواب دہ!</a:t>
            </a:r>
            <a:endParaRPr lang="en-US" sz="3600" b="1" kern="1200" dirty="0">
              <a:solidFill>
                <a:schemeClr val="tx1"/>
              </a:solidFill>
              <a:ea typeface="MS Mincho" pitchFamily="49" charset="-128"/>
            </a:endParaRPr>
          </a:p>
        </p:txBody>
      </p:sp>
      <p:sp>
        <p:nvSpPr>
          <p:cNvPr id="170803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ya mu`tiya alssu'ulati</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70803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08038"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2755733972"/>
      </p:ext>
    </p:extLst>
  </p:cSld>
  <p:clrMapOvr>
    <a:masterClrMapping/>
  </p:clrMapOvr>
  <p:transition>
    <p:fade/>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وَلِيَّ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ٱلرَّغَبَاتِ</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O </a:t>
            </a:r>
            <a:r>
              <a:rPr lang="en-US" sz="3600" b="1" kern="1200" dirty="0" err="1">
                <a:solidFill>
                  <a:schemeClr val="tx1"/>
                </a:solidFill>
                <a:ea typeface="MS Mincho" pitchFamily="49" charset="-128"/>
              </a:rPr>
              <a:t>Bestower</a:t>
            </a:r>
            <a:r>
              <a:rPr lang="en-US" sz="3600" b="1" kern="1200" dirty="0">
                <a:solidFill>
                  <a:schemeClr val="tx1"/>
                </a:solidFill>
                <a:ea typeface="MS Mincho" pitchFamily="49" charset="-128"/>
              </a:rPr>
              <a:t> of desires!</a:t>
            </a:r>
          </a:p>
          <a:p>
            <a:pPr marL="342900" indent="-342900" eaLnBrk="1" hangingPunct="1">
              <a:defRPr/>
            </a:pPr>
            <a:r>
              <a:rPr lang="ur-PK" sz="3600" dirty="0">
                <a:solidFill>
                  <a:schemeClr val="tx1"/>
                </a:solidFill>
              </a:rPr>
              <a:t>اے خواہشات کو عطا کرنے والا!</a:t>
            </a:r>
            <a:endParaRPr lang="en-US" sz="3600" b="1" kern="1200" dirty="0">
              <a:solidFill>
                <a:schemeClr val="tx1"/>
              </a:solidFill>
              <a:ea typeface="MS Mincho" pitchFamily="49" charset="-128"/>
            </a:endParaRPr>
          </a:p>
        </p:txBody>
      </p:sp>
      <p:sp>
        <p:nvSpPr>
          <p:cNvPr id="170906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ya waliyya alrraghabati</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70906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09062"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931254231"/>
      </p:ext>
    </p:extLst>
  </p:cSld>
  <p:clrMapOvr>
    <a:masterClrMapping/>
  </p:clrMapOvr>
  <p:transition>
    <p:fade/>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كَافِيَ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ٱلْمُهِمَّاتِ</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O Savior from sufferings!</a:t>
            </a:r>
          </a:p>
          <a:p>
            <a:pPr marL="342900" indent="-342900" eaLnBrk="1" hangingPunct="1">
              <a:defRPr/>
            </a:pPr>
            <a:r>
              <a:rPr lang="ur-PK" sz="3600" dirty="0">
                <a:solidFill>
                  <a:schemeClr val="tx1"/>
                </a:solidFill>
              </a:rPr>
              <a:t>اے مصائب سے نجات دہندہ!</a:t>
            </a:r>
            <a:endParaRPr lang="en-US" sz="3600" b="1" kern="1200" dirty="0">
              <a:solidFill>
                <a:schemeClr val="tx1"/>
              </a:solidFill>
              <a:ea typeface="MS Mincho" pitchFamily="49" charset="-128"/>
            </a:endParaRPr>
          </a:p>
        </p:txBody>
      </p:sp>
      <p:sp>
        <p:nvSpPr>
          <p:cNvPr id="171008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ya kafiya almuhimmati</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71008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10086"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240988000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مَا بَقيتُ وَبَقِيَ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ٱللَّيْلُ</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وَٱلنَّهَارُ</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as long as I am existent and as long as there are day and night</a:t>
            </a:r>
            <a:r>
              <a:rPr lang="en-US" sz="3600" b="1" kern="1200" dirty="0">
                <a:solidFill>
                  <a:schemeClr val="tx1"/>
                </a:solidFill>
                <a:ea typeface="MS Mincho" pitchFamily="49" charset="-128"/>
              </a:rPr>
              <a:t>.</a:t>
            </a:r>
          </a:p>
          <a:p>
            <a:pPr marL="342900" indent="-342900" eaLnBrk="1" hangingPunct="1">
              <a:defRPr/>
            </a:pPr>
            <a:r>
              <a:rPr lang="ur-PK" sz="3600" dirty="0">
                <a:solidFill>
                  <a:schemeClr val="tx1"/>
                </a:solidFill>
              </a:rPr>
              <a:t>جب تک کہ میں زندہ رہوں اور رات دن باقی رہیں</a:t>
            </a:r>
            <a:endParaRPr lang="en-US" sz="3600" b="1" kern="1200" dirty="0">
              <a:solidFill>
                <a:schemeClr val="tx1"/>
              </a:solidFill>
              <a:ea typeface="MS Mincho" pitchFamily="49" charset="-128"/>
            </a:endParaRPr>
          </a:p>
        </p:txBody>
      </p:sp>
      <p:sp>
        <p:nvSpPr>
          <p:cNvPr id="2458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ma baqitu wa baqiya allaylu walnnaharu</a:t>
            </a:r>
          </a:p>
        </p:txBody>
      </p:sp>
      <p:sp>
        <p:nvSpPr>
          <p:cNvPr id="2458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24582"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3929135007"/>
      </p:ext>
    </p:extLst>
  </p:cSld>
  <p:clrMapOvr>
    <a:masterClrMapping/>
  </p:clrMapOvr>
  <p:transition>
    <p:fade/>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مَنْ يَكْفِي مِنْ كُلِّ شَيْءٍ</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O He Who can save from all things</a:t>
            </a:r>
          </a:p>
          <a:p>
            <a:pPr marL="342900" indent="-342900" eaLnBrk="1" hangingPunct="1">
              <a:defRPr/>
            </a:pPr>
            <a:r>
              <a:rPr lang="ur-PK" sz="3600" dirty="0">
                <a:solidFill>
                  <a:schemeClr val="tx1"/>
                </a:solidFill>
              </a:rPr>
              <a:t>اے وہ جو ہر چیز سے بچا سکتا ہے</a:t>
            </a:r>
            <a:endParaRPr lang="en-US" sz="3600" b="1" kern="1200" dirty="0">
              <a:solidFill>
                <a:schemeClr val="tx1"/>
              </a:solidFill>
              <a:ea typeface="MS Mincho" pitchFamily="49" charset="-128"/>
            </a:endParaRPr>
          </a:p>
        </p:txBody>
      </p:sp>
      <p:sp>
        <p:nvSpPr>
          <p:cNvPr id="171110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ya man yakfi min kulli shay'in</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71110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11110"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4230951832"/>
      </p:ext>
    </p:extLst>
  </p:cSld>
  <p:clrMapOvr>
    <a:masterClrMapping/>
  </p:clrMapOvr>
  <p:transition>
    <p:fade/>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وَلاَ يَكْفِي مِنْهُ شَيْءٌ فِي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ٱلسَّمَاوَاتِ</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وَٱلارْضِ</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and nothing in the heavens or in the earth can save from Him!</a:t>
            </a:r>
          </a:p>
          <a:p>
            <a:pPr marL="342900" indent="-342900" eaLnBrk="1" hangingPunct="1">
              <a:defRPr/>
            </a:pPr>
            <a:r>
              <a:rPr lang="ur-PK" sz="3600" dirty="0">
                <a:solidFill>
                  <a:schemeClr val="tx1"/>
                </a:solidFill>
              </a:rPr>
              <a:t>اور نہ ہی آسمانوں میں اور نہ ہی زمین میں کوئی چیز اس سے بچ سکتی ہے</a:t>
            </a:r>
            <a:endParaRPr lang="en-US" sz="3600" b="1" kern="1200" dirty="0">
              <a:solidFill>
                <a:schemeClr val="tx1"/>
              </a:solidFill>
              <a:ea typeface="MS Mincho" pitchFamily="49" charset="-128"/>
            </a:endParaRPr>
          </a:p>
          <a:p>
            <a:pPr marL="342900" indent="-342900" eaLnBrk="1" hangingPunct="1">
              <a:defRPr/>
            </a:pPr>
            <a:endParaRPr lang="en-US" sz="3600" b="1" kern="1200" dirty="0">
              <a:solidFill>
                <a:schemeClr val="tx1"/>
              </a:solidFill>
              <a:ea typeface="MS Mincho" pitchFamily="49" charset="-128"/>
            </a:endParaRPr>
          </a:p>
        </p:txBody>
      </p:sp>
      <p:sp>
        <p:nvSpPr>
          <p:cNvPr id="171213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wa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la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yakfi</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minhu</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shay'un</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fi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alssamawati</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wal-ardi</a:t>
            </a: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p:txBody>
      </p:sp>
      <p:sp>
        <p:nvSpPr>
          <p:cNvPr id="171213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12134"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758061538"/>
      </p:ext>
    </p:extLst>
  </p:cSld>
  <p:clrMapOvr>
    <a:masterClrMapping/>
  </p:clrMapOvr>
  <p:transition>
    <p:fade/>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اسْالُكَ بِحَقِّ مُحَمَّدٍ خَاتَمِ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ٱلنَّبِيِّينَ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I beseech You in the name of Muhammad the seal of the Prophets,</a:t>
            </a:r>
          </a:p>
          <a:p>
            <a:pPr marL="342900" indent="-342900" eaLnBrk="1" hangingPunct="1">
              <a:defRPr/>
            </a:pPr>
            <a:r>
              <a:rPr lang="ur-PK" sz="3600" dirty="0">
                <a:solidFill>
                  <a:schemeClr val="tx1"/>
                </a:solidFill>
              </a:rPr>
              <a:t>میں آپ سے انبیاء کرام کے مہر محمد کے نام پر التجا کرتا ہوں ،</a:t>
            </a:r>
            <a:endParaRPr lang="en-US" sz="3600" b="1" kern="1200" dirty="0">
              <a:solidFill>
                <a:schemeClr val="tx1"/>
              </a:solidFill>
              <a:ea typeface="MS Mincho" pitchFamily="49" charset="-128"/>
            </a:endParaRPr>
          </a:p>
          <a:p>
            <a:pPr marL="342900" indent="-342900" eaLnBrk="1" hangingPunct="1">
              <a:defRPr/>
            </a:pPr>
            <a:endParaRPr lang="en-US" sz="3600" b="1" kern="1200" dirty="0">
              <a:solidFill>
                <a:schemeClr val="tx1"/>
              </a:solidFill>
              <a:ea typeface="MS Mincho" pitchFamily="49" charset="-128"/>
            </a:endParaRPr>
          </a:p>
        </p:txBody>
      </p:sp>
      <p:sp>
        <p:nvSpPr>
          <p:cNvPr id="171315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as'aluka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bihaqqi</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muhammadin</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khatami</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alnnabiyyina</a:t>
            </a: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p:txBody>
      </p:sp>
      <p:sp>
        <p:nvSpPr>
          <p:cNvPr id="171315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13158"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2644601678"/>
      </p:ext>
    </p:extLst>
  </p:cSld>
  <p:clrMapOvr>
    <a:masterClrMapping/>
  </p:clrMapOvr>
  <p:transition>
    <p:fade/>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وَعَلِيٍّ امِيرِ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ٱلْمُؤْمِنِينَ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`Ali the commander of the faithful,</a:t>
            </a:r>
          </a:p>
          <a:p>
            <a:pPr marL="342900" indent="-342900" eaLnBrk="1" hangingPunct="1">
              <a:defRPr/>
            </a:pPr>
            <a:endParaRPr lang="en-US" sz="3600" b="1" kern="1200" dirty="0">
              <a:solidFill>
                <a:schemeClr val="bg1"/>
              </a:solidFill>
              <a:ea typeface="MS Mincho" pitchFamily="49" charset="-128"/>
            </a:endParaRPr>
          </a:p>
        </p:txBody>
      </p:sp>
      <p:sp>
        <p:nvSpPr>
          <p:cNvPr id="171418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`aliyyin amiri almu'minina</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71418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14182"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714588151"/>
      </p:ext>
    </p:extLst>
  </p:cSld>
  <p:clrMapOvr>
    <a:masterClrMapping/>
  </p:clrMapOvr>
  <p:transition>
    <p:fade/>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وَبِحَقِّ فَاطِمَةَ بِنْتِ نَبِيِّكَ</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Fatimah the daughter of Your Prophet,</a:t>
            </a:r>
          </a:p>
          <a:p>
            <a:pPr marL="342900" indent="-342900" eaLnBrk="1" hangingPunct="1">
              <a:defRPr/>
            </a:pPr>
            <a:r>
              <a:rPr lang="ur-PK" sz="3600" dirty="0">
                <a:solidFill>
                  <a:schemeClr val="tx1"/>
                </a:solidFill>
              </a:rPr>
              <a:t>آپ کے نبی کی بیٹی فیمہ ،</a:t>
            </a:r>
            <a:endParaRPr lang="en-US" sz="3600" b="1" kern="1200" dirty="0">
              <a:solidFill>
                <a:schemeClr val="tx1"/>
              </a:solidFill>
              <a:ea typeface="MS Mincho" pitchFamily="49" charset="-128"/>
            </a:endParaRPr>
          </a:p>
        </p:txBody>
      </p:sp>
      <p:sp>
        <p:nvSpPr>
          <p:cNvPr id="171520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it-IT"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bihaqqi fatimata binti nabiyyika</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71520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15206"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646827618"/>
      </p:ext>
    </p:extLst>
  </p:cSld>
  <p:clrMapOvr>
    <a:masterClrMapping/>
  </p:clrMapOvr>
  <p:transition>
    <p:fade/>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وَبِحَقِّ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ٱلْحَسَنِ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وَٱلْحُسَيْنِ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al-</a:t>
            </a:r>
            <a:r>
              <a:rPr lang="en-US" sz="3600" b="1" kern="1200" dirty="0" err="1">
                <a:solidFill>
                  <a:schemeClr val="tx1"/>
                </a:solidFill>
                <a:ea typeface="MS Mincho" pitchFamily="49" charset="-128"/>
              </a:rPr>
              <a:t>Hasan</a:t>
            </a:r>
            <a:r>
              <a:rPr lang="en-US" sz="3600" b="1" kern="1200" dirty="0">
                <a:solidFill>
                  <a:schemeClr val="tx1"/>
                </a:solidFill>
                <a:ea typeface="MS Mincho" pitchFamily="49" charset="-128"/>
              </a:rPr>
              <a:t>, and al-</a:t>
            </a:r>
            <a:r>
              <a:rPr lang="en-US" sz="3600" b="1" kern="1200" dirty="0" err="1">
                <a:solidFill>
                  <a:schemeClr val="tx1"/>
                </a:solidFill>
                <a:ea typeface="MS Mincho" pitchFamily="49" charset="-128"/>
              </a:rPr>
              <a:t>Husayn</a:t>
            </a:r>
            <a:r>
              <a:rPr lang="en-US" sz="3600" b="1" kern="1200" dirty="0">
                <a:solidFill>
                  <a:schemeClr val="tx1"/>
                </a:solidFill>
                <a:ea typeface="MS Mincho" pitchFamily="49" charset="-128"/>
              </a:rPr>
              <a:t>,</a:t>
            </a:r>
          </a:p>
          <a:p>
            <a:pPr marL="342900" indent="-342900" eaLnBrk="1" hangingPunct="1">
              <a:defRPr/>
            </a:pPr>
            <a:r>
              <a:rPr lang="ur-PK" sz="3600" dirty="0">
                <a:solidFill>
                  <a:schemeClr val="tx1"/>
                </a:solidFill>
              </a:rPr>
              <a:t>الف- آسن ، اور الا عثین ،</a:t>
            </a:r>
            <a:endParaRPr lang="en-US" sz="3600" b="1" kern="1200" dirty="0">
              <a:solidFill>
                <a:schemeClr val="tx1"/>
              </a:solidFill>
              <a:ea typeface="MS Mincho" pitchFamily="49" charset="-128"/>
            </a:endParaRPr>
          </a:p>
        </p:txBody>
      </p:sp>
      <p:sp>
        <p:nvSpPr>
          <p:cNvPr id="171622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bihaqqi alhasani walhusayni</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71622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16230"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542408021"/>
      </p:ext>
    </p:extLst>
  </p:cSld>
  <p:clrMapOvr>
    <a:masterClrMapping/>
  </p:clrMapOvr>
  <p:transition>
    <p:fade/>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فَإِنِّي بِهِمْ اتَوَجَّهُ إِلَيْكَ فِي مَقَامِي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هٰذَا</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for I turn my face towards You in their names at this very situation of mine,</a:t>
            </a:r>
          </a:p>
          <a:p>
            <a:pPr marL="342900" indent="-342900" eaLnBrk="1" hangingPunct="1">
              <a:defRPr/>
            </a:pPr>
            <a:r>
              <a:rPr lang="ur-PK" sz="3600" dirty="0">
                <a:solidFill>
                  <a:schemeClr val="tx1"/>
                </a:solidFill>
              </a:rPr>
              <a:t>کیونکہ میں اپنی ہی صورت حال میں ان کے ناموں پر اپنا چہرہ آپ کی طرف کرتا ہوں۔</a:t>
            </a:r>
            <a:endParaRPr lang="en-US" sz="3600" b="1" kern="1200" dirty="0">
              <a:solidFill>
                <a:schemeClr val="tx1"/>
              </a:solidFill>
              <a:ea typeface="MS Mincho" pitchFamily="49" charset="-128"/>
            </a:endParaRPr>
          </a:p>
          <a:p>
            <a:pPr marL="342900" indent="-342900" eaLnBrk="1" hangingPunct="1">
              <a:defRPr/>
            </a:pPr>
            <a:endParaRPr lang="en-US" sz="3600" b="1" kern="1200" dirty="0">
              <a:solidFill>
                <a:schemeClr val="tx1"/>
              </a:solidFill>
              <a:ea typeface="MS Mincho" pitchFamily="49" charset="-128"/>
            </a:endParaRPr>
          </a:p>
        </p:txBody>
      </p:sp>
      <p:sp>
        <p:nvSpPr>
          <p:cNvPr id="171725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fa'inni</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bihim</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atawajjahu</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ilayka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fi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maqami</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hadha</a:t>
            </a: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p:txBody>
      </p:sp>
      <p:sp>
        <p:nvSpPr>
          <p:cNvPr id="171725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17254"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987839556"/>
      </p:ext>
    </p:extLst>
  </p:cSld>
  <p:clrMapOvr>
    <a:masterClrMapping/>
  </p:clrMapOvr>
  <p:transition>
    <p:fade/>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وَبِهِمْ اتَوَسَّلُ</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 make them my means to You,</a:t>
            </a:r>
          </a:p>
        </p:txBody>
      </p:sp>
      <p:sp>
        <p:nvSpPr>
          <p:cNvPr id="171827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bihim atawassalu</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71827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18278"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704536541"/>
      </p:ext>
    </p:extLst>
  </p:cSld>
  <p:clrMapOvr>
    <a:masterClrMapping/>
  </p:clrMapOvr>
  <p:transition>
    <p:fade/>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وَبِهِمْ اتَشَفَّعُ إِلَيْكَ</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I seek their intercession for me with You,</a:t>
            </a:r>
          </a:p>
          <a:p>
            <a:pPr marL="342900" indent="-342900" eaLnBrk="1" hangingPunct="1">
              <a:defRPr/>
            </a:pPr>
            <a:r>
              <a:rPr lang="ur-PK" sz="3600" dirty="0">
                <a:solidFill>
                  <a:schemeClr val="tx1"/>
                </a:solidFill>
              </a:rPr>
              <a:t>میں ان کو تمھارا وسیلہ بناتا ہوں ،</a:t>
            </a:r>
            <a:endParaRPr lang="en-US" sz="3600" b="1" kern="1200" dirty="0">
              <a:solidFill>
                <a:schemeClr val="tx1"/>
              </a:solidFill>
              <a:ea typeface="MS Mincho" pitchFamily="49" charset="-128"/>
            </a:endParaRPr>
          </a:p>
        </p:txBody>
      </p:sp>
      <p:sp>
        <p:nvSpPr>
          <p:cNvPr id="171930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bihim atashaffa`u ilayka</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71930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19302"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94684283"/>
      </p:ext>
    </p:extLst>
  </p:cSld>
  <p:clrMapOvr>
    <a:masterClrMapping/>
  </p:clrMapOvr>
  <p:transition>
    <p:fade/>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وَبِحَقِّهِمْ اسْالُكَ وَاقْسِمُ وَاعْزِمُ عَلَيْكَ</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2800" b="1" kern="1200" dirty="0">
                <a:solidFill>
                  <a:schemeClr val="tx1"/>
                </a:solidFill>
                <a:ea typeface="MS Mincho" pitchFamily="49" charset="-128"/>
              </a:rPr>
              <a:t>I beseech You in the name of Your duty towards them, I adjure You, and I beg You earnestly,</a:t>
            </a:r>
          </a:p>
          <a:p>
            <a:pPr marL="342900" indent="-342900" eaLnBrk="1" hangingPunct="1">
              <a:defRPr/>
            </a:pPr>
            <a:r>
              <a:rPr lang="ur-PK" dirty="0">
                <a:solidFill>
                  <a:schemeClr val="tx1"/>
                </a:solidFill>
              </a:rPr>
              <a:t>، میں آپ کی قسم کھاتا ہوں ، اور آپ سے منتج کی درخواست کرتا ہوں ، </a:t>
            </a:r>
            <a:r>
              <a:rPr lang="ur-PK" dirty="0" smtClean="0">
                <a:solidFill>
                  <a:schemeClr val="tx1"/>
                </a:solidFill>
              </a:rPr>
              <a:t>میں </a:t>
            </a:r>
            <a:r>
              <a:rPr lang="ur-PK" dirty="0">
                <a:solidFill>
                  <a:schemeClr val="tx1"/>
                </a:solidFill>
              </a:rPr>
              <a:t>آپ کے ساتھ میری شفاعت چاہتا ہوں ،</a:t>
            </a:r>
            <a:endParaRPr lang="en-US" b="1" kern="1200" dirty="0">
              <a:solidFill>
                <a:schemeClr val="tx1"/>
              </a:solidFill>
              <a:ea typeface="MS Mincho" pitchFamily="49" charset="-128"/>
            </a:endParaRPr>
          </a:p>
        </p:txBody>
      </p:sp>
      <p:sp>
        <p:nvSpPr>
          <p:cNvPr id="172032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wa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bihaqqihim</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as'aluka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wa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uqsimu</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wa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a`zimu</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alayka</a:t>
            </a: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p:txBody>
      </p:sp>
      <p:sp>
        <p:nvSpPr>
          <p:cNvPr id="172032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20326"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16233573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ابَا عَبْدِ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O </a:t>
            </a:r>
            <a:r>
              <a:rPr lang="en-US" sz="3600" b="1" kern="1200" dirty="0">
                <a:solidFill>
                  <a:schemeClr val="tx1"/>
                </a:solidFill>
                <a:ea typeface="MS Mincho" pitchFamily="49" charset="-128"/>
              </a:rPr>
              <a:t>Abu-`Abdullah,</a:t>
            </a:r>
          </a:p>
          <a:p>
            <a:pPr marL="342900" indent="-342900" eaLnBrk="1" hangingPunct="1">
              <a:defRPr/>
            </a:pPr>
            <a:r>
              <a:rPr lang="ur-PK" sz="3600" dirty="0">
                <a:solidFill>
                  <a:schemeClr val="tx1"/>
                </a:solidFill>
              </a:rPr>
              <a:t> اے ابو عبد الله الحسین </a:t>
            </a:r>
            <a:endParaRPr lang="en-US" sz="3600" b="1" kern="1200" dirty="0">
              <a:solidFill>
                <a:schemeClr val="tx1"/>
              </a:solidFill>
              <a:ea typeface="MS Mincho" pitchFamily="49" charset="-128"/>
            </a:endParaRPr>
          </a:p>
        </p:txBody>
      </p:sp>
      <p:sp>
        <p:nvSpPr>
          <p:cNvPr id="2560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ya aba `abdillahi</a:t>
            </a:r>
          </a:p>
        </p:txBody>
      </p:sp>
      <p:sp>
        <p:nvSpPr>
          <p:cNvPr id="2560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25606"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633410013"/>
      </p:ext>
    </p:extLst>
  </p:cSld>
  <p:clrMapOvr>
    <a:masterClrMapping/>
  </p:clrMapOvr>
  <p:transition>
    <p:fade/>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وَبِٱلشَّانِ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ٱلَّذِي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لَهُمْ عِنْدَكَ</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in the name of the status that they enjoy with You,</a:t>
            </a:r>
          </a:p>
          <a:p>
            <a:pPr marL="342900" indent="-342900" eaLnBrk="1" hangingPunct="1">
              <a:defRPr/>
            </a:pPr>
            <a:r>
              <a:rPr lang="ur-PK" sz="3600" dirty="0">
                <a:solidFill>
                  <a:schemeClr val="tx1"/>
                </a:solidFill>
              </a:rPr>
              <a:t>اس حیثیت کے نام پر جو وہ آپ کے ساتھ لطف اندوز ہوتے ہیں ،</a:t>
            </a:r>
            <a:endParaRPr lang="en-US" sz="3600" b="1" kern="1200" dirty="0">
              <a:solidFill>
                <a:schemeClr val="tx1"/>
              </a:solidFill>
              <a:ea typeface="MS Mincho" pitchFamily="49" charset="-128"/>
            </a:endParaRPr>
          </a:p>
        </p:txBody>
      </p:sp>
      <p:sp>
        <p:nvSpPr>
          <p:cNvPr id="172134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wa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bilshsha'ni</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alladhi</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lahum</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indaka</a:t>
            </a: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p:txBody>
      </p:sp>
      <p:sp>
        <p:nvSpPr>
          <p:cNvPr id="172134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21350"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640789248"/>
      </p:ext>
    </p:extLst>
  </p:cSld>
  <p:clrMapOvr>
    <a:masterClrMapping/>
  </p:clrMapOvr>
  <p:transition>
    <p:fade/>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وَبِٱلْقَدْرِ</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ٱلَّذِي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لَهُمْ عِنْدَكَ</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the value that they enjoy in Your sight,</a:t>
            </a:r>
          </a:p>
          <a:p>
            <a:pPr marL="342900" indent="-342900" eaLnBrk="1" hangingPunct="1">
              <a:defRPr/>
            </a:pPr>
            <a:r>
              <a:rPr lang="ur-PK" sz="3600" dirty="0">
                <a:solidFill>
                  <a:schemeClr val="tx1"/>
                </a:solidFill>
              </a:rPr>
              <a:t>وہ قدر جو وہ آپ کی نظر میں لطف اٹھاتے ہیں ،</a:t>
            </a:r>
            <a:endParaRPr lang="en-US" sz="3600" b="1" kern="1200" dirty="0">
              <a:solidFill>
                <a:schemeClr val="tx1"/>
              </a:solidFill>
              <a:ea typeface="MS Mincho" pitchFamily="49" charset="-128"/>
            </a:endParaRPr>
          </a:p>
        </p:txBody>
      </p:sp>
      <p:sp>
        <p:nvSpPr>
          <p:cNvPr id="172237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sv-SE"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bilqadri alladhi lahum `indaka</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72237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22374"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34606586"/>
      </p:ext>
    </p:extLst>
  </p:cSld>
  <p:clrMapOvr>
    <a:masterClrMapping/>
  </p:clrMapOvr>
  <p:transition>
    <p:fade/>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وَبِٱلَّذِي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فَضَّلْتَهُمْ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ٱلْعَالَمِينَ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in the name of the thing by which You have preferred them over all the other beings,</a:t>
            </a:r>
          </a:p>
          <a:p>
            <a:pPr marL="342900" indent="-342900" eaLnBrk="1" hangingPunct="1">
              <a:defRPr/>
            </a:pPr>
            <a:r>
              <a:rPr lang="ur-PK" sz="3600" dirty="0">
                <a:solidFill>
                  <a:schemeClr val="tx1"/>
                </a:solidFill>
              </a:rPr>
              <a:t>اس چیز کے نام پر جس کے ذریعہ آپ نے انہیں دوسرے تمام مخلوقات پر ترجیح دی ہے ،</a:t>
            </a:r>
            <a:endParaRPr lang="en-US" sz="3600" b="1" kern="1200" dirty="0">
              <a:solidFill>
                <a:schemeClr val="tx1"/>
              </a:solidFill>
              <a:ea typeface="MS Mincho" pitchFamily="49" charset="-128"/>
            </a:endParaRPr>
          </a:p>
          <a:p>
            <a:pPr marL="342900" indent="-342900" eaLnBrk="1" hangingPunct="1">
              <a:defRPr/>
            </a:pPr>
            <a:endParaRPr lang="en-US" sz="3600" b="1" kern="1200" dirty="0">
              <a:solidFill>
                <a:schemeClr val="tx1"/>
              </a:solidFill>
              <a:ea typeface="MS Mincho" pitchFamily="49" charset="-128"/>
            </a:endParaRPr>
          </a:p>
        </p:txBody>
      </p:sp>
      <p:sp>
        <p:nvSpPr>
          <p:cNvPr id="172339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wa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billadhi</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faddaltahum</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`ala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al`alamina</a:t>
            </a: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p:txBody>
      </p:sp>
      <p:sp>
        <p:nvSpPr>
          <p:cNvPr id="172339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23398"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4097718514"/>
      </p:ext>
    </p:extLst>
  </p:cSld>
  <p:clrMapOvr>
    <a:masterClrMapping/>
  </p:clrMapOvr>
  <p:transition>
    <p:fade/>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وَبِٱسْمِكَ</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ٱلَّذِي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جَعَلْتَهُ عِنْدَهُمْ</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in the name of Your Name that You have placed with them</a:t>
            </a:r>
          </a:p>
          <a:p>
            <a:pPr marL="342900" indent="-342900" eaLnBrk="1" hangingPunct="1">
              <a:defRPr/>
            </a:pPr>
            <a:r>
              <a:rPr lang="ur-PK" sz="3600" dirty="0">
                <a:solidFill>
                  <a:schemeClr val="tx1"/>
                </a:solidFill>
              </a:rPr>
              <a:t>اپنے نام کے نام پر جو آپ نے ان کے ساتھ رکھا ہے</a:t>
            </a:r>
            <a:endParaRPr lang="en-US" sz="3600" b="1" kern="1200" dirty="0">
              <a:solidFill>
                <a:schemeClr val="tx1"/>
              </a:solidFill>
              <a:ea typeface="MS Mincho" pitchFamily="49" charset="-128"/>
            </a:endParaRPr>
          </a:p>
        </p:txBody>
      </p:sp>
      <p:sp>
        <p:nvSpPr>
          <p:cNvPr id="172442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wa bismika alladhi ja`altahu `indahum</a:t>
            </a:r>
          </a:p>
        </p:txBody>
      </p:sp>
      <p:sp>
        <p:nvSpPr>
          <p:cNvPr id="172442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24422"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858111327"/>
      </p:ext>
    </p:extLst>
  </p:cSld>
  <p:clrMapOvr>
    <a:masterClrMapping/>
  </p:clrMapOvr>
  <p:transition>
    <p:fade/>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وَبِهِ خَصَصْتَهُمْ دُونَ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ٱلْعَالَمِينَ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and given them exclusively other than all the other beings,</a:t>
            </a:r>
          </a:p>
          <a:p>
            <a:pPr marL="342900" indent="-342900" eaLnBrk="1" hangingPunct="1">
              <a:defRPr/>
            </a:pPr>
            <a:r>
              <a:rPr lang="ur-PK" sz="3600" dirty="0">
                <a:solidFill>
                  <a:schemeClr val="tx1"/>
                </a:solidFill>
              </a:rPr>
              <a:t>اور ان کو دیگر تمام مخلوقات کے علاوہ خصوصی طور پر دیا ،</a:t>
            </a:r>
            <a:endParaRPr lang="en-US" sz="3600" b="1" kern="1200" dirty="0">
              <a:solidFill>
                <a:schemeClr val="tx1"/>
              </a:solidFill>
              <a:ea typeface="MS Mincho" pitchFamily="49" charset="-128"/>
            </a:endParaRPr>
          </a:p>
          <a:p>
            <a:pPr marL="342900" indent="-342900" eaLnBrk="1" hangingPunct="1">
              <a:defRPr/>
            </a:pPr>
            <a:endParaRPr lang="en-US" sz="3600" b="1" kern="1200" dirty="0">
              <a:solidFill>
                <a:schemeClr val="tx1"/>
              </a:solidFill>
              <a:ea typeface="MS Mincho" pitchFamily="49" charset="-128"/>
            </a:endParaRPr>
          </a:p>
        </p:txBody>
      </p:sp>
      <p:sp>
        <p:nvSpPr>
          <p:cNvPr id="172544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it-IT"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it-IT"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wa bihi khasastahum duna al`alamina</a:t>
            </a: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p:txBody>
      </p:sp>
      <p:sp>
        <p:nvSpPr>
          <p:cNvPr id="172544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25446"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569556487"/>
      </p:ext>
    </p:extLst>
  </p:cSld>
  <p:clrMapOvr>
    <a:masterClrMapping/>
  </p:clrMapOvr>
  <p:transition>
    <p:fade/>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وَبِهِ ابَنْتَهُمْ</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and through which You have distinguished them</a:t>
            </a:r>
          </a:p>
          <a:p>
            <a:pPr marL="342900" indent="-342900" eaLnBrk="1" hangingPunct="1">
              <a:defRPr/>
            </a:pPr>
            <a:r>
              <a:rPr lang="ur-PK" sz="3600" dirty="0">
                <a:solidFill>
                  <a:schemeClr val="tx1"/>
                </a:solidFill>
              </a:rPr>
              <a:t>اور جس کے ذریعہ آپ نے ان کو ممتاز کیا</a:t>
            </a:r>
            <a:endParaRPr lang="en-US" sz="3600" b="1" kern="1200" dirty="0">
              <a:solidFill>
                <a:schemeClr val="tx1"/>
              </a:solidFill>
              <a:ea typeface="MS Mincho" pitchFamily="49" charset="-128"/>
            </a:endParaRPr>
          </a:p>
        </p:txBody>
      </p:sp>
      <p:sp>
        <p:nvSpPr>
          <p:cNvPr id="172646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wa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bihi</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abantahum</a:t>
            </a: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p:txBody>
      </p:sp>
      <p:sp>
        <p:nvSpPr>
          <p:cNvPr id="172646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26470"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2319073959"/>
      </p:ext>
    </p:extLst>
  </p:cSld>
  <p:clrMapOvr>
    <a:masterClrMapping/>
  </p:clrMapOvr>
  <p:transition>
    <p:fade/>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وَابَنْتَ فَضْلَهُمْ مِنْ فَضْلِ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ٱلْعَالَمِينَ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and demonstrated their distinctive precedence over all the other beings so uniquely</a:t>
            </a:r>
          </a:p>
          <a:p>
            <a:pPr marL="342900" indent="-342900" eaLnBrk="1" hangingPunct="1">
              <a:defRPr/>
            </a:pPr>
            <a:r>
              <a:rPr lang="ur-PK" sz="3600" dirty="0">
                <a:solidFill>
                  <a:schemeClr val="tx1"/>
                </a:solidFill>
              </a:rPr>
              <a:t>اور دوسرے تمام مخلوقات پر اپنی انفرادیت کا مظاہرہ کیا تاکہ انفرادیت سے کام لیا جاسکے</a:t>
            </a:r>
            <a:endParaRPr lang="en-US" sz="3600" b="1" kern="1200" dirty="0">
              <a:solidFill>
                <a:schemeClr val="tx1"/>
              </a:solidFill>
              <a:ea typeface="MS Mincho" pitchFamily="49" charset="-128"/>
            </a:endParaRPr>
          </a:p>
        </p:txBody>
      </p:sp>
      <p:sp>
        <p:nvSpPr>
          <p:cNvPr id="172749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wa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abanta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fadlahum</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min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fadli</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al`alamina</a:t>
            </a: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p:txBody>
      </p:sp>
      <p:sp>
        <p:nvSpPr>
          <p:cNvPr id="172749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27494"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418067001"/>
      </p:ext>
    </p:extLst>
  </p:cSld>
  <p:clrMapOvr>
    <a:masterClrMapping/>
  </p:clrMapOvr>
  <p:transition>
    <p:fade/>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حَتَّىٰ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فَاقَ فَضْلُهُمْ فَضْلَ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ٱلْعَالَمِينَ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جَمِيعاً</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b="1" kern="1200" dirty="0">
                <a:solidFill>
                  <a:schemeClr val="tx1"/>
                </a:solidFill>
                <a:ea typeface="MS Mincho" pitchFamily="49" charset="-128"/>
              </a:rPr>
              <a:t>that their preference has exceeded all the distinctive features of all the other beings</a:t>
            </a:r>
            <a:r>
              <a:rPr lang="en-US" b="1" kern="1200" dirty="0" smtClean="0">
                <a:solidFill>
                  <a:schemeClr val="tx1"/>
                </a:solidFill>
                <a:ea typeface="MS Mincho" pitchFamily="49" charset="-128"/>
              </a:rPr>
              <a:t>;</a:t>
            </a:r>
          </a:p>
          <a:p>
            <a:pPr marL="342900" indent="-342900" eaLnBrk="1" hangingPunct="1">
              <a:defRPr/>
            </a:pPr>
            <a:r>
              <a:rPr lang="ur-PK" dirty="0">
                <a:solidFill>
                  <a:schemeClr val="tx1"/>
                </a:solidFill>
              </a:rPr>
              <a:t>کہ ان کی ترجیح دوسرے تمام مخلوقات کی مخصوص خصوصیات سے تجاوز کر گئی ہے</a:t>
            </a:r>
            <a:endParaRPr lang="en-US" b="1" kern="1200" dirty="0" smtClean="0">
              <a:solidFill>
                <a:schemeClr val="tx1"/>
              </a:solidFill>
              <a:ea typeface="MS Mincho" pitchFamily="49" charset="-128"/>
            </a:endParaRPr>
          </a:p>
          <a:p>
            <a:pPr marL="342900" indent="-342900" eaLnBrk="1" hangingPunct="1">
              <a:defRPr/>
            </a:pPr>
            <a:endParaRPr lang="en-US" b="1" kern="1200" dirty="0">
              <a:solidFill>
                <a:schemeClr val="tx1"/>
              </a:solidFill>
              <a:ea typeface="MS Mincho" pitchFamily="49" charset="-128"/>
            </a:endParaRPr>
          </a:p>
        </p:txBody>
      </p:sp>
      <p:sp>
        <p:nvSpPr>
          <p:cNvPr id="172851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sv-SE"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sv-SE"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hatta faqa fadluhum fadla al`alamina jami`an</a:t>
            </a: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p:txBody>
      </p:sp>
      <p:sp>
        <p:nvSpPr>
          <p:cNvPr id="172851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28518"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429698543"/>
      </p:ext>
    </p:extLst>
  </p:cSld>
  <p:clrMapOvr>
    <a:masterClrMapping/>
  </p:clrMapOvr>
  <p:transition>
    <p:fade/>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اسْالُكَ انْ تُصَلِّيَ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مُحَمَّدٍ وَآلِ مُحَمَّدٍ</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2400" b="1" kern="1200" dirty="0">
                <a:solidFill>
                  <a:schemeClr val="tx1"/>
                </a:solidFill>
                <a:ea typeface="MS Mincho" pitchFamily="49" charset="-128"/>
              </a:rPr>
              <a:t>I beseech You (in the name of all that) to send blessings upon Muhammad and the Household of Muhammad,</a:t>
            </a:r>
          </a:p>
          <a:p>
            <a:pPr marL="342900" indent="-342900" eaLnBrk="1" hangingPunct="1">
              <a:defRPr/>
            </a:pPr>
            <a:r>
              <a:rPr lang="ur-PK" sz="2400" dirty="0">
                <a:solidFill>
                  <a:schemeClr val="tx1"/>
                </a:solidFill>
              </a:rPr>
              <a:t>میں آپ سے (ان سب کے نام پر) دعا کرتا ہوں کہ وہ محمد اور اہل خانہ پر درود بھیجے ،</a:t>
            </a:r>
            <a:endParaRPr lang="en-US" sz="2400" b="1" kern="1200" dirty="0">
              <a:solidFill>
                <a:schemeClr val="tx1"/>
              </a:solidFill>
              <a:ea typeface="MS Mincho" pitchFamily="49" charset="-128"/>
            </a:endParaRPr>
          </a:p>
        </p:txBody>
      </p:sp>
      <p:sp>
        <p:nvSpPr>
          <p:cNvPr id="172954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as'aluka an tusalliya `ala muhammadin wa ali muhammadin</a:t>
            </a:r>
          </a:p>
        </p:txBody>
      </p:sp>
      <p:sp>
        <p:nvSpPr>
          <p:cNvPr id="172954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29542"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363798253"/>
      </p:ext>
    </p:extLst>
  </p:cSld>
  <p:clrMapOvr>
    <a:masterClrMapping/>
  </p:clrMapOvr>
  <p:transition>
    <p:fade/>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وَانْ تَكْشِفَ عَنِّي غَمِّي</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to relieve me from my distress,</a:t>
            </a:r>
          </a:p>
          <a:p>
            <a:pPr marL="342900" indent="-342900" eaLnBrk="1" hangingPunct="1">
              <a:defRPr/>
            </a:pPr>
            <a:r>
              <a:rPr lang="ur-PK" sz="3600" dirty="0">
                <a:solidFill>
                  <a:schemeClr val="tx1"/>
                </a:solidFill>
              </a:rPr>
              <a:t>مجھے اپنی پریشانی سے نجات دلانے کے لئے ،</a:t>
            </a:r>
            <a:endParaRPr lang="en-US" sz="3600" b="1" kern="1200" dirty="0">
              <a:solidFill>
                <a:schemeClr val="tx1"/>
              </a:solidFill>
              <a:ea typeface="MS Mincho" pitchFamily="49" charset="-128"/>
            </a:endParaRPr>
          </a:p>
          <a:p>
            <a:pPr marL="342900" indent="-342900" eaLnBrk="1" hangingPunct="1">
              <a:defRPr/>
            </a:pPr>
            <a:endParaRPr lang="en-US" sz="3600" b="1" kern="1200" dirty="0">
              <a:solidFill>
                <a:schemeClr val="tx1"/>
              </a:solidFill>
              <a:ea typeface="MS Mincho" pitchFamily="49" charset="-128"/>
            </a:endParaRPr>
          </a:p>
        </p:txBody>
      </p:sp>
      <p:sp>
        <p:nvSpPr>
          <p:cNvPr id="173056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it-IT"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an takshifa `anni ghammi</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73056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30566"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
        <p:nvSpPr>
          <p:cNvPr id="3" name="Rectangle 1"/>
          <p:cNvSpPr>
            <a:spLocks noChangeArrowheads="1"/>
          </p:cNvSpPr>
          <p:nvPr/>
        </p:nvSpPr>
        <p:spPr bwMode="auto">
          <a:xfrm>
            <a:off x="2025651" y="3266174"/>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rPr>
              <a:t/>
            </a:r>
            <a:br>
              <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rPr>
            </a:br>
            <a:endPar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59022233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1524001" y="1295401"/>
            <a:ext cx="9180513" cy="5508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2200" b="1" dirty="0">
                <a:solidFill>
                  <a:srgbClr val="FFFFFF"/>
                </a:solidFill>
                <a:latin typeface="Arial" pitchFamily="34" charset="0"/>
                <a:cs typeface="Arial" pitchFamily="34" charset="0"/>
              </a:rPr>
              <a:t>The first form of </a:t>
            </a:r>
            <a:r>
              <a:rPr lang="en-US" sz="2200" b="1" dirty="0" err="1">
                <a:solidFill>
                  <a:srgbClr val="FFFFFF"/>
                </a:solidFill>
                <a:latin typeface="Arial" pitchFamily="34" charset="0"/>
                <a:cs typeface="Arial" pitchFamily="34" charset="0"/>
              </a:rPr>
              <a:t>ziyarah</a:t>
            </a:r>
            <a:r>
              <a:rPr lang="en-US" sz="2200" b="1" dirty="0">
                <a:solidFill>
                  <a:srgbClr val="FFFFFF"/>
                </a:solidFill>
                <a:latin typeface="Arial" pitchFamily="34" charset="0"/>
                <a:cs typeface="Arial" pitchFamily="34" charset="0"/>
              </a:rPr>
              <a:t> to be mentioned hereinafter is the famous </a:t>
            </a:r>
            <a:r>
              <a:rPr lang="en-US" sz="2200" b="1" dirty="0" err="1">
                <a:solidFill>
                  <a:srgbClr val="FFFFFF"/>
                </a:solidFill>
                <a:latin typeface="Arial" pitchFamily="34" charset="0"/>
                <a:cs typeface="Arial" pitchFamily="34" charset="0"/>
              </a:rPr>
              <a:t>ziyarah</a:t>
            </a:r>
            <a:r>
              <a:rPr lang="en-US" sz="2200" b="1" dirty="0">
                <a:solidFill>
                  <a:srgbClr val="FFFFFF"/>
                </a:solidFill>
                <a:latin typeface="Arial" pitchFamily="34" charset="0"/>
                <a:cs typeface="Arial" pitchFamily="34" charset="0"/>
              </a:rPr>
              <a:t> of `</a:t>
            </a:r>
            <a:r>
              <a:rPr lang="en-US" sz="2200" b="1" dirty="0" err="1">
                <a:solidFill>
                  <a:srgbClr val="FFFFFF"/>
                </a:solidFill>
                <a:latin typeface="Arial" pitchFamily="34" charset="0"/>
                <a:cs typeface="Arial" pitchFamily="34" charset="0"/>
              </a:rPr>
              <a:t>Ashura</a:t>
            </a:r>
            <a:r>
              <a:rPr lang="en-US" sz="2200" b="1" dirty="0">
                <a:solidFill>
                  <a:srgbClr val="FFFFFF"/>
                </a:solidFill>
                <a:latin typeface="Arial" pitchFamily="34" charset="0"/>
                <a:cs typeface="Arial" pitchFamily="34" charset="0"/>
              </a:rPr>
              <a:t>', which can be said at the tomb of Imam al-</a:t>
            </a:r>
            <a:r>
              <a:rPr lang="en-US" sz="2200" b="1" dirty="0" err="1">
                <a:solidFill>
                  <a:srgbClr val="FFFFFF"/>
                </a:solidFill>
                <a:latin typeface="Arial" pitchFamily="34" charset="0"/>
                <a:cs typeface="Arial" pitchFamily="34" charset="0"/>
              </a:rPr>
              <a:t>Husayn</a:t>
            </a:r>
            <a:r>
              <a:rPr lang="en-US" sz="2200" b="1" dirty="0">
                <a:solidFill>
                  <a:srgbClr val="FFFFFF"/>
                </a:solidFill>
                <a:latin typeface="Arial" pitchFamily="34" charset="0"/>
                <a:cs typeface="Arial" pitchFamily="34" charset="0"/>
              </a:rPr>
              <a:t> (A) </a:t>
            </a:r>
            <a:r>
              <a:rPr lang="en-US" sz="2200" b="1" u="sng" dirty="0">
                <a:solidFill>
                  <a:srgbClr val="FFFFFF"/>
                </a:solidFill>
                <a:latin typeface="Arial" pitchFamily="34" charset="0"/>
                <a:cs typeface="Arial" pitchFamily="34" charset="0"/>
              </a:rPr>
              <a:t>and also from far distance</a:t>
            </a:r>
            <a:r>
              <a:rPr lang="en-US" sz="2200" b="1" dirty="0">
                <a:solidFill>
                  <a:srgbClr val="FFFFFF"/>
                </a:solidFill>
                <a:latin typeface="Arial" pitchFamily="34" charset="0"/>
                <a:cs typeface="Arial" pitchFamily="34" charset="0"/>
              </a:rPr>
              <a:t>. The following is the elaborate report of this form of </a:t>
            </a:r>
            <a:r>
              <a:rPr lang="en-US" sz="2200" b="1" dirty="0" err="1">
                <a:solidFill>
                  <a:srgbClr val="FFFFFF"/>
                </a:solidFill>
                <a:latin typeface="Arial" pitchFamily="34" charset="0"/>
                <a:cs typeface="Arial" pitchFamily="34" charset="0"/>
              </a:rPr>
              <a:t>ziyarah</a:t>
            </a:r>
            <a:r>
              <a:rPr lang="en-US" sz="2200" b="1" dirty="0">
                <a:solidFill>
                  <a:srgbClr val="FFFFFF"/>
                </a:solidFill>
                <a:latin typeface="Arial" pitchFamily="34" charset="0"/>
                <a:cs typeface="Arial" pitchFamily="34" charset="0"/>
              </a:rPr>
              <a:t>, as has been narrated by </a:t>
            </a:r>
            <a:r>
              <a:rPr lang="en-US" sz="2200" b="1" dirty="0" err="1">
                <a:solidFill>
                  <a:srgbClr val="FFFFFF"/>
                </a:solidFill>
                <a:latin typeface="Arial" pitchFamily="34" charset="0"/>
                <a:cs typeface="Arial" pitchFamily="34" charset="0"/>
              </a:rPr>
              <a:t>Shaykh</a:t>
            </a:r>
            <a:r>
              <a:rPr lang="en-US" sz="2200" b="1" dirty="0">
                <a:solidFill>
                  <a:srgbClr val="FFFFFF"/>
                </a:solidFill>
                <a:latin typeface="Arial" pitchFamily="34" charset="0"/>
                <a:cs typeface="Arial" pitchFamily="34" charset="0"/>
              </a:rPr>
              <a:t> Abu-</a:t>
            </a:r>
            <a:r>
              <a:rPr lang="en-US" sz="2200" b="1" dirty="0" err="1">
                <a:solidFill>
                  <a:srgbClr val="FFFFFF"/>
                </a:solidFill>
                <a:latin typeface="Arial" pitchFamily="34" charset="0"/>
                <a:cs typeface="Arial" pitchFamily="34" charset="0"/>
              </a:rPr>
              <a:t>Ja`far</a:t>
            </a:r>
            <a:r>
              <a:rPr lang="en-US" sz="2200" b="1" dirty="0">
                <a:solidFill>
                  <a:srgbClr val="FFFFFF"/>
                </a:solidFill>
                <a:latin typeface="Arial" pitchFamily="34" charset="0"/>
                <a:cs typeface="Arial" pitchFamily="34" charset="0"/>
              </a:rPr>
              <a:t> al-</a:t>
            </a:r>
            <a:r>
              <a:rPr lang="en-US" sz="2200" b="1" dirty="0" err="1">
                <a:solidFill>
                  <a:srgbClr val="FFFFFF"/>
                </a:solidFill>
                <a:latin typeface="Arial" pitchFamily="34" charset="0"/>
                <a:cs typeface="Arial" pitchFamily="34" charset="0"/>
              </a:rPr>
              <a:t>Tusi</a:t>
            </a:r>
            <a:r>
              <a:rPr lang="en-US" sz="2200" b="1" dirty="0">
                <a:solidFill>
                  <a:srgbClr val="FFFFFF"/>
                </a:solidFill>
                <a:latin typeface="Arial" pitchFamily="34" charset="0"/>
                <a:cs typeface="Arial" pitchFamily="34" charset="0"/>
              </a:rPr>
              <a:t> in his book of al-</a:t>
            </a:r>
            <a:r>
              <a:rPr lang="en-US" sz="2200" b="1" dirty="0" err="1">
                <a:solidFill>
                  <a:srgbClr val="FFFFFF"/>
                </a:solidFill>
                <a:latin typeface="Arial" pitchFamily="34" charset="0"/>
                <a:cs typeface="Arial" pitchFamily="34" charset="0"/>
              </a:rPr>
              <a:t>Misbah</a:t>
            </a:r>
            <a:r>
              <a:rPr lang="en-US" sz="2200" b="1" dirty="0">
                <a:solidFill>
                  <a:srgbClr val="FFFFFF"/>
                </a:solidFill>
                <a:latin typeface="Arial" pitchFamily="34" charset="0"/>
                <a:cs typeface="Arial" pitchFamily="34" charset="0"/>
              </a:rPr>
              <a:t>: Muhammad </a:t>
            </a:r>
            <a:r>
              <a:rPr lang="en-US" sz="2200" b="1" dirty="0" err="1">
                <a:solidFill>
                  <a:srgbClr val="FFFFFF"/>
                </a:solidFill>
                <a:latin typeface="Arial" pitchFamily="34" charset="0"/>
                <a:cs typeface="Arial" pitchFamily="34" charset="0"/>
              </a:rPr>
              <a:t>ibn</a:t>
            </a:r>
            <a:r>
              <a:rPr lang="en-US" sz="2200" b="1" dirty="0">
                <a:solidFill>
                  <a:srgbClr val="FFFFFF"/>
                </a:solidFill>
                <a:latin typeface="Arial" pitchFamily="34" charset="0"/>
                <a:cs typeface="Arial" pitchFamily="34" charset="0"/>
              </a:rPr>
              <a:t> Ismail </a:t>
            </a:r>
            <a:r>
              <a:rPr lang="en-US" sz="2200" b="1" dirty="0" err="1">
                <a:solidFill>
                  <a:srgbClr val="FFFFFF"/>
                </a:solidFill>
                <a:latin typeface="Arial" pitchFamily="34" charset="0"/>
                <a:cs typeface="Arial" pitchFamily="34" charset="0"/>
              </a:rPr>
              <a:t>ibn</a:t>
            </a:r>
            <a:r>
              <a:rPr lang="en-US" sz="2200" b="1" dirty="0">
                <a:solidFill>
                  <a:srgbClr val="FFFFFF"/>
                </a:solidFill>
                <a:latin typeface="Arial" pitchFamily="34" charset="0"/>
                <a:cs typeface="Arial" pitchFamily="34" charset="0"/>
              </a:rPr>
              <a:t> </a:t>
            </a:r>
            <a:r>
              <a:rPr lang="en-US" sz="2200" b="1" dirty="0" err="1">
                <a:solidFill>
                  <a:srgbClr val="FFFFFF"/>
                </a:solidFill>
                <a:latin typeface="Arial" pitchFamily="34" charset="0"/>
                <a:cs typeface="Arial" pitchFamily="34" charset="0"/>
              </a:rPr>
              <a:t>Buzaygh</a:t>
            </a:r>
            <a:r>
              <a:rPr lang="en-US" sz="2200" b="1" dirty="0">
                <a:solidFill>
                  <a:srgbClr val="FFFFFF"/>
                </a:solidFill>
                <a:latin typeface="Arial" pitchFamily="34" charset="0"/>
                <a:cs typeface="Arial" pitchFamily="34" charset="0"/>
              </a:rPr>
              <a:t> has reported on the authority of </a:t>
            </a:r>
            <a:r>
              <a:rPr lang="en-US" sz="2200" b="1" dirty="0" err="1">
                <a:solidFill>
                  <a:srgbClr val="FFFFFF"/>
                </a:solidFill>
                <a:latin typeface="Arial" pitchFamily="34" charset="0"/>
                <a:cs typeface="Arial" pitchFamily="34" charset="0"/>
              </a:rPr>
              <a:t>Salih</a:t>
            </a:r>
            <a:r>
              <a:rPr lang="en-US" sz="2200" b="1" dirty="0">
                <a:solidFill>
                  <a:srgbClr val="FFFFFF"/>
                </a:solidFill>
                <a:latin typeface="Arial" pitchFamily="34" charset="0"/>
                <a:cs typeface="Arial" pitchFamily="34" charset="0"/>
              </a:rPr>
              <a:t> </a:t>
            </a:r>
            <a:r>
              <a:rPr lang="en-US" sz="2200" b="1" dirty="0" err="1">
                <a:solidFill>
                  <a:srgbClr val="FFFFFF"/>
                </a:solidFill>
                <a:latin typeface="Arial" pitchFamily="34" charset="0"/>
                <a:cs typeface="Arial" pitchFamily="34" charset="0"/>
              </a:rPr>
              <a:t>ibn</a:t>
            </a:r>
            <a:r>
              <a:rPr lang="en-US" sz="2200" b="1" dirty="0">
                <a:solidFill>
                  <a:srgbClr val="FFFFFF"/>
                </a:solidFill>
                <a:latin typeface="Arial" pitchFamily="34" charset="0"/>
                <a:cs typeface="Arial" pitchFamily="34" charset="0"/>
              </a:rPr>
              <a:t> `</a:t>
            </a:r>
            <a:r>
              <a:rPr lang="en-US" sz="2200" b="1" dirty="0" err="1">
                <a:solidFill>
                  <a:srgbClr val="FFFFFF"/>
                </a:solidFill>
                <a:latin typeface="Arial" pitchFamily="34" charset="0"/>
                <a:cs typeface="Arial" pitchFamily="34" charset="0"/>
              </a:rPr>
              <a:t>Aqabah</a:t>
            </a:r>
            <a:r>
              <a:rPr lang="en-US" sz="2200" b="1" dirty="0">
                <a:solidFill>
                  <a:srgbClr val="FFFFFF"/>
                </a:solidFill>
                <a:latin typeface="Arial" pitchFamily="34" charset="0"/>
                <a:cs typeface="Arial" pitchFamily="34" charset="0"/>
              </a:rPr>
              <a:t> on the authority of his father on the authority of Imam Muhammad al-</a:t>
            </a:r>
            <a:r>
              <a:rPr lang="en-US" sz="2200" b="1" dirty="0" err="1">
                <a:solidFill>
                  <a:srgbClr val="FFFFFF"/>
                </a:solidFill>
                <a:latin typeface="Arial" pitchFamily="34" charset="0"/>
                <a:cs typeface="Arial" pitchFamily="34" charset="0"/>
              </a:rPr>
              <a:t>Baqir</a:t>
            </a:r>
            <a:r>
              <a:rPr lang="en-US" sz="2200" b="1" dirty="0">
                <a:solidFill>
                  <a:srgbClr val="FFFFFF"/>
                </a:solidFill>
                <a:latin typeface="Arial" pitchFamily="34" charset="0"/>
                <a:cs typeface="Arial" pitchFamily="34" charset="0"/>
              </a:rPr>
              <a:t> (A) who said, “Whoever visits al-</a:t>
            </a:r>
            <a:r>
              <a:rPr lang="en-US" sz="2200" b="1" dirty="0" err="1">
                <a:solidFill>
                  <a:srgbClr val="FFFFFF"/>
                </a:solidFill>
                <a:latin typeface="Arial" pitchFamily="34" charset="0"/>
                <a:cs typeface="Arial" pitchFamily="34" charset="0"/>
              </a:rPr>
              <a:t>Husayn</a:t>
            </a:r>
            <a:r>
              <a:rPr lang="en-US" sz="2200" b="1" dirty="0">
                <a:solidFill>
                  <a:srgbClr val="FFFFFF"/>
                </a:solidFill>
                <a:latin typeface="Arial" pitchFamily="34" charset="0"/>
                <a:cs typeface="Arial" pitchFamily="34" charset="0"/>
              </a:rPr>
              <a:t> </a:t>
            </a:r>
            <a:r>
              <a:rPr lang="en-US" sz="2200" b="1" dirty="0" err="1">
                <a:solidFill>
                  <a:srgbClr val="FFFFFF"/>
                </a:solidFill>
                <a:latin typeface="Arial" pitchFamily="34" charset="0"/>
                <a:cs typeface="Arial" pitchFamily="34" charset="0"/>
              </a:rPr>
              <a:t>ibn</a:t>
            </a:r>
            <a:r>
              <a:rPr lang="en-US" sz="2200" b="1" dirty="0">
                <a:solidFill>
                  <a:srgbClr val="FFFFFF"/>
                </a:solidFill>
                <a:latin typeface="Arial" pitchFamily="34" charset="0"/>
                <a:cs typeface="Arial" pitchFamily="34" charset="0"/>
              </a:rPr>
              <a:t> `Ali (A) on the tenth day of Muharram and remains there weeping, will meet Almighty Allah on the day of meeting Him having the reward of two thousand times of going on Hajj, two thousand times of going on `</a:t>
            </a:r>
            <a:r>
              <a:rPr lang="en-US" sz="2200" b="1" dirty="0" err="1">
                <a:solidFill>
                  <a:srgbClr val="FFFFFF"/>
                </a:solidFill>
                <a:latin typeface="Arial" pitchFamily="34" charset="0"/>
                <a:cs typeface="Arial" pitchFamily="34" charset="0"/>
              </a:rPr>
              <a:t>umrah</a:t>
            </a:r>
            <a:r>
              <a:rPr lang="en-US" sz="2200" b="1" dirty="0">
                <a:solidFill>
                  <a:srgbClr val="FFFFFF"/>
                </a:solidFill>
                <a:latin typeface="Arial" pitchFamily="34" charset="0"/>
                <a:cs typeface="Arial" pitchFamily="34" charset="0"/>
              </a:rPr>
              <a:t>, as well as the reward of one who has participated with the Holy Messenger of Allah and with the Holy Imams in two thousand campaigns.” The reporter asked, “May Allah accept me as ransom for you! What should one who lives in remote regions and cannot come to the tomb on that day do?”</a:t>
            </a:r>
          </a:p>
        </p:txBody>
      </p:sp>
      <p:sp>
        <p:nvSpPr>
          <p:cNvPr id="819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8196"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
        <p:nvSpPr>
          <p:cNvPr id="7" name="Rectangle 4"/>
          <p:cNvSpPr>
            <a:spLocks noChangeArrowheads="1"/>
          </p:cNvSpPr>
          <p:nvPr/>
        </p:nvSpPr>
        <p:spPr bwMode="auto">
          <a:xfrm>
            <a:off x="5795963" y="1058864"/>
            <a:ext cx="7747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defRPr/>
            </a:pPr>
            <a:r>
              <a:rPr lang="en-GB" sz="1600" b="1" dirty="0">
                <a:solidFill>
                  <a:srgbClr val="FFFFFF"/>
                </a:solidFill>
                <a:effectLst>
                  <a:outerShdw blurRad="38100" dist="38100" dir="2700000" algn="tl">
                    <a:srgbClr val="000000">
                      <a:alpha val="43137"/>
                    </a:srgbClr>
                  </a:outerShdw>
                </a:effectLst>
                <a:latin typeface="Trebuchet MS" pitchFamily="34" charset="0"/>
                <a:cs typeface="Arial" charset="0"/>
              </a:rPr>
              <a:t>Merits</a:t>
            </a:r>
            <a:endParaRPr lang="en-US" sz="1600" b="1" i="1" dirty="0">
              <a:solidFill>
                <a:srgbClr val="FFFFFF"/>
              </a:solidFill>
              <a:effectLst>
                <a:outerShdw blurRad="38100" dist="38100" dir="2700000" algn="tl">
                  <a:srgbClr val="000000">
                    <a:alpha val="43137"/>
                  </a:srgbClr>
                </a:outerShdw>
              </a:effectLst>
              <a:latin typeface="Trebuchet MS" pitchFamily="34" charset="0"/>
              <a:cs typeface="Arial" charset="0"/>
            </a:endParaRPr>
          </a:p>
        </p:txBody>
      </p:sp>
    </p:spTree>
    <p:extLst>
      <p:ext uri="{BB962C8B-B14F-4D97-AF65-F5344CB8AC3E}">
        <p14:creationId xmlns:p14="http://schemas.microsoft.com/office/powerpoint/2010/main" val="22435377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لَقَدْ عَظُمَتِ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ٱلرَّزِيَّةُ</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unbearable is the </a:t>
            </a:r>
            <a:r>
              <a:rPr lang="en-US" sz="3600" b="1" kern="1200" dirty="0">
                <a:solidFill>
                  <a:schemeClr val="tx1"/>
                </a:solidFill>
                <a:ea typeface="MS Mincho" pitchFamily="49" charset="-128"/>
              </a:rPr>
              <a:t>sorrow</a:t>
            </a:r>
          </a:p>
          <a:p>
            <a:pPr marL="342900" indent="-342900" eaLnBrk="1" hangingPunct="1">
              <a:defRPr/>
            </a:pPr>
            <a:r>
              <a:rPr lang="ur-PK" sz="3600" dirty="0">
                <a:solidFill>
                  <a:schemeClr val="tx1"/>
                </a:solidFill>
              </a:rPr>
              <a:t> بتحقیق کہ بہت عظیم ہوئی بلا آپ کی</a:t>
            </a:r>
            <a:endParaRPr lang="en-US" sz="3600" b="1" kern="1200" dirty="0">
              <a:solidFill>
                <a:schemeClr val="tx1"/>
              </a:solidFill>
              <a:ea typeface="MS Mincho" pitchFamily="49" charset="-128"/>
            </a:endParaRPr>
          </a:p>
        </p:txBody>
      </p:sp>
      <p:sp>
        <p:nvSpPr>
          <p:cNvPr id="2662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laqad `azumat alrraziyyatu</a:t>
            </a:r>
          </a:p>
        </p:txBody>
      </p:sp>
      <p:sp>
        <p:nvSpPr>
          <p:cNvPr id="2662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26630"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859528554"/>
      </p:ext>
    </p:extLst>
  </p:cSld>
  <p:clrMapOvr>
    <a:masterClrMapping/>
  </p:clrMapOvr>
  <p:transition>
    <p:fade/>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وَهَمِّي وَكَرْبِي</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grief, and agony,</a:t>
            </a:r>
          </a:p>
          <a:p>
            <a:pPr marL="342900" indent="-342900" eaLnBrk="1" hangingPunct="1">
              <a:defRPr/>
            </a:pPr>
            <a:r>
              <a:rPr lang="ur-PK" sz="3600" dirty="0">
                <a:solidFill>
                  <a:schemeClr val="tx1"/>
                </a:solidFill>
              </a:rPr>
              <a:t>غم اور اذیت ،</a:t>
            </a:r>
            <a:endParaRPr lang="en-US" sz="3600" b="1" kern="1200" dirty="0">
              <a:solidFill>
                <a:schemeClr val="tx1"/>
              </a:solidFill>
              <a:ea typeface="MS Mincho" pitchFamily="49" charset="-128"/>
            </a:endParaRPr>
          </a:p>
        </p:txBody>
      </p:sp>
      <p:sp>
        <p:nvSpPr>
          <p:cNvPr id="173158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hammi wa karbi</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73158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31590"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4292774090"/>
      </p:ext>
    </p:extLst>
  </p:cSld>
  <p:clrMapOvr>
    <a:masterClrMapping/>
  </p:clrMapOvr>
  <p:transition>
    <p:fade/>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وَتَكْفِيَنِي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ٱلْمُهِمَّ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 امُورِي</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to make up for me all my distressing affairs,</a:t>
            </a:r>
          </a:p>
          <a:p>
            <a:pPr marL="342900" indent="-342900" eaLnBrk="1" hangingPunct="1">
              <a:defRPr/>
            </a:pPr>
            <a:r>
              <a:rPr lang="ur-PK" sz="3600" dirty="0">
                <a:solidFill>
                  <a:schemeClr val="tx1"/>
                </a:solidFill>
              </a:rPr>
              <a:t>میرے لئے اپنے تمام پریشان کن امور کو تیار کرنا ،</a:t>
            </a:r>
            <a:endParaRPr lang="en-US" sz="3600" b="1" kern="1200" dirty="0">
              <a:solidFill>
                <a:schemeClr val="tx1"/>
              </a:solidFill>
              <a:ea typeface="MS Mincho" pitchFamily="49" charset="-128"/>
            </a:endParaRPr>
          </a:p>
        </p:txBody>
      </p:sp>
      <p:sp>
        <p:nvSpPr>
          <p:cNvPr id="173261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takfiyani almuhimma min umuri</a:t>
            </a:r>
          </a:p>
        </p:txBody>
      </p:sp>
      <p:sp>
        <p:nvSpPr>
          <p:cNvPr id="173261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32614"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2046494536"/>
      </p:ext>
    </p:extLst>
  </p:cSld>
  <p:clrMapOvr>
    <a:masterClrMapping/>
  </p:clrMapOvr>
  <p:transition>
    <p:fade/>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وَتَقْضِيَ عَنِّي دَيْنِي</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to help me settle my debts,</a:t>
            </a:r>
          </a:p>
          <a:p>
            <a:pPr marL="342900" indent="-342900" eaLnBrk="1" hangingPunct="1">
              <a:defRPr/>
            </a:pPr>
            <a:r>
              <a:rPr lang="ur-PK" sz="3600" dirty="0">
                <a:solidFill>
                  <a:schemeClr val="tx1"/>
                </a:solidFill>
              </a:rPr>
              <a:t>اپنے قرضوں کو نپٹانے میں میری مدد کرنے کے لئے ،</a:t>
            </a:r>
            <a:endParaRPr lang="en-US" sz="3600" b="1" kern="1200" dirty="0">
              <a:solidFill>
                <a:schemeClr val="tx1"/>
              </a:solidFill>
              <a:ea typeface="MS Mincho" pitchFamily="49" charset="-128"/>
            </a:endParaRPr>
          </a:p>
        </p:txBody>
      </p:sp>
      <p:sp>
        <p:nvSpPr>
          <p:cNvPr id="173363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taqdiya `anni dayni</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73363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33638"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386974809"/>
      </p:ext>
    </p:extLst>
  </p:cSld>
  <p:clrMapOvr>
    <a:masterClrMapping/>
  </p:clrMapOvr>
  <p:transition>
    <p:fade/>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وَتُجِيـرَنِي مِنَ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ٱلْفَقْرِ</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to safeguard me against poverty,</a:t>
            </a:r>
          </a:p>
          <a:p>
            <a:pPr marL="342900" indent="-342900" eaLnBrk="1" hangingPunct="1">
              <a:defRPr/>
            </a:pPr>
            <a:r>
              <a:rPr lang="ur-PK" sz="3600" dirty="0">
                <a:solidFill>
                  <a:schemeClr val="tx1"/>
                </a:solidFill>
              </a:rPr>
              <a:t>مجھے غربت سے بچانے کے لئے ،</a:t>
            </a:r>
            <a:endParaRPr lang="en-US" sz="3600" b="1" kern="1200" dirty="0">
              <a:solidFill>
                <a:schemeClr val="tx1"/>
              </a:solidFill>
              <a:ea typeface="MS Mincho" pitchFamily="49" charset="-128"/>
            </a:endParaRPr>
          </a:p>
        </p:txBody>
      </p:sp>
      <p:sp>
        <p:nvSpPr>
          <p:cNvPr id="173466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tujirani min alfaqri</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73466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34662"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2708245610"/>
      </p:ext>
    </p:extLst>
  </p:cSld>
  <p:clrMapOvr>
    <a:masterClrMapping/>
  </p:clrMapOvr>
  <p:transition>
    <p:fade/>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وَتُجِيـرَنِي مِنَ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ٱلْفَاقَةِ</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to safeguard me against scarcity,</a:t>
            </a:r>
          </a:p>
          <a:p>
            <a:pPr marL="342900" indent="-342900" eaLnBrk="1" hangingPunct="1">
              <a:defRPr/>
            </a:pPr>
            <a:r>
              <a:rPr lang="ur-PK" sz="3600" dirty="0">
                <a:solidFill>
                  <a:schemeClr val="tx1"/>
                </a:solidFill>
              </a:rPr>
              <a:t>مجھے قلت سے بچانے کے لئے ،</a:t>
            </a:r>
            <a:endParaRPr lang="en-US" sz="3600" b="1" kern="1200" dirty="0">
              <a:solidFill>
                <a:schemeClr val="tx1"/>
              </a:solidFill>
              <a:ea typeface="MS Mincho" pitchFamily="49" charset="-128"/>
            </a:endParaRPr>
          </a:p>
        </p:txBody>
      </p:sp>
      <p:sp>
        <p:nvSpPr>
          <p:cNvPr id="173568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tujirani min alfaqati</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73568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35686"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283038363"/>
      </p:ext>
    </p:extLst>
  </p:cSld>
  <p:clrMapOvr>
    <a:masterClrMapping/>
  </p:clrMapOvr>
  <p:transition>
    <p:fade/>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وَتُغْنِيَنِي عَنِ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ٱلْمَسْالَةِ</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ٱلْمَخْلُوقِينَ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to make me dispense with begging from the created beings,</a:t>
            </a:r>
          </a:p>
          <a:p>
            <a:pPr marL="342900" indent="-342900" eaLnBrk="1" hangingPunct="1">
              <a:defRPr/>
            </a:pPr>
            <a:r>
              <a:rPr lang="ur-PK" sz="3600" dirty="0">
                <a:solidFill>
                  <a:schemeClr val="tx1"/>
                </a:solidFill>
              </a:rPr>
              <a:t>مجھے تخلیق شدہ مخلوق سے بھیک مانگنے پر مجبور کرنا ،</a:t>
            </a:r>
            <a:endParaRPr lang="en-US" sz="3600" b="1" kern="1200" dirty="0">
              <a:solidFill>
                <a:schemeClr val="tx1"/>
              </a:solidFill>
              <a:ea typeface="MS Mincho" pitchFamily="49" charset="-128"/>
            </a:endParaRPr>
          </a:p>
          <a:p>
            <a:pPr marL="342900" indent="-342900" eaLnBrk="1" hangingPunct="1">
              <a:defRPr/>
            </a:pPr>
            <a:endParaRPr lang="en-US" sz="3600" b="1" kern="1200" dirty="0">
              <a:solidFill>
                <a:schemeClr val="tx1"/>
              </a:solidFill>
              <a:ea typeface="MS Mincho" pitchFamily="49" charset="-128"/>
            </a:endParaRPr>
          </a:p>
        </p:txBody>
      </p:sp>
      <p:sp>
        <p:nvSpPr>
          <p:cNvPr id="173670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wa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tughniyani</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an</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almas'alati</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ila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almakhluqina</a:t>
            </a: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p:txBody>
      </p:sp>
      <p:sp>
        <p:nvSpPr>
          <p:cNvPr id="173670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36710"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501718510"/>
      </p:ext>
    </p:extLst>
  </p:cSld>
  <p:clrMapOvr>
    <a:masterClrMapping/>
  </p:clrMapOvr>
  <p:transition>
    <p:fade/>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وَتَكْفِيَنِي هَمَّ مَنْ اخَافُ هَمَّهُ</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to spare me from the distress of what I anticipate to distress me,</a:t>
            </a:r>
          </a:p>
          <a:p>
            <a:pPr marL="342900" indent="-342900" eaLnBrk="1" hangingPunct="1">
              <a:defRPr/>
            </a:pPr>
            <a:r>
              <a:rPr lang="ur-PK" sz="3600" dirty="0">
                <a:solidFill>
                  <a:schemeClr val="tx1"/>
                </a:solidFill>
              </a:rPr>
              <a:t>مجھے اس تکلیف سے بچانے کے لئے جس مجھ سے مجھے تکلیف ہونے کی امید ہے ،</a:t>
            </a:r>
            <a:endParaRPr lang="en-US" sz="3600" b="1" kern="1200" dirty="0">
              <a:solidFill>
                <a:schemeClr val="tx1"/>
              </a:solidFill>
              <a:ea typeface="MS Mincho" pitchFamily="49" charset="-128"/>
            </a:endParaRPr>
          </a:p>
        </p:txBody>
      </p:sp>
      <p:sp>
        <p:nvSpPr>
          <p:cNvPr id="173773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wa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takfiyani</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hamma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man</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akhafu</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hammahu</a:t>
            </a: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p:txBody>
      </p:sp>
      <p:sp>
        <p:nvSpPr>
          <p:cNvPr id="173773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37734"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586726591"/>
      </p:ext>
    </p:extLst>
  </p:cSld>
  <p:clrMapOvr>
    <a:masterClrMapping/>
  </p:clrMapOvr>
  <p:transition>
    <p:fade/>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وَعُسْرَ مَنْ اخَافُ عُسْرَهُ</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the difficulty of what I anticipate to be difficult for me,</a:t>
            </a:r>
          </a:p>
          <a:p>
            <a:pPr marL="342900" indent="-342900" eaLnBrk="1" hangingPunct="1">
              <a:defRPr/>
            </a:pPr>
            <a:r>
              <a:rPr lang="ur-PK" sz="3600" dirty="0">
                <a:solidFill>
                  <a:schemeClr val="tx1"/>
                </a:solidFill>
              </a:rPr>
              <a:t>میری مشکل کی تکلیف میرے لئے مشکل ہوگی ،</a:t>
            </a:r>
            <a:endParaRPr lang="en-US" sz="3600" b="1" kern="1200" dirty="0">
              <a:solidFill>
                <a:schemeClr val="tx1"/>
              </a:solidFill>
              <a:ea typeface="MS Mincho" pitchFamily="49" charset="-128"/>
            </a:endParaRPr>
          </a:p>
        </p:txBody>
      </p:sp>
      <p:sp>
        <p:nvSpPr>
          <p:cNvPr id="173875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wa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usra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man</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akhafu</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usrahu</a:t>
            </a: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p:txBody>
      </p:sp>
      <p:sp>
        <p:nvSpPr>
          <p:cNvPr id="173875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38758"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801382735"/>
      </p:ext>
    </p:extLst>
  </p:cSld>
  <p:clrMapOvr>
    <a:masterClrMapping/>
  </p:clrMapOvr>
  <p:transition>
    <p:fade/>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وَحُزُونَةَ مَنْ اخَافُ حُزُونَتَهُ</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the toughness of what I anticipate to be hard for me (to deal with),</a:t>
            </a:r>
          </a:p>
          <a:p>
            <a:pPr marL="342900" indent="-342900" eaLnBrk="1" hangingPunct="1">
              <a:defRPr/>
            </a:pPr>
            <a:r>
              <a:rPr lang="ur-PK" sz="3600" dirty="0">
                <a:solidFill>
                  <a:schemeClr val="tx1"/>
                </a:solidFill>
              </a:rPr>
              <a:t>جس سختی کی مجھے توقع ہے وہ میرے لئے مشکل ہوگا (نمٹنے کے لئے) ،</a:t>
            </a:r>
            <a:endParaRPr lang="en-US" sz="3600" b="1" kern="1200" dirty="0">
              <a:solidFill>
                <a:schemeClr val="tx1"/>
              </a:solidFill>
              <a:ea typeface="MS Mincho" pitchFamily="49" charset="-128"/>
            </a:endParaRPr>
          </a:p>
          <a:p>
            <a:pPr marL="342900" indent="-342900" eaLnBrk="1" hangingPunct="1">
              <a:defRPr/>
            </a:pPr>
            <a:endParaRPr lang="en-US" sz="3600" b="1" kern="1200" dirty="0">
              <a:solidFill>
                <a:schemeClr val="tx1"/>
              </a:solidFill>
              <a:ea typeface="MS Mincho" pitchFamily="49" charset="-128"/>
            </a:endParaRPr>
          </a:p>
        </p:txBody>
      </p:sp>
      <p:sp>
        <p:nvSpPr>
          <p:cNvPr id="173978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wa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huzunata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man</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akhafu</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huzunatahu</a:t>
            </a: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p:txBody>
      </p:sp>
      <p:sp>
        <p:nvSpPr>
          <p:cNvPr id="173978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39782"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499873869"/>
      </p:ext>
    </p:extLst>
  </p:cSld>
  <p:clrMapOvr>
    <a:masterClrMapping/>
  </p:clrMapOvr>
  <p:transition>
    <p:fade/>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وَشَرَّ مَنْ اخَافُ شَرَّهُ</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the evil of what I anticipate to be evil,</a:t>
            </a:r>
          </a:p>
          <a:p>
            <a:pPr marL="342900" indent="-342900" eaLnBrk="1" hangingPunct="1">
              <a:defRPr/>
            </a:pPr>
            <a:r>
              <a:rPr lang="ur-PK" sz="3600" dirty="0">
                <a:solidFill>
                  <a:schemeClr val="tx1"/>
                </a:solidFill>
              </a:rPr>
              <a:t>جس چیز کا مجھے برا لگتا ہے اس کی برائی ،</a:t>
            </a:r>
            <a:endParaRPr lang="en-US" sz="3600" b="1" kern="1200" dirty="0">
              <a:solidFill>
                <a:schemeClr val="tx1"/>
              </a:solidFill>
              <a:ea typeface="MS Mincho" pitchFamily="49" charset="-128"/>
            </a:endParaRPr>
          </a:p>
        </p:txBody>
      </p:sp>
      <p:sp>
        <p:nvSpPr>
          <p:cNvPr id="174080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sharra man akhafu sharrahu</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74080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40806"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86113242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وَجَلَّتْ وَعَظُمَتِ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ٱلْمُصيبَةُ</a:t>
            </a:r>
            <a:r>
              <a:rPr lang="ar-SA" sz="9200" kern="1200" dirty="0">
                <a:solidFill>
                  <a:schemeClr val="bg1"/>
                </a:solidFill>
                <a:latin typeface="Arabic Typesetting" panose="03020402040406030203" pitchFamily="66" charset="-78"/>
                <a:ea typeface="+mn-ea"/>
                <a:cs typeface="Arabic Typesetting" panose="03020402040406030203" pitchFamily="66" charset="-78"/>
              </a:rPr>
              <a:t> بِكَ</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and excruciating and unbearable is the misfortune of </a:t>
            </a:r>
            <a:r>
              <a:rPr lang="en-US" sz="3600" b="1" kern="1200" dirty="0">
                <a:solidFill>
                  <a:schemeClr val="tx1"/>
                </a:solidFill>
                <a:ea typeface="MS Mincho" pitchFamily="49" charset="-128"/>
              </a:rPr>
              <a:t>you</a:t>
            </a:r>
          </a:p>
          <a:p>
            <a:pPr marL="342900" indent="-342900" eaLnBrk="1" hangingPunct="1">
              <a:defRPr/>
            </a:pPr>
            <a:r>
              <a:rPr lang="ur-PK" sz="3600" dirty="0">
                <a:solidFill>
                  <a:schemeClr val="tx1"/>
                </a:solidFill>
              </a:rPr>
              <a:t> اور بہت سخت ہوئی مصیبت آپ کی</a:t>
            </a:r>
            <a:endParaRPr lang="en-US" sz="3600" b="1" kern="1200" dirty="0">
              <a:solidFill>
                <a:schemeClr val="tx1"/>
              </a:solidFill>
              <a:ea typeface="MS Mincho" pitchFamily="49" charset="-128"/>
            </a:endParaRPr>
          </a:p>
        </p:txBody>
      </p:sp>
      <p:sp>
        <p:nvSpPr>
          <p:cNvPr id="2765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 jallat wa `azumat almusibatu bika</a:t>
            </a:r>
          </a:p>
        </p:txBody>
      </p:sp>
      <p:sp>
        <p:nvSpPr>
          <p:cNvPr id="2765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27654"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93455834"/>
      </p:ext>
    </p:extLst>
  </p:cSld>
  <p:clrMapOvr>
    <a:masterClrMapping/>
  </p:clrMapOvr>
  <p:transition>
    <p:fade/>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وَمَكْرَ مَنْ اخَافُ مَكْرَهُ</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the conspiracy of whom I anticipate to plot conspiracy (against me),</a:t>
            </a:r>
          </a:p>
          <a:p>
            <a:pPr marL="342900" indent="-342900" eaLnBrk="1" hangingPunct="1">
              <a:defRPr/>
            </a:pPr>
            <a:r>
              <a:rPr lang="ur-PK" sz="3600" dirty="0">
                <a:solidFill>
                  <a:schemeClr val="tx1"/>
                </a:solidFill>
              </a:rPr>
              <a:t>جس کی سازش میں (میرے خلاف) سازش کی پیش گوئی کرتا ہوں ،</a:t>
            </a:r>
            <a:endParaRPr lang="en-US" sz="3600" b="1" kern="1200" dirty="0">
              <a:solidFill>
                <a:schemeClr val="tx1"/>
              </a:solidFill>
              <a:ea typeface="MS Mincho" pitchFamily="49" charset="-128"/>
            </a:endParaRPr>
          </a:p>
          <a:p>
            <a:pPr marL="342900" indent="-342900" eaLnBrk="1" hangingPunct="1">
              <a:defRPr/>
            </a:pPr>
            <a:endParaRPr lang="en-US" sz="3600" b="1" kern="1200" dirty="0">
              <a:solidFill>
                <a:schemeClr val="tx1"/>
              </a:solidFill>
              <a:ea typeface="MS Mincho" pitchFamily="49" charset="-128"/>
            </a:endParaRPr>
          </a:p>
        </p:txBody>
      </p:sp>
      <p:sp>
        <p:nvSpPr>
          <p:cNvPr id="174182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sv-SE"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sv-SE"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wa makra man akhafu makrahu</a:t>
            </a: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p:txBody>
      </p:sp>
      <p:sp>
        <p:nvSpPr>
          <p:cNvPr id="174182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41830"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52475501"/>
      </p:ext>
    </p:extLst>
  </p:cSld>
  <p:clrMapOvr>
    <a:masterClrMapping/>
  </p:clrMapOvr>
  <p:transition>
    <p:fade/>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وَبَغْيَ مَنْ اخَافُ بَغْيَهُ</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the tyranny of whom I anticipate to treat me tyrannically,</a:t>
            </a:r>
          </a:p>
          <a:p>
            <a:pPr marL="342900" indent="-342900" eaLnBrk="1" hangingPunct="1">
              <a:defRPr/>
            </a:pPr>
            <a:r>
              <a:rPr lang="ur-PK" sz="3600" dirty="0">
                <a:solidFill>
                  <a:schemeClr val="tx1"/>
                </a:solidFill>
              </a:rPr>
              <a:t>جس ظلم کا مجھے توقع ہے کہ وہ میرے ساتھ ظالم سلوک کرے گا ،</a:t>
            </a:r>
            <a:endParaRPr lang="en-US" sz="3600" b="1" kern="1200" dirty="0">
              <a:solidFill>
                <a:schemeClr val="tx1"/>
              </a:solidFill>
              <a:ea typeface="MS Mincho" pitchFamily="49" charset="-128"/>
            </a:endParaRPr>
          </a:p>
        </p:txBody>
      </p:sp>
      <p:sp>
        <p:nvSpPr>
          <p:cNvPr id="174285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wa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baghya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man</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akhafu</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baghyahu</a:t>
            </a: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p:txBody>
      </p:sp>
      <p:sp>
        <p:nvSpPr>
          <p:cNvPr id="174285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42854"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707417870"/>
      </p:ext>
    </p:extLst>
  </p:cSld>
  <p:clrMapOvr>
    <a:masterClrMapping/>
  </p:clrMapOvr>
  <p:transition>
    <p:fade/>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وَجَوْرَ مَنْ اخَافُ جَوْرَهُ</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the injustice of whom I anticipate to be unjust to me</a:t>
            </a:r>
          </a:p>
          <a:p>
            <a:pPr marL="342900" indent="-342900" eaLnBrk="1" hangingPunct="1">
              <a:defRPr/>
            </a:pPr>
            <a:r>
              <a:rPr lang="ur-PK" sz="3600" dirty="0">
                <a:solidFill>
                  <a:schemeClr val="tx1"/>
                </a:solidFill>
              </a:rPr>
              <a:t>جس کے ساتھ میں توقع کرتا ہوں کہ وہ مجھ پر ظلم ہوگا</a:t>
            </a:r>
            <a:endParaRPr lang="en-US" sz="3600" b="1" kern="1200" dirty="0">
              <a:solidFill>
                <a:schemeClr val="tx1"/>
              </a:solidFill>
              <a:ea typeface="MS Mincho" pitchFamily="49" charset="-128"/>
            </a:endParaRPr>
          </a:p>
        </p:txBody>
      </p:sp>
      <p:sp>
        <p:nvSpPr>
          <p:cNvPr id="174387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wa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jawra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man</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akhafu</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jawrahu</a:t>
            </a: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p:txBody>
      </p:sp>
      <p:sp>
        <p:nvSpPr>
          <p:cNvPr id="174387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43878"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359190997"/>
      </p:ext>
    </p:extLst>
  </p:cSld>
  <p:clrMapOvr>
    <a:masterClrMapping/>
  </p:clrMapOvr>
  <p:transition>
    <p:fade/>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وَسُلْطَانَ مَنْ اخَافُ سُلْطَانَهُ</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the domination of whom I anticipate to dominate me,</a:t>
            </a:r>
          </a:p>
          <a:p>
            <a:pPr marL="342900" indent="-342900" eaLnBrk="1" hangingPunct="1">
              <a:defRPr/>
            </a:pPr>
            <a:r>
              <a:rPr lang="ur-PK" sz="3600" dirty="0">
                <a:solidFill>
                  <a:schemeClr val="tx1"/>
                </a:solidFill>
              </a:rPr>
              <a:t>مجھ پر غلبہ حاصل کرنے کا مجھے امید ہے</a:t>
            </a:r>
            <a:endParaRPr lang="en-US" sz="3600" b="1" kern="1200" dirty="0">
              <a:solidFill>
                <a:schemeClr val="tx1"/>
              </a:solidFill>
              <a:ea typeface="MS Mincho" pitchFamily="49" charset="-128"/>
            </a:endParaRPr>
          </a:p>
        </p:txBody>
      </p:sp>
      <p:sp>
        <p:nvSpPr>
          <p:cNvPr id="174490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wa sultana man akhafu sultanahu</a:t>
            </a:r>
          </a:p>
        </p:txBody>
      </p:sp>
      <p:sp>
        <p:nvSpPr>
          <p:cNvPr id="174490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44902"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890115860"/>
      </p:ext>
    </p:extLst>
  </p:cSld>
  <p:clrMapOvr>
    <a:masterClrMapping/>
  </p:clrMapOvr>
  <p:transition>
    <p:fade/>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وَكَيْدَ مَنْ اخَافُ كَيْدَهُ</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the trickery of whom I anticipate to trick me,</a:t>
            </a:r>
          </a:p>
          <a:p>
            <a:pPr marL="342900" indent="-342900" eaLnBrk="1" hangingPunct="1">
              <a:defRPr/>
            </a:pPr>
            <a:r>
              <a:rPr lang="ur-PK" sz="3600" dirty="0">
                <a:solidFill>
                  <a:schemeClr val="tx1"/>
                </a:solidFill>
              </a:rPr>
              <a:t>جس کی دھوکہ دہی میں مجھ سے دھوکہ دہی کی امید کرتا ہوں ،</a:t>
            </a:r>
            <a:endParaRPr lang="en-US" sz="3600" b="1" kern="1200" dirty="0">
              <a:solidFill>
                <a:schemeClr val="tx1"/>
              </a:solidFill>
              <a:ea typeface="MS Mincho" pitchFamily="49" charset="-128"/>
            </a:endParaRPr>
          </a:p>
          <a:p>
            <a:pPr marL="342900" indent="-342900" eaLnBrk="1" hangingPunct="1">
              <a:defRPr/>
            </a:pPr>
            <a:endParaRPr lang="en-US" sz="3600" b="1" kern="1200" dirty="0">
              <a:solidFill>
                <a:schemeClr val="tx1"/>
              </a:solidFill>
              <a:ea typeface="MS Mincho" pitchFamily="49" charset="-128"/>
            </a:endParaRPr>
          </a:p>
        </p:txBody>
      </p:sp>
      <p:sp>
        <p:nvSpPr>
          <p:cNvPr id="174592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wa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kayda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man</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akhafu</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kaydahu</a:t>
            </a: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p:txBody>
      </p:sp>
      <p:sp>
        <p:nvSpPr>
          <p:cNvPr id="174592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45926"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2461182688"/>
      </p:ext>
    </p:extLst>
  </p:cSld>
  <p:clrMapOvr>
    <a:masterClrMapping/>
  </p:clrMapOvr>
  <p:transition>
    <p:fade/>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وَمَقْدُرَةَ مَنْ اخَافُ مَقْدُرَتَهُ عَلَيَّ</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and the authority of whom I anticipate to seize me,</a:t>
            </a:r>
          </a:p>
          <a:p>
            <a:pPr marL="342900" indent="-342900" eaLnBrk="1" hangingPunct="1">
              <a:defRPr/>
            </a:pPr>
            <a:r>
              <a:rPr lang="ur-PK" sz="3600" dirty="0">
                <a:solidFill>
                  <a:schemeClr val="tx1"/>
                </a:solidFill>
              </a:rPr>
              <a:t>اور جس کے اختیار سے مجھے امید ہے کہ وہ مجھے پکڑ لے گا ،</a:t>
            </a:r>
            <a:endParaRPr lang="en-US" sz="3600" b="1" kern="1200" dirty="0">
              <a:solidFill>
                <a:schemeClr val="tx1"/>
              </a:solidFill>
              <a:ea typeface="MS Mincho" pitchFamily="49" charset="-128"/>
            </a:endParaRPr>
          </a:p>
          <a:p>
            <a:pPr marL="342900" indent="-342900" eaLnBrk="1" hangingPunct="1">
              <a:defRPr/>
            </a:pPr>
            <a:endParaRPr lang="en-US" sz="3600" b="1" kern="1200" dirty="0">
              <a:solidFill>
                <a:schemeClr val="tx1"/>
              </a:solidFill>
              <a:ea typeface="MS Mincho" pitchFamily="49" charset="-128"/>
            </a:endParaRPr>
          </a:p>
        </p:txBody>
      </p:sp>
      <p:sp>
        <p:nvSpPr>
          <p:cNvPr id="174694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wa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maqdurata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man</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akhafu</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maqduratahu</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alayya</a:t>
            </a: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p:txBody>
      </p:sp>
      <p:sp>
        <p:nvSpPr>
          <p:cNvPr id="174694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46950"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319435266"/>
      </p:ext>
    </p:extLst>
  </p:cSld>
  <p:clrMapOvr>
    <a:masterClrMapping/>
  </p:clrMapOvr>
  <p:transition>
    <p:fade/>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وَتَرُدَّ عَنِّي كَيْدَ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ٱلْكَيَدَةِ</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b="1" kern="1200" dirty="0">
                <a:solidFill>
                  <a:schemeClr val="tx1"/>
                </a:solidFill>
                <a:ea typeface="MS Mincho" pitchFamily="49" charset="-128"/>
              </a:rPr>
              <a:t>and to ward off from me the trickeries of the </a:t>
            </a:r>
            <a:r>
              <a:rPr lang="en-US" b="1" kern="1200" dirty="0" smtClean="0">
                <a:solidFill>
                  <a:schemeClr val="tx1"/>
                </a:solidFill>
                <a:ea typeface="MS Mincho" pitchFamily="49" charset="-128"/>
              </a:rPr>
              <a:t>deceivers</a:t>
            </a:r>
          </a:p>
          <a:p>
            <a:pPr marL="342900" indent="-342900" eaLnBrk="1" hangingPunct="1">
              <a:defRPr/>
            </a:pPr>
            <a:r>
              <a:rPr lang="ur-PK" dirty="0">
                <a:solidFill>
                  <a:schemeClr val="tx1"/>
                </a:solidFill>
              </a:rPr>
              <a:t>اور مجھ سے دھوکہ دہی کرنے والوں کی دھوکہ دہیوں کو مجھ سے دور کرو</a:t>
            </a:r>
            <a:endParaRPr lang="en-US" b="1" kern="1200" dirty="0">
              <a:solidFill>
                <a:schemeClr val="tx1"/>
              </a:solidFill>
              <a:ea typeface="MS Mincho" pitchFamily="49" charset="-128"/>
            </a:endParaRPr>
          </a:p>
        </p:txBody>
      </p:sp>
      <p:sp>
        <p:nvSpPr>
          <p:cNvPr id="174797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tarudda `anni kayda alkayadati</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74797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47974"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551943937"/>
      </p:ext>
    </p:extLst>
  </p:cSld>
  <p:clrMapOvr>
    <a:masterClrMapping/>
  </p:clrMapOvr>
  <p:transition>
    <p:fade/>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وَمَكْرَ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ٱلْمَكَرَةِ</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and the cunning of the devious.</a:t>
            </a:r>
          </a:p>
          <a:p>
            <a:pPr marL="342900" indent="-342900" eaLnBrk="1" hangingPunct="1">
              <a:defRPr/>
            </a:pPr>
            <a:r>
              <a:rPr lang="ur-PK" sz="3600" dirty="0">
                <a:solidFill>
                  <a:schemeClr val="tx1"/>
                </a:solidFill>
              </a:rPr>
              <a:t>اور شیطانوں کی چالاک</a:t>
            </a:r>
            <a:endParaRPr lang="en-US" sz="3600" b="1" kern="1200" dirty="0">
              <a:solidFill>
                <a:schemeClr val="tx1"/>
              </a:solidFill>
              <a:ea typeface="MS Mincho" pitchFamily="49" charset="-128"/>
            </a:endParaRPr>
          </a:p>
        </p:txBody>
      </p:sp>
      <p:sp>
        <p:nvSpPr>
          <p:cNvPr id="174899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makra almakarati</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74899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48998"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520464322"/>
      </p:ext>
    </p:extLst>
  </p:cSld>
  <p:clrMapOvr>
    <a:masterClrMapping/>
  </p:clrMapOvr>
  <p:transition>
    <p:fade/>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مَنْ ارَادَنِي فَارِدْهُ</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b="1" kern="1200" dirty="0">
                <a:solidFill>
                  <a:schemeClr val="tx1"/>
                </a:solidFill>
                <a:ea typeface="MS Mincho" pitchFamily="49" charset="-128"/>
              </a:rPr>
              <a:t>O Allah, stand for me against him who intends evil for me</a:t>
            </a:r>
            <a:r>
              <a:rPr lang="en-US" b="1" kern="1200" dirty="0" smtClean="0">
                <a:solidFill>
                  <a:schemeClr val="tx1"/>
                </a:solidFill>
                <a:ea typeface="MS Mincho" pitchFamily="49" charset="-128"/>
              </a:rPr>
              <a:t>,</a:t>
            </a:r>
          </a:p>
          <a:p>
            <a:pPr marL="342900" indent="-342900" eaLnBrk="1" hangingPunct="1">
              <a:defRPr/>
            </a:pPr>
            <a:r>
              <a:rPr lang="ur-PK" dirty="0">
                <a:solidFill>
                  <a:schemeClr val="tx1"/>
                </a:solidFill>
              </a:rPr>
              <a:t>اے اللہ میرے مقابلہ میں اس کے مقابلہ میں کھڑے ہو جاؤ</a:t>
            </a:r>
            <a:endParaRPr lang="en-US" b="1" kern="1200" dirty="0">
              <a:solidFill>
                <a:schemeClr val="tx1"/>
              </a:solidFill>
              <a:ea typeface="MS Mincho" pitchFamily="49" charset="-128"/>
            </a:endParaRPr>
          </a:p>
        </p:txBody>
      </p:sp>
      <p:sp>
        <p:nvSpPr>
          <p:cNvPr id="175002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allahumma man aradani fa'arid-hu</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75002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50022"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2927774461"/>
      </p:ext>
    </p:extLst>
  </p:cSld>
  <p:clrMapOvr>
    <a:masterClrMapping/>
  </p:clrMapOvr>
  <p:transition>
    <p:fade/>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وَمَنْ كَادَنِي فَكِدْهُ</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intrigue against him who intends to conspire against me,</a:t>
            </a:r>
          </a:p>
          <a:p>
            <a:pPr marL="342900" indent="-342900" eaLnBrk="1" hangingPunct="1">
              <a:defRPr/>
            </a:pPr>
            <a:r>
              <a:rPr lang="ur-PK" sz="3600" dirty="0">
                <a:solidFill>
                  <a:schemeClr val="tx1"/>
                </a:solidFill>
              </a:rPr>
              <a:t>جو اس کے خلاف سازش کرنا چاہتا ہے اس کے خلاف سازش کرنا ،</a:t>
            </a:r>
            <a:endParaRPr lang="en-US" sz="3600" b="1" kern="1200" dirty="0">
              <a:solidFill>
                <a:schemeClr val="tx1"/>
              </a:solidFill>
              <a:ea typeface="MS Mincho" pitchFamily="49" charset="-128"/>
            </a:endParaRPr>
          </a:p>
        </p:txBody>
      </p:sp>
      <p:sp>
        <p:nvSpPr>
          <p:cNvPr id="175104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wa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man</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kadani</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fakid-hu</a:t>
            </a: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p:txBody>
      </p:sp>
      <p:sp>
        <p:nvSpPr>
          <p:cNvPr id="175104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51046"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99205261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عَلَيْنَا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جَمِيعِ اهْلِ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ٱلإِسْلاَمِ</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for us and for all the people of Islam</a:t>
            </a:r>
            <a:r>
              <a:rPr lang="en-US" sz="3600" b="1" kern="1200" dirty="0">
                <a:solidFill>
                  <a:schemeClr val="tx1"/>
                </a:solidFill>
                <a:ea typeface="MS Mincho" pitchFamily="49" charset="-128"/>
              </a:rPr>
              <a:t>.</a:t>
            </a:r>
          </a:p>
          <a:p>
            <a:pPr marL="342900" indent="-342900" eaLnBrk="1" hangingPunct="1">
              <a:defRPr/>
            </a:pPr>
            <a:r>
              <a:rPr lang="ur-PK" sz="3600" dirty="0">
                <a:solidFill>
                  <a:schemeClr val="tx1"/>
                </a:solidFill>
              </a:rPr>
              <a:t>ہم پر اور تمام اہل اسلام پر</a:t>
            </a:r>
            <a:endParaRPr lang="en-US" sz="3600" b="1" kern="1200" dirty="0">
              <a:solidFill>
                <a:schemeClr val="tx1"/>
              </a:solidFill>
              <a:ea typeface="MS Mincho" pitchFamily="49" charset="-128"/>
            </a:endParaRPr>
          </a:p>
        </p:txBody>
      </p:sp>
      <p:sp>
        <p:nvSpPr>
          <p:cNvPr id="2867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pl-PL" sz="3200" b="1" i="1">
                <a:solidFill>
                  <a:srgbClr val="FFFFFF"/>
                </a:solidFill>
                <a:ea typeface="MS Mincho" pitchFamily="49" charset="-128"/>
              </a:rPr>
              <a:t>`alayna wa `ala jami`i ahli al-islami</a:t>
            </a:r>
            <a:endParaRPr lang="fi-FI" sz="3200" b="1" i="1">
              <a:solidFill>
                <a:srgbClr val="FFFFFF"/>
              </a:solidFill>
              <a:ea typeface="MS Mincho" pitchFamily="49" charset="-128"/>
            </a:endParaRPr>
          </a:p>
        </p:txBody>
      </p:sp>
      <p:sp>
        <p:nvSpPr>
          <p:cNvPr id="2867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28678"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4193467343"/>
      </p:ext>
    </p:extLst>
  </p:cSld>
  <p:clrMapOvr>
    <a:masterClrMapping/>
  </p:clrMapOvr>
  <p:transition>
    <p:fade/>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وَٱصْرِفْ</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عَنِّي كَيْدَهُ وَمَكْرَهُ</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turn away from me his trickeries, cunning,</a:t>
            </a:r>
          </a:p>
          <a:p>
            <a:pPr marL="342900" indent="-342900" eaLnBrk="1" hangingPunct="1">
              <a:defRPr/>
            </a:pPr>
            <a:r>
              <a:rPr lang="ur-PK" sz="3600" dirty="0">
                <a:solidFill>
                  <a:schemeClr val="tx1"/>
                </a:solidFill>
              </a:rPr>
              <a:t>مجھ سے اس کی دھوکہ دہیوں کو مجھ سے دور کرو ،</a:t>
            </a:r>
            <a:endParaRPr lang="en-US" sz="3600" b="1" kern="1200" dirty="0">
              <a:solidFill>
                <a:schemeClr val="tx1"/>
              </a:solidFill>
              <a:ea typeface="MS Mincho" pitchFamily="49" charset="-128"/>
            </a:endParaRPr>
          </a:p>
        </p:txBody>
      </p:sp>
      <p:sp>
        <p:nvSpPr>
          <p:cNvPr id="175206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wasrif `anni kaydahu wa makrahu</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75206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52070"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2921014844"/>
      </p:ext>
    </p:extLst>
  </p:cSld>
  <p:clrMapOvr>
    <a:masterClrMapping/>
  </p:clrMapOvr>
  <p:transition>
    <p:fade/>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وَبَاسَهُ وَامَانِيَّهُ</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influence, and evil desires,</a:t>
            </a:r>
          </a:p>
          <a:p>
            <a:pPr marL="342900" indent="-342900" eaLnBrk="1" hangingPunct="1">
              <a:defRPr/>
            </a:pPr>
            <a:r>
              <a:rPr lang="ur-PK" sz="3600" dirty="0">
                <a:solidFill>
                  <a:schemeClr val="tx1"/>
                </a:solidFill>
              </a:rPr>
              <a:t>اثر و رسوخ ، اور بری خواہشات ،</a:t>
            </a:r>
            <a:endParaRPr lang="en-US" sz="3600" b="1" kern="1200" dirty="0">
              <a:solidFill>
                <a:schemeClr val="tx1"/>
              </a:solidFill>
              <a:ea typeface="MS Mincho" pitchFamily="49" charset="-128"/>
            </a:endParaRPr>
          </a:p>
        </p:txBody>
      </p:sp>
      <p:sp>
        <p:nvSpPr>
          <p:cNvPr id="175309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ba'sahu wa amaniyyahu</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75309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53094"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836512064"/>
      </p:ext>
    </p:extLst>
  </p:cSld>
  <p:clrMapOvr>
    <a:masterClrMapping/>
  </p:clrMapOvr>
  <p:transition>
    <p:fade/>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وَٱمْنَعْهُ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عَنِّي كَيْفَ شِئْتَ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وَانَّىٰ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شِئْتَ</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and prevent him against me in any way You choose and at any time You choose.</a:t>
            </a:r>
          </a:p>
          <a:p>
            <a:pPr marL="342900" indent="-342900" eaLnBrk="1" hangingPunct="1">
              <a:defRPr/>
            </a:pPr>
            <a:r>
              <a:rPr lang="ur-PK" sz="3600" dirty="0">
                <a:solidFill>
                  <a:schemeClr val="tx1"/>
                </a:solidFill>
              </a:rPr>
              <a:t>اور جو بھی انتخاب کریں اور جس وقت بھی آپ منتخب کریں اسے میرے خلاف روکیں</a:t>
            </a:r>
            <a:endParaRPr lang="en-US" sz="3600" b="1" kern="1200" dirty="0">
              <a:solidFill>
                <a:schemeClr val="tx1"/>
              </a:solidFill>
              <a:ea typeface="MS Mincho" pitchFamily="49" charset="-128"/>
            </a:endParaRPr>
          </a:p>
          <a:p>
            <a:pPr marL="342900" indent="-342900" eaLnBrk="1" hangingPunct="1">
              <a:defRPr/>
            </a:pPr>
            <a:endParaRPr lang="en-US" sz="3600" b="1" kern="1200" dirty="0">
              <a:solidFill>
                <a:schemeClr val="tx1"/>
              </a:solidFill>
              <a:ea typeface="MS Mincho" pitchFamily="49" charset="-128"/>
            </a:endParaRPr>
          </a:p>
        </p:txBody>
      </p:sp>
      <p:sp>
        <p:nvSpPr>
          <p:cNvPr id="175411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wamna`hu</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anni</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kayfa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shi'ta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wa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anna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shi'ta</a:t>
            </a: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p:txBody>
      </p:sp>
      <p:sp>
        <p:nvSpPr>
          <p:cNvPr id="175411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54118"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100924002"/>
      </p:ext>
    </p:extLst>
  </p:cSld>
  <p:clrMapOvr>
    <a:masterClrMapping/>
  </p:clrMapOvr>
  <p:transition>
    <p:fade/>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اشْغِلْهُ عَنِّي</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O Allah, (please) preoccupy him against me</a:t>
            </a:r>
          </a:p>
          <a:p>
            <a:pPr marL="342900" indent="-342900" eaLnBrk="1" hangingPunct="1">
              <a:defRPr/>
            </a:pPr>
            <a:r>
              <a:rPr lang="ur-PK" sz="3600" dirty="0">
                <a:solidFill>
                  <a:schemeClr val="tx1"/>
                </a:solidFill>
              </a:rPr>
              <a:t>اے اللہ (اس پر) مجھ پر غالب آؤ</a:t>
            </a:r>
            <a:endParaRPr lang="en-US" sz="3600" b="1" kern="1200" dirty="0">
              <a:solidFill>
                <a:schemeClr val="tx1"/>
              </a:solidFill>
              <a:ea typeface="MS Mincho" pitchFamily="49" charset="-128"/>
            </a:endParaRPr>
          </a:p>
        </p:txBody>
      </p:sp>
      <p:sp>
        <p:nvSpPr>
          <p:cNvPr id="175514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allahumma ashghalhu `anni</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75514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55142"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236951418"/>
      </p:ext>
    </p:extLst>
  </p:cSld>
  <p:clrMapOvr>
    <a:masterClrMapping/>
  </p:clrMapOvr>
  <p:transition>
    <p:fade/>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بِفَقْرٍ لاَ تَجْبُرُهُ</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by means of poverty that You never cut down,</a:t>
            </a:r>
          </a:p>
          <a:p>
            <a:pPr marL="342900" indent="-342900" eaLnBrk="1" hangingPunct="1">
              <a:defRPr/>
            </a:pPr>
            <a:r>
              <a:rPr lang="ur-PK" sz="3600" dirty="0">
                <a:solidFill>
                  <a:schemeClr val="tx1"/>
                </a:solidFill>
              </a:rPr>
              <a:t>غربت کے ذریعہ جسے آپ نے کبھی نہیں کاٹا ،</a:t>
            </a:r>
            <a:endParaRPr lang="en-US" sz="3600" b="1" kern="1200" dirty="0">
              <a:solidFill>
                <a:schemeClr val="tx1"/>
              </a:solidFill>
              <a:ea typeface="MS Mincho" pitchFamily="49" charset="-128"/>
            </a:endParaRPr>
          </a:p>
        </p:txBody>
      </p:sp>
      <p:sp>
        <p:nvSpPr>
          <p:cNvPr id="175616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bifaqrin la tajburuhu</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75616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56166"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2797798493"/>
      </p:ext>
    </p:extLst>
  </p:cSld>
  <p:clrMapOvr>
    <a:masterClrMapping/>
  </p:clrMapOvr>
  <p:transition>
    <p:fade/>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وَبِبَلاءٍ لاَ تَسْتُرُهُ</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ordeals that You never recover,</a:t>
            </a:r>
          </a:p>
          <a:p>
            <a:pPr marL="342900" indent="-342900" eaLnBrk="1" hangingPunct="1">
              <a:defRPr/>
            </a:pPr>
            <a:r>
              <a:rPr lang="ur-PK" sz="3600" dirty="0">
                <a:solidFill>
                  <a:schemeClr val="tx1"/>
                </a:solidFill>
              </a:rPr>
              <a:t>ایسی آزمائشیں جو آپ کبھی ٹھیک نہیں کرسکتے ہیں ،</a:t>
            </a:r>
            <a:endParaRPr lang="en-US" sz="3600" b="1" kern="1200" dirty="0">
              <a:solidFill>
                <a:schemeClr val="tx1"/>
              </a:solidFill>
              <a:ea typeface="MS Mincho" pitchFamily="49" charset="-128"/>
            </a:endParaRPr>
          </a:p>
        </p:txBody>
      </p:sp>
      <p:sp>
        <p:nvSpPr>
          <p:cNvPr id="175718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bibala'in la tasturuhu</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75718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57190"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773189202"/>
      </p:ext>
    </p:extLst>
  </p:cSld>
  <p:clrMapOvr>
    <a:masterClrMapping/>
  </p:clrMapOvr>
  <p:transition>
    <p:fade/>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وَبِفَاقَةٍ لاَ تَسُدُّهَا</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neediness that You never stop,</a:t>
            </a:r>
          </a:p>
          <a:p>
            <a:pPr marL="342900" indent="-342900" eaLnBrk="1" hangingPunct="1">
              <a:defRPr/>
            </a:pPr>
            <a:r>
              <a:rPr lang="ur-PK" sz="3600" dirty="0">
                <a:solidFill>
                  <a:schemeClr val="tx1"/>
                </a:solidFill>
              </a:rPr>
              <a:t>ضرورت ہے جو آپ کبھی نہیں رکتے ،</a:t>
            </a:r>
            <a:endParaRPr lang="en-US" sz="3600" b="1" kern="1200" dirty="0">
              <a:solidFill>
                <a:schemeClr val="tx1"/>
              </a:solidFill>
              <a:ea typeface="MS Mincho" pitchFamily="49" charset="-128"/>
            </a:endParaRPr>
          </a:p>
        </p:txBody>
      </p:sp>
      <p:sp>
        <p:nvSpPr>
          <p:cNvPr id="175821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bifaqatin la tasudduha</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75821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58214"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947973162"/>
      </p:ext>
    </p:extLst>
  </p:cSld>
  <p:clrMapOvr>
    <a:masterClrMapping/>
  </p:clrMapOvr>
  <p:transition>
    <p:fade/>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وَبِسُقْمٍ لاَ تُعَافِيهِ</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ailment that You never heal,</a:t>
            </a:r>
          </a:p>
          <a:p>
            <a:pPr marL="342900" indent="-342900" eaLnBrk="1" hangingPunct="1">
              <a:defRPr/>
            </a:pPr>
            <a:r>
              <a:rPr lang="ur-PK" sz="3600" dirty="0">
                <a:solidFill>
                  <a:schemeClr val="tx1"/>
                </a:solidFill>
              </a:rPr>
              <a:t>بیماری جو آپ کبھی بھی شفا نہیں دیتے</a:t>
            </a:r>
            <a:endParaRPr lang="en-US" sz="3600" b="1" kern="1200" dirty="0">
              <a:solidFill>
                <a:schemeClr val="tx1"/>
              </a:solidFill>
              <a:ea typeface="MS Mincho" pitchFamily="49" charset="-128"/>
            </a:endParaRPr>
          </a:p>
          <a:p>
            <a:pPr marL="342900" indent="-342900" eaLnBrk="1" hangingPunct="1">
              <a:defRPr/>
            </a:pPr>
            <a:endParaRPr lang="en-US" sz="3600" b="1" kern="1200" dirty="0">
              <a:solidFill>
                <a:schemeClr val="tx1"/>
              </a:solidFill>
              <a:ea typeface="MS Mincho" pitchFamily="49" charset="-128"/>
            </a:endParaRPr>
          </a:p>
        </p:txBody>
      </p:sp>
      <p:sp>
        <p:nvSpPr>
          <p:cNvPr id="175923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bisuqmin la tu`afihi</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75923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59238"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2123530698"/>
      </p:ext>
    </p:extLst>
  </p:cSld>
  <p:clrMapOvr>
    <a:masterClrMapping/>
  </p:clrMapOvr>
  <p:transition>
    <p:fade/>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وَذُلٍّ لاَ تُعِزُّهُ</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humility that You never change into dignity,</a:t>
            </a:r>
          </a:p>
          <a:p>
            <a:pPr marL="342900" indent="-342900" eaLnBrk="1" hangingPunct="1">
              <a:defRPr/>
            </a:pPr>
            <a:r>
              <a:rPr lang="ur-PK" sz="3600" dirty="0">
                <a:solidFill>
                  <a:schemeClr val="tx1"/>
                </a:solidFill>
              </a:rPr>
              <a:t>عاجزی جو آپ کبھی وقار میں نہیں بدلتے ،</a:t>
            </a:r>
            <a:endParaRPr lang="en-US" sz="3600" b="1" kern="1200" dirty="0">
              <a:solidFill>
                <a:schemeClr val="tx1"/>
              </a:solidFill>
              <a:ea typeface="MS Mincho" pitchFamily="49" charset="-128"/>
            </a:endParaRPr>
          </a:p>
          <a:p>
            <a:pPr marL="342900" indent="-342900" eaLnBrk="1" hangingPunct="1">
              <a:defRPr/>
            </a:pPr>
            <a:endParaRPr lang="en-US" sz="3600" b="1" kern="1200" dirty="0">
              <a:solidFill>
                <a:schemeClr val="tx1"/>
              </a:solidFill>
              <a:ea typeface="MS Mincho" pitchFamily="49" charset="-128"/>
            </a:endParaRPr>
          </a:p>
        </p:txBody>
      </p:sp>
      <p:sp>
        <p:nvSpPr>
          <p:cNvPr id="176026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wa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dhullin</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la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tu`izzuhu</a:t>
            </a: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p:txBody>
      </p:sp>
      <p:sp>
        <p:nvSpPr>
          <p:cNvPr id="176026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60262"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341558481"/>
      </p:ext>
    </p:extLst>
  </p:cSld>
  <p:clrMapOvr>
    <a:masterClrMapping/>
  </p:clrMapOvr>
  <p:transition>
    <p:fade/>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وَبِمَسْكَنَةٍ لاَ تَجْبُرُهَا</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and destitution that You never cut down.</a:t>
            </a:r>
          </a:p>
          <a:p>
            <a:pPr marL="342900" indent="-342900" eaLnBrk="1" hangingPunct="1">
              <a:defRPr/>
            </a:pPr>
            <a:r>
              <a:rPr lang="ur-PK" sz="3600" dirty="0">
                <a:solidFill>
                  <a:schemeClr val="tx1"/>
                </a:solidFill>
              </a:rPr>
              <a:t>اور بدحالی جو آپ نے کبھی نہیں کاٹا۔</a:t>
            </a:r>
            <a:endParaRPr lang="en-US" sz="3600" b="1" kern="1200" dirty="0">
              <a:solidFill>
                <a:schemeClr val="tx1"/>
              </a:solidFill>
              <a:ea typeface="MS Mincho" pitchFamily="49" charset="-128"/>
            </a:endParaRPr>
          </a:p>
        </p:txBody>
      </p:sp>
      <p:sp>
        <p:nvSpPr>
          <p:cNvPr id="176128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wa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bimaskanatin</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la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tajburuha</a:t>
            </a: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p:txBody>
      </p:sp>
      <p:sp>
        <p:nvSpPr>
          <p:cNvPr id="176128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61286"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15592970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وَجَلَّتْ وَعَظُمَتْ مُصيبَتُكَ</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Excruciating and unbearable has been your </a:t>
            </a:r>
            <a:r>
              <a:rPr lang="en-US" sz="3600" b="1" kern="1200" dirty="0">
                <a:solidFill>
                  <a:schemeClr val="tx1"/>
                </a:solidFill>
                <a:ea typeface="MS Mincho" pitchFamily="49" charset="-128"/>
              </a:rPr>
              <a:t>misfortune</a:t>
            </a:r>
          </a:p>
          <a:p>
            <a:pPr marL="342900" indent="-342900" eaLnBrk="1" hangingPunct="1">
              <a:defRPr/>
            </a:pPr>
            <a:r>
              <a:rPr lang="ur-PK" sz="3600" dirty="0">
                <a:solidFill>
                  <a:schemeClr val="tx1"/>
                </a:solidFill>
              </a:rPr>
              <a:t> اور بہت عظیم ہوئی مصیبت آپ کی</a:t>
            </a:r>
            <a:endParaRPr lang="en-US" sz="3600" b="1" kern="1200" dirty="0">
              <a:solidFill>
                <a:schemeClr val="tx1"/>
              </a:solidFill>
              <a:ea typeface="MS Mincho" pitchFamily="49" charset="-128"/>
            </a:endParaRPr>
          </a:p>
        </p:txBody>
      </p:sp>
      <p:sp>
        <p:nvSpPr>
          <p:cNvPr id="2970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 jallat wa `azumat musibatuka</a:t>
            </a:r>
          </a:p>
        </p:txBody>
      </p:sp>
      <p:sp>
        <p:nvSpPr>
          <p:cNvPr id="2970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29702"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2890688416"/>
      </p:ext>
    </p:extLst>
  </p:cSld>
  <p:clrMapOvr>
    <a:masterClrMapping/>
  </p:clrMapOvr>
  <p:transition>
    <p:fade/>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ٱضْرِبْ</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بِٱلذُّلِّ</a:t>
            </a:r>
            <a:r>
              <a:rPr lang="ar-SA" sz="9200" kern="1200" dirty="0">
                <a:solidFill>
                  <a:schemeClr val="bg1"/>
                </a:solidFill>
                <a:latin typeface="Arabic Typesetting" panose="03020402040406030203" pitchFamily="66" charset="-78"/>
                <a:ea typeface="+mn-ea"/>
                <a:cs typeface="Arabic Typesetting" panose="03020402040406030203" pitchFamily="66" charset="-78"/>
              </a:rPr>
              <a:t> نَصْبَ عَيْنَيْهِ</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O Allah, (please) strike him with humility in the center of his eyes,</a:t>
            </a:r>
          </a:p>
          <a:p>
            <a:pPr marL="342900" indent="-342900" eaLnBrk="1" hangingPunct="1">
              <a:defRPr/>
            </a:pPr>
            <a:r>
              <a:rPr lang="ur-PK" sz="3600" dirty="0">
                <a:solidFill>
                  <a:schemeClr val="tx1"/>
                </a:solidFill>
              </a:rPr>
              <a:t>اے اللہ (براہ کرم) اسے اپنی آنکھوں کے بیچ میں عاجزی سے مار</a:t>
            </a:r>
            <a:endParaRPr lang="en-US" sz="3600" b="1" kern="1200" dirty="0">
              <a:solidFill>
                <a:schemeClr val="tx1"/>
              </a:solidFill>
              <a:ea typeface="MS Mincho" pitchFamily="49" charset="-128"/>
            </a:endParaRPr>
          </a:p>
        </p:txBody>
      </p:sp>
      <p:sp>
        <p:nvSpPr>
          <p:cNvPr id="176230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allahumma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idrib</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bildhdhulli</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nasba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aynayhi</a:t>
            </a: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p:txBody>
      </p:sp>
      <p:sp>
        <p:nvSpPr>
          <p:cNvPr id="176230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62310"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286310274"/>
      </p:ext>
    </p:extLst>
  </p:cSld>
  <p:clrMapOvr>
    <a:masterClrMapping/>
  </p:clrMapOvr>
  <p:transition>
    <p:fade/>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وَادْخِلْ عَلَيْهِ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ٱلْفَقْرَ</a:t>
            </a:r>
            <a:r>
              <a:rPr lang="ar-SA" sz="9200" kern="1200" dirty="0">
                <a:solidFill>
                  <a:schemeClr val="bg1"/>
                </a:solidFill>
                <a:latin typeface="Arabic Typesetting" panose="03020402040406030203" pitchFamily="66" charset="-78"/>
                <a:ea typeface="+mn-ea"/>
                <a:cs typeface="Arabic Typesetting" panose="03020402040406030203" pitchFamily="66" charset="-78"/>
              </a:rPr>
              <a:t> فِي مَنْزِلِهِ</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interleave poverty to his own house,</a:t>
            </a:r>
          </a:p>
          <a:p>
            <a:pPr marL="342900" indent="-342900" eaLnBrk="1" hangingPunct="1">
              <a:defRPr/>
            </a:pPr>
            <a:r>
              <a:rPr lang="ur-PK" sz="3600" dirty="0">
                <a:solidFill>
                  <a:schemeClr val="tx1"/>
                </a:solidFill>
              </a:rPr>
              <a:t>غربت کو اپنے ہی گھر میں داخل کرنا </a:t>
            </a:r>
            <a:endParaRPr lang="en-US" sz="3600" b="1" kern="1200" dirty="0">
              <a:solidFill>
                <a:schemeClr val="tx1"/>
              </a:solidFill>
              <a:ea typeface="MS Mincho" pitchFamily="49" charset="-128"/>
            </a:endParaRPr>
          </a:p>
        </p:txBody>
      </p:sp>
      <p:sp>
        <p:nvSpPr>
          <p:cNvPr id="176333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adkhil `alayhi alfaqra fi manzilihi</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76333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63334"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520085023"/>
      </p:ext>
    </p:extLst>
  </p:cSld>
  <p:clrMapOvr>
    <a:masterClrMapping/>
  </p:clrMapOvr>
  <p:transition>
    <p:fade/>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وَٱلْعِلَّةَ</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وَٱلسُّقْمَ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فِي بَدَنِهِ</a:t>
            </a:r>
          </a:p>
        </p:txBody>
      </p:sp>
      <p:sp>
        <p:nvSpPr>
          <p:cNvPr id="12" name="Subtitle 4"/>
          <p:cNvSpPr>
            <a:spLocks noGrp="1"/>
          </p:cNvSpPr>
          <p:nvPr>
            <p:ph type="subTitle" idx="1"/>
          </p:nvPr>
        </p:nvSpPr>
        <p:spPr>
          <a:xfrm>
            <a:off x="1770856" y="3276600"/>
            <a:ext cx="8686800" cy="1752600"/>
          </a:xfrm>
          <a:extLst/>
        </p:spPr>
        <p:txBody>
          <a:bodyPr/>
          <a:lstStyle/>
          <a:p>
            <a:pPr marL="342900" indent="-342900" eaLnBrk="1" hangingPunct="1">
              <a:defRPr/>
            </a:pPr>
            <a:r>
              <a:rPr lang="en-US" sz="3600" b="1" kern="1200" dirty="0">
                <a:solidFill>
                  <a:schemeClr val="tx1"/>
                </a:solidFill>
                <a:ea typeface="MS Mincho" pitchFamily="49" charset="-128"/>
              </a:rPr>
              <a:t>place ailment and disease in his body</a:t>
            </a:r>
          </a:p>
          <a:p>
            <a:pPr marL="342900" indent="-342900" eaLnBrk="1" hangingPunct="1">
              <a:defRPr/>
            </a:pPr>
            <a:r>
              <a:rPr lang="ur-PK" sz="3600" dirty="0">
                <a:solidFill>
                  <a:schemeClr val="tx1"/>
                </a:solidFill>
              </a:rPr>
              <a:t>بیماری اور بیماری کو اس کے جسم میں رکھیں</a:t>
            </a:r>
            <a:endParaRPr lang="en-US" sz="3600" b="1" kern="1200" dirty="0">
              <a:solidFill>
                <a:schemeClr val="tx1"/>
              </a:solidFill>
              <a:ea typeface="MS Mincho" pitchFamily="49" charset="-128"/>
            </a:endParaRPr>
          </a:p>
        </p:txBody>
      </p:sp>
      <p:sp>
        <p:nvSpPr>
          <p:cNvPr id="176435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wal`illata walssuqma fi badanihi</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76435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64358"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2311377649"/>
      </p:ext>
    </p:extLst>
  </p:cSld>
  <p:clrMapOvr>
    <a:masterClrMapping/>
  </p:clrMapOvr>
  <p:transition>
    <p:fade/>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حَتَّىٰ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تَشْغَلَهُ عَنِّي بِشُغْلٍ شَاغِلٍ لاَ فَرَاغَ لَهُ</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b="1" kern="1200" dirty="0">
                <a:solidFill>
                  <a:schemeClr val="tx1"/>
                </a:solidFill>
                <a:ea typeface="MS Mincho" pitchFamily="49" charset="-128"/>
              </a:rPr>
              <a:t>so that You will preoccupy him with an engrossing, relentless preoccupation</a:t>
            </a:r>
            <a:r>
              <a:rPr lang="en-US" b="1" kern="1200" dirty="0" smtClean="0">
                <a:solidFill>
                  <a:schemeClr val="tx1"/>
                </a:solidFill>
                <a:ea typeface="MS Mincho" pitchFamily="49" charset="-128"/>
              </a:rPr>
              <a:t>,</a:t>
            </a:r>
          </a:p>
          <a:p>
            <a:pPr marL="342900" indent="-342900" eaLnBrk="1" hangingPunct="1">
              <a:defRPr/>
            </a:pPr>
            <a:r>
              <a:rPr lang="ur-PK" dirty="0">
                <a:solidFill>
                  <a:schemeClr val="tx1"/>
                </a:solidFill>
              </a:rPr>
              <a:t>تاکہ آپ اس کو ایک دل چسپ اور بے محل سے مشغول رکھیں۔</a:t>
            </a:r>
            <a:endParaRPr lang="en-US" b="1" kern="1200" dirty="0">
              <a:solidFill>
                <a:schemeClr val="tx1"/>
              </a:solidFill>
              <a:ea typeface="MS Mincho" pitchFamily="49" charset="-128"/>
            </a:endParaRPr>
          </a:p>
        </p:txBody>
      </p:sp>
      <p:sp>
        <p:nvSpPr>
          <p:cNvPr id="176538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hatta tashghalahu `anni bishughlin shaghilin la faragha lahu</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76538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65382"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2606441519"/>
      </p:ext>
    </p:extLst>
  </p:cSld>
  <p:clrMapOvr>
    <a:masterClrMapping/>
  </p:clrMapOvr>
  <p:transition>
    <p:fade/>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وَانْسِهِ ذِكْرِي كَمَا انْسَيْتَهُ ذِكْرَكَ</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b="1" kern="1200" dirty="0">
                <a:solidFill>
                  <a:schemeClr val="tx1"/>
                </a:solidFill>
                <a:ea typeface="MS Mincho" pitchFamily="49" charset="-128"/>
              </a:rPr>
              <a:t>make him fail to remember me in the same was as he has failed to remember You</a:t>
            </a:r>
            <a:r>
              <a:rPr lang="en-US" b="1" kern="1200" dirty="0" smtClean="0">
                <a:solidFill>
                  <a:schemeClr val="tx1"/>
                </a:solidFill>
                <a:ea typeface="MS Mincho" pitchFamily="49" charset="-128"/>
              </a:rPr>
              <a:t>,</a:t>
            </a:r>
          </a:p>
          <a:p>
            <a:pPr marL="342900" indent="-342900" eaLnBrk="1" hangingPunct="1">
              <a:defRPr/>
            </a:pPr>
            <a:r>
              <a:rPr lang="ur-PK" dirty="0">
                <a:solidFill>
                  <a:schemeClr val="tx1"/>
                </a:solidFill>
              </a:rPr>
              <a:t>اسے بھی اسی طرح سے مجھے یاد کرنے میں ناکام کردے جیسے وہ آپ کو یاد کرنے میں ناکام رہا ہے </a:t>
            </a:r>
            <a:endParaRPr lang="en-US" b="1" kern="1200" dirty="0">
              <a:solidFill>
                <a:schemeClr val="tx1"/>
              </a:solidFill>
              <a:ea typeface="MS Mincho" pitchFamily="49" charset="-128"/>
            </a:endParaRPr>
          </a:p>
        </p:txBody>
      </p:sp>
      <p:sp>
        <p:nvSpPr>
          <p:cNvPr id="176640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wa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ansihi</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dhikri</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kama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ansaytahu</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dhikraka</a:t>
            </a: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p:txBody>
      </p:sp>
      <p:sp>
        <p:nvSpPr>
          <p:cNvPr id="176640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66406"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4106133819"/>
      </p:ext>
    </p:extLst>
  </p:cSld>
  <p:clrMapOvr>
    <a:masterClrMapping/>
  </p:clrMapOvr>
  <p:transition>
    <p:fade/>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وَخُذْ عَنِّي بِسَمْعِهِ وَبَصَرِهِ</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divert from me his hearing, sight,</a:t>
            </a:r>
          </a:p>
          <a:p>
            <a:pPr marL="342900" indent="-342900" eaLnBrk="1" hangingPunct="1">
              <a:defRPr/>
            </a:pPr>
            <a:r>
              <a:rPr lang="ur-PK" sz="3600" dirty="0">
                <a:solidFill>
                  <a:schemeClr val="tx1"/>
                </a:solidFill>
              </a:rPr>
              <a:t>اس کی سماعت ، بینائی مجھ سے دور کرو۔</a:t>
            </a:r>
            <a:endParaRPr lang="en-US" sz="3600" b="1" kern="1200" dirty="0">
              <a:solidFill>
                <a:schemeClr val="tx1"/>
              </a:solidFill>
              <a:ea typeface="MS Mincho" pitchFamily="49" charset="-128"/>
            </a:endParaRPr>
          </a:p>
        </p:txBody>
      </p:sp>
      <p:sp>
        <p:nvSpPr>
          <p:cNvPr id="176742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khudh `anni bisam`ihi wa basarihi</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76742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67430"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857409932"/>
      </p:ext>
    </p:extLst>
  </p:cSld>
  <p:clrMapOvr>
    <a:masterClrMapping/>
  </p:clrMapOvr>
  <p:transition>
    <p:fade/>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وَلِسَانِهِ وَيَدِهِ</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tongue, hand,</a:t>
            </a:r>
          </a:p>
          <a:p>
            <a:pPr marL="342900" indent="-342900" eaLnBrk="1" hangingPunct="1">
              <a:defRPr/>
            </a:pPr>
            <a:r>
              <a:rPr lang="ur-PK" sz="3600" dirty="0">
                <a:solidFill>
                  <a:schemeClr val="tx1"/>
                </a:solidFill>
              </a:rPr>
              <a:t>زبان ، ہاتھ ،</a:t>
            </a:r>
            <a:endParaRPr lang="en-US" sz="3600" b="1" kern="1200" dirty="0">
              <a:solidFill>
                <a:schemeClr val="tx1"/>
              </a:solidFill>
              <a:ea typeface="MS Mincho" pitchFamily="49" charset="-128"/>
            </a:endParaRPr>
          </a:p>
        </p:txBody>
      </p:sp>
      <p:sp>
        <p:nvSpPr>
          <p:cNvPr id="176845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lisanihi wa yadihi</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76845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68454"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903134059"/>
      </p:ext>
    </p:extLst>
  </p:cSld>
  <p:clrMapOvr>
    <a:masterClrMapping/>
  </p:clrMapOvr>
  <p:transition>
    <p:fade/>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وَرِجْلِهِ وَقَلْبِهِ</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leg, heart,</a:t>
            </a:r>
          </a:p>
          <a:p>
            <a:pPr marL="342900" indent="-342900" eaLnBrk="1" hangingPunct="1">
              <a:defRPr/>
            </a:pPr>
            <a:r>
              <a:rPr lang="ur-PK" sz="3600" dirty="0">
                <a:solidFill>
                  <a:schemeClr val="tx1"/>
                </a:solidFill>
              </a:rPr>
              <a:t>ٹانگ ، دل ،</a:t>
            </a:r>
            <a:endParaRPr lang="en-US" sz="3600" b="1" kern="1200" dirty="0">
              <a:solidFill>
                <a:schemeClr val="tx1"/>
              </a:solidFill>
              <a:ea typeface="MS Mincho" pitchFamily="49" charset="-128"/>
            </a:endParaRPr>
          </a:p>
        </p:txBody>
      </p:sp>
      <p:sp>
        <p:nvSpPr>
          <p:cNvPr id="176947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rijlihi wa qalbihi</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76947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69478"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2480137517"/>
      </p:ext>
    </p:extLst>
  </p:cSld>
  <p:clrMapOvr>
    <a:masterClrMapping/>
  </p:clrMapOvr>
  <p:transition>
    <p:fade/>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وَجَمِيعِ جَوَارِحِهِ</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and all of his organs,</a:t>
            </a:r>
          </a:p>
          <a:p>
            <a:pPr marL="342900" indent="-342900" eaLnBrk="1" hangingPunct="1">
              <a:defRPr/>
            </a:pPr>
            <a:r>
              <a:rPr lang="ur-PK" sz="3600" dirty="0">
                <a:solidFill>
                  <a:schemeClr val="tx1"/>
                </a:solidFill>
              </a:rPr>
              <a:t>اور اس کے تمام اعضاء ،</a:t>
            </a:r>
            <a:endParaRPr lang="en-US" sz="3600" b="1" kern="1200" dirty="0">
              <a:solidFill>
                <a:schemeClr val="tx1"/>
              </a:solidFill>
              <a:ea typeface="MS Mincho" pitchFamily="49" charset="-128"/>
            </a:endParaRPr>
          </a:p>
        </p:txBody>
      </p:sp>
      <p:sp>
        <p:nvSpPr>
          <p:cNvPr id="177050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jami`i jawarihihi</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77050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70502"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824542394"/>
      </p:ext>
    </p:extLst>
  </p:cSld>
  <p:clrMapOvr>
    <a:masterClrMapping/>
  </p:clrMapOvr>
  <p:transition>
    <p:fade/>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وَادْخِلْ عَلَيْهِ فِي جَمِيعِ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ذٰلِكَ</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ٱلسُّقْمَ</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place in him sickness in all these (organs),</a:t>
            </a:r>
          </a:p>
          <a:p>
            <a:pPr marL="342900" indent="-342900" eaLnBrk="1" hangingPunct="1">
              <a:defRPr/>
            </a:pPr>
            <a:r>
              <a:rPr lang="ur-PK" sz="3600" dirty="0">
                <a:solidFill>
                  <a:schemeClr val="tx1"/>
                </a:solidFill>
              </a:rPr>
              <a:t>ان سب (اعضاء) میں اس میں بیماری پیدا کرو ،</a:t>
            </a:r>
            <a:endParaRPr lang="en-US" sz="3600" b="1" kern="1200" dirty="0">
              <a:solidFill>
                <a:schemeClr val="tx1"/>
              </a:solidFill>
              <a:ea typeface="MS Mincho" pitchFamily="49" charset="-128"/>
            </a:endParaRPr>
          </a:p>
          <a:p>
            <a:pPr marL="342900" indent="-342900" eaLnBrk="1" hangingPunct="1">
              <a:defRPr/>
            </a:pPr>
            <a:endParaRPr lang="en-US" sz="3600" b="1" kern="1200" dirty="0">
              <a:solidFill>
                <a:schemeClr val="tx1"/>
              </a:solidFill>
              <a:ea typeface="MS Mincho" pitchFamily="49" charset="-128"/>
            </a:endParaRPr>
          </a:p>
        </p:txBody>
      </p:sp>
      <p:sp>
        <p:nvSpPr>
          <p:cNvPr id="177152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wa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adkhil</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alayhi</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fi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jami`i</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dhalika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alssuqma</a:t>
            </a: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p:txBody>
      </p:sp>
      <p:sp>
        <p:nvSpPr>
          <p:cNvPr id="177152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71526"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74464103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ٱلسَّمَاوَاتِ</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جَمِيعِ اهْلِ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ٱلسَّمَاوَاتِ</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in the heavens for all the inhabitants of the heavens</a:t>
            </a:r>
            <a:r>
              <a:rPr lang="en-US" sz="3600" b="1" kern="1200" dirty="0">
                <a:solidFill>
                  <a:schemeClr val="tx1"/>
                </a:solidFill>
                <a:ea typeface="MS Mincho" pitchFamily="49" charset="-128"/>
              </a:rPr>
              <a:t>.</a:t>
            </a:r>
          </a:p>
          <a:p>
            <a:pPr marL="342900" indent="-342900" eaLnBrk="1" hangingPunct="1">
              <a:defRPr/>
            </a:pPr>
            <a:r>
              <a:rPr lang="ur-PK" sz="3600" dirty="0">
                <a:solidFill>
                  <a:schemeClr val="tx1"/>
                </a:solidFill>
              </a:rPr>
              <a:t> آسمانوں میں اور تمام اہل آسمان پر</a:t>
            </a:r>
            <a:endParaRPr lang="en-US" sz="3600" b="1" kern="1200" dirty="0">
              <a:solidFill>
                <a:schemeClr val="tx1"/>
              </a:solidFill>
              <a:ea typeface="MS Mincho" pitchFamily="49" charset="-128"/>
            </a:endParaRPr>
          </a:p>
        </p:txBody>
      </p:sp>
      <p:sp>
        <p:nvSpPr>
          <p:cNvPr id="3072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fi alssamawati `ala jami`i ahli alssamawati</a:t>
            </a:r>
          </a:p>
        </p:txBody>
      </p:sp>
      <p:sp>
        <p:nvSpPr>
          <p:cNvPr id="3072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30726"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3877496574"/>
      </p:ext>
    </p:extLst>
  </p:cSld>
  <p:clrMapOvr>
    <a:masterClrMapping/>
  </p:clrMapOvr>
  <p:transition>
    <p:fade/>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وَلا تَشْفِهِ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حَتَّىٰ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تَجْعَلَ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ذٰلِكَ</a:t>
            </a:r>
            <a:r>
              <a:rPr lang="ar-SA" sz="9200" kern="1200" dirty="0">
                <a:solidFill>
                  <a:schemeClr val="bg1"/>
                </a:solidFill>
                <a:latin typeface="Arabic Typesetting" panose="03020402040406030203" pitchFamily="66" charset="-78"/>
                <a:ea typeface="+mn-ea"/>
                <a:cs typeface="Arabic Typesetting" panose="03020402040406030203" pitchFamily="66" charset="-78"/>
              </a:rPr>
              <a:t> لَهُ شُغْلاً شَاغِلاً بِهِ</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b="1" kern="1200" dirty="0">
                <a:solidFill>
                  <a:schemeClr val="tx1"/>
                </a:solidFill>
                <a:ea typeface="MS Mincho" pitchFamily="49" charset="-128"/>
              </a:rPr>
              <a:t>and do not heal him so that all these (sicknesses) will preoccupy him </a:t>
            </a:r>
            <a:r>
              <a:rPr lang="en-US" b="1" kern="1200" dirty="0" smtClean="0">
                <a:solidFill>
                  <a:schemeClr val="tx1"/>
                </a:solidFill>
                <a:ea typeface="MS Mincho" pitchFamily="49" charset="-128"/>
              </a:rPr>
              <a:t>relentlessly</a:t>
            </a:r>
          </a:p>
          <a:p>
            <a:pPr marL="342900" indent="-342900" eaLnBrk="1" hangingPunct="1">
              <a:defRPr/>
            </a:pPr>
            <a:r>
              <a:rPr lang="ur-PK" dirty="0">
                <a:solidFill>
                  <a:schemeClr val="tx1"/>
                </a:solidFill>
              </a:rPr>
              <a:t>اور اسے شفا نہ دو تاکہ یہ ساری (بیماریاں) اسے مستقل طور پر مشغول کردیں</a:t>
            </a:r>
            <a:endParaRPr lang="en-US" b="1" kern="1200" dirty="0">
              <a:solidFill>
                <a:schemeClr val="tx1"/>
              </a:solidFill>
              <a:ea typeface="MS Mincho" pitchFamily="49" charset="-128"/>
            </a:endParaRPr>
          </a:p>
        </p:txBody>
      </p:sp>
      <p:sp>
        <p:nvSpPr>
          <p:cNvPr id="177254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wa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la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tashfihi</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hatta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taj`ala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dhalika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lahu</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shughlan</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shaghilan</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bihi</a:t>
            </a: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p:txBody>
      </p:sp>
      <p:sp>
        <p:nvSpPr>
          <p:cNvPr id="177254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72550"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600997634"/>
      </p:ext>
    </p:extLst>
  </p:cSld>
  <p:clrMapOvr>
    <a:masterClrMapping/>
  </p:clrMapOvr>
  <p:transition>
    <p:fade/>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عَنِّي وَعَنْ ذِكْرِي</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from me and from mentioning me.</a:t>
            </a:r>
          </a:p>
          <a:p>
            <a:pPr marL="342900" indent="-342900" eaLnBrk="1" hangingPunct="1">
              <a:defRPr/>
            </a:pPr>
            <a:r>
              <a:rPr lang="ur-PK" sz="3600" dirty="0">
                <a:solidFill>
                  <a:schemeClr val="tx1"/>
                </a:solidFill>
              </a:rPr>
              <a:t>مجھ سے اور میرا ذکر کرنے سے</a:t>
            </a:r>
            <a:endParaRPr lang="en-US" sz="3600" b="1" kern="1200" dirty="0">
              <a:solidFill>
                <a:schemeClr val="tx1"/>
              </a:solidFill>
              <a:ea typeface="MS Mincho" pitchFamily="49" charset="-128"/>
            </a:endParaRPr>
          </a:p>
        </p:txBody>
      </p:sp>
      <p:sp>
        <p:nvSpPr>
          <p:cNvPr id="177357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`anni wa `an dhikri</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77357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73574"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399425105"/>
      </p:ext>
    </p:extLst>
  </p:cSld>
  <p:clrMapOvr>
    <a:masterClrMapping/>
  </p:clrMapOvr>
  <p:transition>
    <p:fade/>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وَٱكْفِنِي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يَا كَافِي مَا لاَ يَكْفِي سِوَاكَ</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b="1" kern="1200" dirty="0">
                <a:solidFill>
                  <a:schemeClr val="tx1"/>
                </a:solidFill>
                <a:ea typeface="MS Mincho" pitchFamily="49" charset="-128"/>
              </a:rPr>
              <a:t>And spare me, O Savior, from all that which cannot be spared by anyone other than You</a:t>
            </a:r>
            <a:r>
              <a:rPr lang="en-US" b="1" kern="1200" dirty="0" smtClean="0">
                <a:solidFill>
                  <a:schemeClr val="tx1"/>
                </a:solidFill>
                <a:ea typeface="MS Mincho" pitchFamily="49" charset="-128"/>
              </a:rPr>
              <a:t>,</a:t>
            </a:r>
          </a:p>
          <a:p>
            <a:pPr marL="342900" indent="-342900" eaLnBrk="1" hangingPunct="1">
              <a:defRPr/>
            </a:pPr>
            <a:r>
              <a:rPr lang="ur-PK" dirty="0">
                <a:solidFill>
                  <a:schemeClr val="tx1"/>
                </a:solidFill>
              </a:rPr>
              <a:t>اور اے نجات دہندہ ، مجھے ان سب چیزوں سے بچا جس کو تیرے سوا کوئی دوسرا نہیں بخشا ،</a:t>
            </a:r>
            <a:endParaRPr lang="en-US" b="1" kern="1200" dirty="0" smtClean="0">
              <a:solidFill>
                <a:schemeClr val="tx1"/>
              </a:solidFill>
              <a:ea typeface="MS Mincho" pitchFamily="49" charset="-128"/>
            </a:endParaRPr>
          </a:p>
          <a:p>
            <a:pPr marL="342900" indent="-342900" eaLnBrk="1" hangingPunct="1">
              <a:defRPr/>
            </a:pPr>
            <a:endParaRPr lang="en-US" b="1" kern="1200" dirty="0">
              <a:solidFill>
                <a:schemeClr val="tx1"/>
              </a:solidFill>
              <a:ea typeface="MS Mincho" pitchFamily="49" charset="-128"/>
            </a:endParaRPr>
          </a:p>
        </p:txBody>
      </p:sp>
      <p:sp>
        <p:nvSpPr>
          <p:cNvPr id="177459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wakfini</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ya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kafi</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ma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la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yakfi</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siwaka</a:t>
            </a: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p:txBody>
      </p:sp>
      <p:sp>
        <p:nvSpPr>
          <p:cNvPr id="177459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74598"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2903669613"/>
      </p:ext>
    </p:extLst>
  </p:cSld>
  <p:clrMapOvr>
    <a:masterClrMapping/>
  </p:clrMapOvr>
  <p:transition>
    <p:fade/>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فَإِنَّكَ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ٱلْكَافِي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لاَ كَافِيَ سِوَاكَ</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for You are verily the Savior; and there is no savior other than You,</a:t>
            </a:r>
          </a:p>
          <a:p>
            <a:pPr marL="342900" indent="-342900" eaLnBrk="1" hangingPunct="1">
              <a:defRPr/>
            </a:pPr>
            <a:r>
              <a:rPr lang="ur-PK" sz="3600" b="1" kern="1200" dirty="0">
                <a:solidFill>
                  <a:schemeClr val="bg1"/>
                </a:solidFill>
                <a:ea typeface="MS Mincho" pitchFamily="49" charset="-128"/>
              </a:rPr>
              <a:t>بےشک تو ہی نجات دہندہ ہے۔ اور تیرے سوا کوئی بچانے والا نہیں ہے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77562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fa'innaka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alkafi</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la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kafiya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siwaka</a:t>
            </a: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p:txBody>
      </p:sp>
      <p:sp>
        <p:nvSpPr>
          <p:cNvPr id="177562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75622"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739971415"/>
      </p:ext>
    </p:extLst>
  </p:cSld>
  <p:clrMapOvr>
    <a:masterClrMapping/>
  </p:clrMapOvr>
  <p:transition>
    <p:fade/>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وَمُفَرِّجٌ لاَ مُفَرِّجَ سِوَاكَ</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You are verily the Reliever, and there is no reliever other than You,</a:t>
            </a:r>
          </a:p>
          <a:p>
            <a:pPr marL="342900" indent="-342900" eaLnBrk="1" hangingPunct="1">
              <a:defRPr/>
            </a:pPr>
            <a:r>
              <a:rPr lang="ur-PK" sz="3600" b="1" kern="1200" dirty="0">
                <a:solidFill>
                  <a:schemeClr val="bg1"/>
                </a:solidFill>
                <a:ea typeface="MS Mincho" pitchFamily="49" charset="-128"/>
              </a:rPr>
              <a:t>آپ واقعی نجات دہندہ ہیں ، اور آپ کے سوا کوئی حاجت مند نہیں ہے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77664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wa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mufarrijun</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la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mufarrija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siwaka</a:t>
            </a: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p:txBody>
      </p:sp>
      <p:sp>
        <p:nvSpPr>
          <p:cNvPr id="177664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76646"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2062561056"/>
      </p:ext>
    </p:extLst>
  </p:cSld>
  <p:clrMapOvr>
    <a:masterClrMapping/>
  </p:clrMapOvr>
  <p:transition>
    <p:fade/>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وَمُغِيثٌ لاَ مُغِيثَ سِوَاكَ</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You are verily the </a:t>
            </a:r>
            <a:r>
              <a:rPr lang="en-US" sz="3600" b="1" kern="1200" dirty="0" err="1">
                <a:solidFill>
                  <a:schemeClr val="bg1"/>
                </a:solidFill>
                <a:ea typeface="MS Mincho" pitchFamily="49" charset="-128"/>
              </a:rPr>
              <a:t>Succorer</a:t>
            </a:r>
            <a:r>
              <a:rPr lang="en-US" sz="3600" b="1" kern="1200" dirty="0">
                <a:solidFill>
                  <a:schemeClr val="bg1"/>
                </a:solidFill>
                <a:ea typeface="MS Mincho" pitchFamily="49" charset="-128"/>
              </a:rPr>
              <a:t>, and there is no </a:t>
            </a:r>
            <a:r>
              <a:rPr lang="en-US" sz="3600" b="1" kern="1200" dirty="0" err="1">
                <a:solidFill>
                  <a:schemeClr val="bg1"/>
                </a:solidFill>
                <a:ea typeface="MS Mincho" pitchFamily="49" charset="-128"/>
              </a:rPr>
              <a:t>succorer</a:t>
            </a:r>
            <a:r>
              <a:rPr lang="en-US" sz="3600" b="1" kern="1200" dirty="0">
                <a:solidFill>
                  <a:schemeClr val="bg1"/>
                </a:solidFill>
                <a:ea typeface="MS Mincho" pitchFamily="49" charset="-128"/>
              </a:rPr>
              <a:t> other than You,</a:t>
            </a:r>
          </a:p>
          <a:p>
            <a:pPr marL="342900" indent="-342900" eaLnBrk="1" hangingPunct="1">
              <a:defRPr/>
            </a:pPr>
            <a:r>
              <a:rPr lang="ur-PK" sz="3600" b="1" kern="1200" dirty="0">
                <a:solidFill>
                  <a:schemeClr val="bg1"/>
                </a:solidFill>
                <a:ea typeface="MS Mincho" pitchFamily="49" charset="-128"/>
              </a:rPr>
              <a:t>آپ واقعی سوکالر ہیں ، اور آپ کے سوا کوئی دوسرا کامیاب نہیں ہے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77766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wa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mughithun</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la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mughitha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siwaka</a:t>
            </a: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p:txBody>
      </p:sp>
      <p:sp>
        <p:nvSpPr>
          <p:cNvPr id="177766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77670"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687184063"/>
      </p:ext>
    </p:extLst>
  </p:cSld>
  <p:clrMapOvr>
    <a:masterClrMapping/>
  </p:clrMapOvr>
  <p:transition>
    <p:fade/>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وَجَارٌ لاَ جَارَ سِوَاكَ</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You are verily the </a:t>
            </a:r>
            <a:r>
              <a:rPr lang="en-US" sz="3600" b="1" kern="1200" dirty="0" err="1">
                <a:solidFill>
                  <a:schemeClr val="bg1"/>
                </a:solidFill>
                <a:ea typeface="MS Mincho" pitchFamily="49" charset="-128"/>
              </a:rPr>
              <a:t>Shelterer</a:t>
            </a:r>
            <a:r>
              <a:rPr lang="en-US" sz="3600" b="1" kern="1200" dirty="0">
                <a:solidFill>
                  <a:schemeClr val="bg1"/>
                </a:solidFill>
                <a:ea typeface="MS Mincho" pitchFamily="49" charset="-128"/>
              </a:rPr>
              <a:t>, and there is no </a:t>
            </a:r>
            <a:r>
              <a:rPr lang="en-US" sz="3600" b="1" kern="1200" dirty="0" err="1">
                <a:solidFill>
                  <a:schemeClr val="bg1"/>
                </a:solidFill>
                <a:ea typeface="MS Mincho" pitchFamily="49" charset="-128"/>
              </a:rPr>
              <a:t>shelterer</a:t>
            </a:r>
            <a:r>
              <a:rPr lang="en-US" sz="3600" b="1" kern="1200" dirty="0">
                <a:solidFill>
                  <a:schemeClr val="bg1"/>
                </a:solidFill>
                <a:ea typeface="MS Mincho" pitchFamily="49" charset="-128"/>
              </a:rPr>
              <a:t> other than You.</a:t>
            </a:r>
          </a:p>
          <a:p>
            <a:pPr marL="342900" indent="-342900" eaLnBrk="1" hangingPunct="1">
              <a:defRPr/>
            </a:pPr>
            <a:r>
              <a:rPr lang="ur-PK" sz="3600" b="1" kern="1200" dirty="0">
                <a:solidFill>
                  <a:schemeClr val="bg1"/>
                </a:solidFill>
                <a:ea typeface="MS Mincho" pitchFamily="49" charset="-128"/>
              </a:rPr>
              <a:t>اور تم واقعی پناہ دینے والے ہو ، اور تمہارے سوا کوئی پناہ دینے والا نہیں ہے۔</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77869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wa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jarun</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la jara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siwaka</a:t>
            </a: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p:txBody>
      </p:sp>
      <p:sp>
        <p:nvSpPr>
          <p:cNvPr id="177869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78694"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747738048"/>
      </p:ext>
    </p:extLst>
  </p:cSld>
  <p:clrMapOvr>
    <a:masterClrMapping/>
  </p:clrMapOvr>
  <p:transition>
    <p:fade/>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خَابَ مَنْ كَانَ جَارُهُ سِوَاكَ</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Disappointed is he whose </a:t>
            </a:r>
            <a:r>
              <a:rPr lang="en-US" sz="3600" b="1" kern="1200" dirty="0" err="1">
                <a:solidFill>
                  <a:schemeClr val="bg1"/>
                </a:solidFill>
                <a:ea typeface="MS Mincho" pitchFamily="49" charset="-128"/>
              </a:rPr>
              <a:t>shelterer</a:t>
            </a:r>
            <a:r>
              <a:rPr lang="en-US" sz="3600" b="1" kern="1200" dirty="0">
                <a:solidFill>
                  <a:schemeClr val="bg1"/>
                </a:solidFill>
                <a:ea typeface="MS Mincho" pitchFamily="49" charset="-128"/>
              </a:rPr>
              <a:t> is other than You,</a:t>
            </a:r>
          </a:p>
          <a:p>
            <a:pPr marL="342900" indent="-342900" eaLnBrk="1" hangingPunct="1">
              <a:defRPr/>
            </a:pPr>
            <a:r>
              <a:rPr lang="ur-PK" sz="3600" b="1" kern="1200" dirty="0">
                <a:solidFill>
                  <a:schemeClr val="bg1"/>
                </a:solidFill>
                <a:ea typeface="MS Mincho" pitchFamily="49" charset="-128"/>
              </a:rPr>
              <a:t>مایوس وہ ہے جس کا پناہ دینے والا آپ کے سوا اور ہے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77971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sv-SE"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sv-SE"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khaba man kana jaruhu siwaka</a:t>
            </a: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p:txBody>
      </p:sp>
      <p:sp>
        <p:nvSpPr>
          <p:cNvPr id="177971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79718"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2268428704"/>
      </p:ext>
    </p:extLst>
  </p:cSld>
  <p:clrMapOvr>
    <a:masterClrMapping/>
  </p:clrMapOvr>
  <p:transition>
    <p:fade/>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وَمُغِيثُهُ سِوَاكَ</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whose recourse to anywhere other than You,</a:t>
            </a:r>
          </a:p>
          <a:p>
            <a:pPr marL="342900" indent="-342900" eaLnBrk="1" hangingPunct="1">
              <a:defRPr/>
            </a:pPr>
            <a:r>
              <a:rPr lang="ur-PK" sz="3600" b="1" kern="1200" dirty="0">
                <a:solidFill>
                  <a:schemeClr val="bg1"/>
                </a:solidFill>
                <a:ea typeface="MS Mincho" pitchFamily="49" charset="-128"/>
              </a:rPr>
              <a:t>جس کا سہارا آپ کے علاوہ کہیں اور بھی ہو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78074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mughithuhu siwaka</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78074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80742"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747058851"/>
      </p:ext>
    </p:extLst>
  </p:cSld>
  <p:clrMapOvr>
    <a:masterClrMapping/>
  </p:clrMapOvr>
  <p:transition>
    <p:fade/>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وَمَفْزَعُهُ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سِوَاكَ</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whose resort is anywhere other than You,</a:t>
            </a:r>
          </a:p>
          <a:p>
            <a:pPr marL="342900" indent="-342900" eaLnBrk="1" hangingPunct="1">
              <a:defRPr/>
            </a:pPr>
            <a:r>
              <a:rPr lang="ur-PK" sz="3600" b="1" kern="1200" dirty="0">
                <a:solidFill>
                  <a:schemeClr val="bg1"/>
                </a:solidFill>
                <a:ea typeface="MS Mincho" pitchFamily="49" charset="-128"/>
              </a:rPr>
              <a:t>جس کا سہارا آپ کے علاوہ کہیں بھی ہے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78176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mafza`uhu ila siwaka</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78176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81766"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293518278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فَلَعَنَ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a:solidFill>
                  <a:schemeClr val="bg1"/>
                </a:solidFill>
                <a:latin typeface="Arabic Typesetting" panose="03020402040406030203" pitchFamily="66" charset="-78"/>
                <a:ea typeface="+mn-ea"/>
                <a:cs typeface="Arabic Typesetting" panose="03020402040406030203" pitchFamily="66" charset="-78"/>
              </a:rPr>
              <a:t>امَّةً </a:t>
            </a:r>
            <a:r>
              <a:rPr lang="ar-SA" sz="9200" kern="1200" dirty="0">
                <a:solidFill>
                  <a:schemeClr val="bg1"/>
                </a:solidFill>
                <a:latin typeface="Arabic Typesetting" panose="03020402040406030203" pitchFamily="66" charset="-78"/>
                <a:ea typeface="+mn-ea"/>
                <a:cs typeface="Arabic Typesetting" panose="03020402040406030203" pitchFamily="66" charset="-78"/>
              </a:rPr>
              <a:t>اسَّسَتْ اسَاسَ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ٱلظُّلْمِ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وَٱلْجَوْرِ</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603376" y="3352800"/>
            <a:ext cx="9140825" cy="1752600"/>
          </a:xfrm>
        </p:spPr>
        <p:txBody>
          <a:bodyPr/>
          <a:lstStyle/>
          <a:p>
            <a:pPr marL="342900" indent="-342900" eaLnBrk="1" hangingPunct="1">
              <a:defRPr/>
            </a:pPr>
            <a:r>
              <a:rPr lang="en-US" sz="2400" b="1" kern="1200" dirty="0">
                <a:solidFill>
                  <a:schemeClr val="tx1"/>
                </a:solidFill>
                <a:ea typeface="MS Mincho" pitchFamily="49" charset="-128"/>
              </a:rPr>
              <a:t>So, may Allah </a:t>
            </a:r>
            <a:r>
              <a:rPr lang="en-US" sz="2400" b="1" kern="1200" dirty="0">
                <a:solidFill>
                  <a:schemeClr val="tx1"/>
                </a:solidFill>
                <a:ea typeface="MS Mincho" pitchFamily="49" charset="-128"/>
              </a:rPr>
              <a:t>withhold blessing from </a:t>
            </a:r>
            <a:r>
              <a:rPr lang="en-US" sz="2400" b="1" kern="1200" dirty="0">
                <a:solidFill>
                  <a:schemeClr val="tx1"/>
                </a:solidFill>
                <a:ea typeface="MS Mincho" pitchFamily="49" charset="-128"/>
              </a:rPr>
              <a:t>the people who laid the basis of persecution and wronging against you</a:t>
            </a:r>
            <a:r>
              <a:rPr lang="en-US" sz="2400" b="1" kern="1200" dirty="0">
                <a:solidFill>
                  <a:schemeClr val="tx1"/>
                </a:solidFill>
                <a:ea typeface="MS Mincho" pitchFamily="49" charset="-128"/>
              </a:rPr>
              <a:t>,</a:t>
            </a:r>
          </a:p>
          <a:p>
            <a:pPr marL="342900" indent="-342900" eaLnBrk="1" hangingPunct="1">
              <a:defRPr/>
            </a:pPr>
            <a:r>
              <a:rPr lang="ur-PK" sz="2400" dirty="0">
                <a:solidFill>
                  <a:schemeClr val="tx1"/>
                </a:solidFill>
              </a:rPr>
              <a:t>پس لعنت کرے خدا اس گروہ پر جس نے سنگ بنیاد قائم کی ظلم و جور </a:t>
            </a:r>
            <a:r>
              <a:rPr lang="ur-PK" sz="2400" dirty="0">
                <a:solidFill>
                  <a:schemeClr val="tx1"/>
                </a:solidFill>
              </a:rPr>
              <a:t>کی</a:t>
            </a:r>
            <a:endParaRPr lang="en-US" sz="2400" b="1" kern="1200" dirty="0">
              <a:solidFill>
                <a:schemeClr val="tx1"/>
              </a:solidFill>
              <a:ea typeface="MS Mincho" pitchFamily="49" charset="-128"/>
            </a:endParaRPr>
          </a:p>
        </p:txBody>
      </p:sp>
      <p:sp>
        <p:nvSpPr>
          <p:cNvPr id="3174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fala`ana allahu ummatan assasat asasa alzzulmi waljawri</a:t>
            </a:r>
          </a:p>
        </p:txBody>
      </p:sp>
      <p:sp>
        <p:nvSpPr>
          <p:cNvPr id="3174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31750"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2193755582"/>
      </p:ext>
    </p:extLst>
  </p:cSld>
  <p:clrMapOvr>
    <a:masterClrMapping/>
  </p:clrMapOvr>
  <p:transition>
    <p:fade/>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وَمَهْرَبُهُ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سِوَاكَ</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whose way out is anywhere other than You,</a:t>
            </a:r>
          </a:p>
          <a:p>
            <a:pPr marL="342900" indent="-342900" eaLnBrk="1" hangingPunct="1">
              <a:defRPr/>
            </a:pPr>
            <a:r>
              <a:rPr lang="ur-PK" sz="3600" b="1" kern="1200" dirty="0">
                <a:solidFill>
                  <a:schemeClr val="bg1"/>
                </a:solidFill>
                <a:ea typeface="MS Mincho" pitchFamily="49" charset="-128"/>
              </a:rPr>
              <a:t>جس کا راستہ آپ کے سوا اور کہیں ہے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78278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mahrabuhu ila siwaka</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78278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82790"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4255443952"/>
      </p:ext>
    </p:extLst>
  </p:cSld>
  <p:clrMapOvr>
    <a:masterClrMapping/>
  </p:clrMapOvr>
  <p:transition>
    <p:fade/>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وَمَلْجَاهُ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غَيْرِكَ</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whose haven is anywhere other than You,</a:t>
            </a:r>
          </a:p>
          <a:p>
            <a:pPr marL="342900" indent="-342900" eaLnBrk="1" hangingPunct="1">
              <a:defRPr/>
            </a:pPr>
            <a:r>
              <a:rPr lang="ur-PK" sz="3600" b="1" kern="1200" dirty="0">
                <a:solidFill>
                  <a:schemeClr val="bg1"/>
                </a:solidFill>
                <a:ea typeface="MS Mincho" pitchFamily="49" charset="-128"/>
              </a:rPr>
              <a:t>جن کی پناہ گاہ آپ کے علاوہ کہیں اور ہے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78381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malja'uhu ila ghayrika</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78381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83814"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894083026"/>
      </p:ext>
    </p:extLst>
  </p:cSld>
  <p:clrMapOvr>
    <a:masterClrMapping/>
  </p:clrMapOvr>
  <p:transition>
    <p:fade/>
  </p:transition>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وَمَنْجَاهُ مِنْ مَخْلُوقٍ غَيْرِكَ</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whose savior from any created being is anyone other than You.</a:t>
            </a:r>
          </a:p>
          <a:p>
            <a:pPr marL="342900" indent="-342900" eaLnBrk="1" hangingPunct="1">
              <a:defRPr/>
            </a:pPr>
            <a:r>
              <a:rPr lang="ur-PK" sz="3600" b="1" kern="1200" dirty="0">
                <a:solidFill>
                  <a:schemeClr val="bg1"/>
                </a:solidFill>
                <a:ea typeface="MS Mincho" pitchFamily="49" charset="-128"/>
              </a:rPr>
              <a:t>اور جس کا کسی بھی مخلوق سے نجات دینے والا آپ کے سوا کوئی دوسرا ہے۔</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78483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wa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manjahu</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min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makhluqin</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ghayrika</a:t>
            </a: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p:txBody>
      </p:sp>
      <p:sp>
        <p:nvSpPr>
          <p:cNvPr id="178483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84838"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904091160"/>
      </p:ext>
    </p:extLst>
  </p:cSld>
  <p:clrMapOvr>
    <a:masterClrMapping/>
  </p:clrMapOvr>
  <p:transition>
    <p:fade/>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فَانْتَ ثِقَتِي وَرَجَائِي</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You are verily my trust, my hope,</a:t>
            </a:r>
          </a:p>
          <a:p>
            <a:pPr marL="342900" indent="-342900" eaLnBrk="1" hangingPunct="1">
              <a:defRPr/>
            </a:pPr>
            <a:r>
              <a:rPr lang="ur-PK" sz="3600" b="1" kern="1200" dirty="0">
                <a:solidFill>
                  <a:schemeClr val="bg1"/>
                </a:solidFill>
                <a:ea typeface="MS Mincho" pitchFamily="49" charset="-128"/>
              </a:rPr>
              <a:t>تم واقعی میری امانت ہو ، میری امید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78586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fa'anta thiqati wa raja'i</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78586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85862"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424380876"/>
      </p:ext>
    </p:extLst>
  </p:cSld>
  <p:clrMapOvr>
    <a:masterClrMapping/>
  </p:clrMapOvr>
  <p:transition>
    <p:fade/>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وَمَفْزَعِي وَمَهْرَبِي</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my resort, my way out,</a:t>
            </a:r>
          </a:p>
          <a:p>
            <a:pPr marL="342900" indent="-342900" eaLnBrk="1" hangingPunct="1">
              <a:defRPr/>
            </a:pPr>
            <a:r>
              <a:rPr lang="ur-PK" sz="3600" b="1" kern="1200" dirty="0">
                <a:solidFill>
                  <a:schemeClr val="bg1"/>
                </a:solidFill>
                <a:ea typeface="MS Mincho" pitchFamily="49" charset="-128"/>
              </a:rPr>
              <a:t>میرا حربہ ، میرا راستہ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78688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mafza`i wa mahrabi</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78688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86886"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682337656"/>
      </p:ext>
    </p:extLst>
  </p:cSld>
  <p:clrMapOvr>
    <a:masterClrMapping/>
  </p:clrMapOvr>
  <p:transition>
    <p:fade/>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وَمَلْجَإِي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وَمَنْجَايَ</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my haven, and my savior.</a:t>
            </a:r>
          </a:p>
          <a:p>
            <a:pPr marL="342900" indent="-342900" eaLnBrk="1" hangingPunct="1">
              <a:defRPr/>
            </a:pPr>
            <a:r>
              <a:rPr lang="ur-PK" sz="3600" b="1" kern="1200" dirty="0">
                <a:solidFill>
                  <a:schemeClr val="bg1"/>
                </a:solidFill>
                <a:ea typeface="MS Mincho" pitchFamily="49" charset="-128"/>
              </a:rPr>
              <a:t>میری پناہ گاہ ، اور میرا نجات دہندہ</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78790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malja'i wa manjaya</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78790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87910"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744135030"/>
      </p:ext>
    </p:extLst>
  </p:cSld>
  <p:clrMapOvr>
    <a:masterClrMapping/>
  </p:clrMapOvr>
  <p:transition>
    <p:fade/>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فَبِكَ اسْتَفْتِحُ</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With You do I commence</a:t>
            </a:r>
          </a:p>
          <a:p>
            <a:pPr marL="342900" indent="-342900" eaLnBrk="1" hangingPunct="1">
              <a:defRPr/>
            </a:pPr>
            <a:r>
              <a:rPr lang="ur-PK" sz="3600" b="1" kern="1200" dirty="0">
                <a:solidFill>
                  <a:schemeClr val="bg1"/>
                </a:solidFill>
                <a:ea typeface="MS Mincho" pitchFamily="49" charset="-128"/>
              </a:rPr>
              <a:t>آپ کے ساتھ ہی میں شروعات کرتا ہوں</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78893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fabika astaftihu</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78893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88934"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243208259"/>
      </p:ext>
    </p:extLst>
  </p:cSld>
  <p:clrMapOvr>
    <a:masterClrMapping/>
  </p:clrMapOvr>
  <p:transition>
    <p:fade/>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وَبِكَ اسْتَنْجِحُ</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through You do I seek success.</a:t>
            </a:r>
          </a:p>
          <a:p>
            <a:pPr marL="342900" indent="-342900" eaLnBrk="1" hangingPunct="1">
              <a:defRPr/>
            </a:pPr>
            <a:r>
              <a:rPr lang="ur-PK" sz="3600" b="1" kern="1200" dirty="0">
                <a:solidFill>
                  <a:schemeClr val="bg1"/>
                </a:solidFill>
                <a:ea typeface="MS Mincho" pitchFamily="49" charset="-128"/>
              </a:rPr>
              <a:t>اور آپ کے وسیلے سے میں کامیابی چاہتا ہوں۔</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78995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bika astanjihu</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78995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89958"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83790611"/>
      </p:ext>
    </p:extLst>
  </p:cSld>
  <p:clrMapOvr>
    <a:masterClrMapping/>
  </p:clrMapOvr>
  <p:transition>
    <p:fade/>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وَبِمُحَمَّدٍ وَآلِ مُحَمَّدٍ</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In the name of Muhammad and the Household of Muhammad</a:t>
            </a:r>
          </a:p>
          <a:p>
            <a:pPr marL="342900" indent="-342900" eaLnBrk="1" hangingPunct="1">
              <a:defRPr/>
            </a:pPr>
            <a:r>
              <a:rPr lang="ur-PK" sz="3600" b="1" kern="1200" dirty="0">
                <a:solidFill>
                  <a:schemeClr val="bg1"/>
                </a:solidFill>
                <a:ea typeface="MS Mincho" pitchFamily="49" charset="-128"/>
              </a:rPr>
              <a:t>معظم اور اہل خانہ کے نام پر</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79098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wa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bimuhammadin</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wa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ali</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muhammadin</a:t>
            </a: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p:txBody>
      </p:sp>
      <p:sp>
        <p:nvSpPr>
          <p:cNvPr id="179098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90982"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4255555821"/>
      </p:ext>
    </p:extLst>
  </p:cSld>
  <p:clrMapOvr>
    <a:masterClrMapping/>
  </p:clrMapOvr>
  <p:transition>
    <p:fade/>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اتَوَجَّهُ إِلَيْكَ وَاتَوَسَّلُ وَاتَشَفَّعُ</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b="1" kern="1200" dirty="0">
                <a:solidFill>
                  <a:schemeClr val="bg1"/>
                </a:solidFill>
                <a:ea typeface="MS Mincho" pitchFamily="49" charset="-128"/>
              </a:rPr>
              <a:t>do I turn my face towards You, seek means to You, and seek intercession to You</a:t>
            </a:r>
            <a:r>
              <a:rPr lang="en-US" b="1" kern="1200" dirty="0" smtClean="0">
                <a:solidFill>
                  <a:schemeClr val="bg1"/>
                </a:solidFill>
                <a:ea typeface="MS Mincho" pitchFamily="49" charset="-128"/>
              </a:rPr>
              <a:t>.</a:t>
            </a:r>
          </a:p>
          <a:p>
            <a:pPr marL="342900" indent="-342900" eaLnBrk="1" hangingPunct="1">
              <a:defRPr/>
            </a:pPr>
            <a:r>
              <a:rPr lang="ur-PK" b="1" kern="1200" dirty="0">
                <a:solidFill>
                  <a:schemeClr val="bg1"/>
                </a:solidFill>
                <a:ea typeface="MS Mincho" pitchFamily="49" charset="-128"/>
              </a:rPr>
              <a:t>کیا میں آپ کی طرف منہ کرتا ہوں ، آپ کے لئے وسیلہ ڈھونڈتا ہوں اور آپ سے شفاعت چاہتا ہوں۔</a:t>
            </a:r>
          </a:p>
          <a:p>
            <a:pPr marL="342900" indent="-342900" eaLnBrk="1" hangingPunct="1">
              <a:defRPr/>
            </a:pPr>
            <a:endParaRPr lang="ur-PK" b="1" kern="1200" dirty="0">
              <a:solidFill>
                <a:schemeClr val="bg1"/>
              </a:solidFill>
              <a:ea typeface="MS Mincho" pitchFamily="49" charset="-128"/>
            </a:endParaRPr>
          </a:p>
          <a:p>
            <a:pPr marL="342900" indent="-342900" eaLnBrk="1" hangingPunct="1">
              <a:defRPr/>
            </a:pPr>
            <a:endParaRPr lang="en-US" b="1" kern="1200" dirty="0">
              <a:solidFill>
                <a:schemeClr val="bg1"/>
              </a:solidFill>
              <a:ea typeface="MS Mincho" pitchFamily="49" charset="-128"/>
            </a:endParaRPr>
          </a:p>
        </p:txBody>
      </p:sp>
      <p:sp>
        <p:nvSpPr>
          <p:cNvPr id="179200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atawajjahu</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ilayka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wa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atawassalu</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wa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atashaffa`u</a:t>
            </a: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p:txBody>
      </p:sp>
      <p:sp>
        <p:nvSpPr>
          <p:cNvPr id="179200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92006"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291695979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عَلَيْكُمْ اهْلَ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ٱلْبَيْتِ</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O Members of the Household</a:t>
            </a:r>
            <a:r>
              <a:rPr lang="en-US" sz="3600" b="1" kern="1200" dirty="0">
                <a:solidFill>
                  <a:schemeClr val="bg1"/>
                </a:solidFill>
                <a:ea typeface="MS Mincho" pitchFamily="49" charset="-128"/>
              </a:rPr>
              <a:t>.</a:t>
            </a:r>
          </a:p>
          <a:p>
            <a:pPr marL="342900" indent="-342900" eaLnBrk="1" hangingPunct="1">
              <a:defRPr/>
            </a:pPr>
            <a:r>
              <a:rPr lang="ur-PK" sz="3600" dirty="0">
                <a:solidFill>
                  <a:schemeClr val="tx1"/>
                </a:solidFill>
              </a:rPr>
              <a:t>آپ اہلبیت پر</a:t>
            </a:r>
            <a:endParaRPr lang="en-US"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3277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`alaykum ahla albayti</a:t>
            </a:r>
          </a:p>
        </p:txBody>
      </p:sp>
      <p:sp>
        <p:nvSpPr>
          <p:cNvPr id="3277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32774"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3922794411"/>
      </p:ext>
    </p:extLst>
  </p:cSld>
  <p:clrMapOvr>
    <a:masterClrMapping/>
  </p:clrMapOvr>
  <p:transition>
    <p:fade/>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فَاسْالُكَ</a:t>
            </a:r>
            <a:r>
              <a:rPr lang="ar-SA" sz="9200" kern="1200" dirty="0">
                <a:solidFill>
                  <a:schemeClr val="bg1"/>
                </a:solidFill>
                <a:latin typeface="Arabic Typesetting" panose="03020402040406030203" pitchFamily="66" charset="-78"/>
                <a:ea typeface="+mn-ea"/>
                <a:cs typeface="Arabic Typesetting" panose="03020402040406030203" pitchFamily="66" charset="-78"/>
              </a:rPr>
              <a:t> يَا اللَّهُ يَا اللَّهُ يَا اللَّهُ</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it-IT" sz="3600" b="1" kern="1200" dirty="0">
                <a:solidFill>
                  <a:schemeClr val="bg1"/>
                </a:solidFill>
                <a:ea typeface="MS Mincho" pitchFamily="49" charset="-128"/>
              </a:rPr>
              <a:t>So, I beseech You, O Allah! O Allah! O Allah!</a:t>
            </a:r>
          </a:p>
          <a:p>
            <a:pPr marL="342900" indent="-342900" eaLnBrk="1" hangingPunct="1">
              <a:defRPr/>
            </a:pPr>
            <a:r>
              <a:rPr lang="ur-PK" sz="3600" b="1" kern="1200" dirty="0">
                <a:solidFill>
                  <a:schemeClr val="bg1"/>
                </a:solidFill>
                <a:ea typeface="MS Mincho" pitchFamily="49" charset="-128"/>
              </a:rPr>
              <a:t>تو ، میں آپ سے التجا کرتا ہوں ، اے اللہ! اے اللہ! اے اللہ!</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79302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fa'as'aluka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ya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allahu</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ya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allahu</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ya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allahu</a:t>
            </a: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p:txBody>
      </p:sp>
      <p:sp>
        <p:nvSpPr>
          <p:cNvPr id="179302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93030"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652873444"/>
      </p:ext>
    </p:extLst>
  </p:cSld>
  <p:clrMapOvr>
    <a:masterClrMapping/>
  </p:clrMapOvr>
  <p:transition>
    <p:fade/>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فَلَكَ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ٱلْحَمْدُ</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وَلَكَ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ٱلشُّكْرُ</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Yours is all praise and Yours is all thanks.</a:t>
            </a:r>
          </a:p>
          <a:p>
            <a:pPr marL="342900" indent="-342900" eaLnBrk="1" hangingPunct="1">
              <a:defRPr/>
            </a:pPr>
            <a:r>
              <a:rPr lang="ur-PK" sz="3600" b="1" kern="1200" dirty="0">
                <a:solidFill>
                  <a:schemeClr val="bg1"/>
                </a:solidFill>
                <a:ea typeface="MS Mincho" pitchFamily="49" charset="-128"/>
              </a:rPr>
              <a:t>آپ کی تمام تعریف ہے اور آپ کا تمام شکریہ۔</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79405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falaka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alhamdu</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wa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laka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alshshukru</a:t>
            </a: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p:txBody>
      </p:sp>
      <p:sp>
        <p:nvSpPr>
          <p:cNvPr id="179405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94054"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2141360506"/>
      </p:ext>
    </p:extLst>
  </p:cSld>
  <p:clrMapOvr>
    <a:masterClrMapping/>
  </p:clrMapOvr>
  <p:transition>
    <p:fade/>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وَإِلَيْكَ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ٱلْمُشْتَكَىٰ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وَانْتَ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ٱلْمُسْتَعَانُ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To You is my complaint and You are the Besought for help.</a:t>
            </a:r>
          </a:p>
          <a:p>
            <a:pPr marL="342900" indent="-342900" eaLnBrk="1" hangingPunct="1">
              <a:defRPr/>
            </a:pPr>
            <a:r>
              <a:rPr lang="ur-PK" sz="3600" b="1" kern="1200" dirty="0">
                <a:solidFill>
                  <a:schemeClr val="bg1"/>
                </a:solidFill>
                <a:ea typeface="MS Mincho" pitchFamily="49" charset="-128"/>
              </a:rPr>
              <a:t>آپ کے پاس میری شکایت ہے اور آپ مدد کے لئے گزار ہیں۔</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79507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wa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ilayka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almushtaka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wa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anta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almusta`anu</a:t>
            </a: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p:txBody>
      </p:sp>
      <p:sp>
        <p:nvSpPr>
          <p:cNvPr id="179507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95078"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2030973321"/>
      </p:ext>
    </p:extLst>
  </p:cSld>
  <p:clrMapOvr>
    <a:masterClrMapping/>
  </p:clrMapOvr>
  <p:transition>
    <p:fade/>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فَاسْالُكَ</a:t>
            </a:r>
            <a:r>
              <a:rPr lang="ar-SA" sz="9200" kern="1200" dirty="0">
                <a:solidFill>
                  <a:schemeClr val="bg1"/>
                </a:solidFill>
                <a:latin typeface="Arabic Typesetting" panose="03020402040406030203" pitchFamily="66" charset="-78"/>
                <a:ea typeface="+mn-ea"/>
                <a:cs typeface="Arabic Typesetting" panose="03020402040406030203" pitchFamily="66" charset="-78"/>
              </a:rPr>
              <a:t> يَا اللَّهُ يَا اللَّهُ يَا اللَّهُ</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it-IT" sz="3600" b="1" kern="1200" dirty="0">
                <a:solidFill>
                  <a:schemeClr val="bg1"/>
                </a:solidFill>
                <a:ea typeface="MS Mincho" pitchFamily="49" charset="-128"/>
              </a:rPr>
              <a:t>So, I beseech You, O Allah! O Allah! O Allah!</a:t>
            </a:r>
          </a:p>
          <a:p>
            <a:pPr marL="342900" indent="-342900" eaLnBrk="1" hangingPunct="1">
              <a:defRPr/>
            </a:pPr>
            <a:r>
              <a:rPr lang="ur-PK" sz="3600" b="1" kern="1200" dirty="0">
                <a:solidFill>
                  <a:schemeClr val="bg1"/>
                </a:solidFill>
                <a:ea typeface="MS Mincho" pitchFamily="49" charset="-128"/>
              </a:rPr>
              <a:t>تو ، میں آپ سے التجا کرتا ہوں ، اے اللہ! اے اللہ! اے اللہ!</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79610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fa'as'aluka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ya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allahu</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ya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allahu</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ya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allahu</a:t>
            </a: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p:txBody>
      </p:sp>
      <p:sp>
        <p:nvSpPr>
          <p:cNvPr id="179610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96102"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95949783"/>
      </p:ext>
    </p:extLst>
  </p:cSld>
  <p:clrMapOvr>
    <a:masterClrMapping/>
  </p:clrMapOvr>
  <p:transition>
    <p:fade/>
  </p:transition>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بِحَقِّ مُحَمَّـدٍ وَآلِ مُحَمَّـدٍ</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In the name of Muhammad and the Household of Muhammad</a:t>
            </a:r>
          </a:p>
        </p:txBody>
      </p:sp>
      <p:sp>
        <p:nvSpPr>
          <p:cNvPr id="179712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bihaqqi muhammadin wa ali muhammadin</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79712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97126"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004721731"/>
      </p:ext>
    </p:extLst>
  </p:cSld>
  <p:clrMapOvr>
    <a:masterClrMapping/>
  </p:clrMapOvr>
  <p:transition>
    <p:fade/>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انْ تُصَلِّيَ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مُحَمَّدٍ وَآلِ مُحَمَّدٍ</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to send blessings upon Muhammad and the Household of Muhammad</a:t>
            </a:r>
          </a:p>
          <a:p>
            <a:pPr marL="342900" indent="-342900" eaLnBrk="1" hangingPunct="1">
              <a:defRPr/>
            </a:pPr>
            <a:r>
              <a:rPr lang="ur-PK" sz="3600" dirty="0">
                <a:solidFill>
                  <a:schemeClr val="tx1"/>
                </a:solidFill>
              </a:rPr>
              <a:t>معظم اور اہل خانہ کے نام پرمعظم اور اہل خانہ پر درود بھیجنا</a:t>
            </a:r>
          </a:p>
          <a:p>
            <a:pPr marL="342900" indent="-342900" eaLnBrk="1" hangingPunct="1">
              <a:defRPr/>
            </a:pPr>
            <a:endParaRPr lang="ur-PK" sz="3600" dirty="0">
              <a:solidFill>
                <a:schemeClr val="tx1"/>
              </a:solidFill>
            </a:endParaRPr>
          </a:p>
          <a:p>
            <a:pPr marL="342900" indent="-342900" eaLnBrk="1" hangingPunct="1">
              <a:defRPr/>
            </a:pPr>
            <a:endParaRPr lang="en-US" sz="3600" b="1" kern="1200" dirty="0">
              <a:solidFill>
                <a:schemeClr val="tx1"/>
              </a:solidFill>
              <a:ea typeface="MS Mincho" pitchFamily="49" charset="-128"/>
            </a:endParaRPr>
          </a:p>
        </p:txBody>
      </p:sp>
      <p:sp>
        <p:nvSpPr>
          <p:cNvPr id="179814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an tusalliya `ala muhammadin wa ali muhammadin</a:t>
            </a:r>
          </a:p>
        </p:txBody>
      </p:sp>
      <p:sp>
        <p:nvSpPr>
          <p:cNvPr id="179814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98150"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044776872"/>
      </p:ext>
    </p:extLst>
  </p:cSld>
  <p:clrMapOvr>
    <a:masterClrMapping/>
  </p:clrMapOvr>
  <p:transition>
    <p:fade/>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وَانْ تَكْشِفَ عَنِّي غَمِّي وَهَمِّي وَكَرْبِي</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to relieve my distress, grief, and agony</a:t>
            </a:r>
          </a:p>
          <a:p>
            <a:pPr marL="342900" indent="-342900" eaLnBrk="1" hangingPunct="1">
              <a:defRPr/>
            </a:pPr>
            <a:r>
              <a:rPr lang="ur-PK" sz="3600" b="1" kern="1200" dirty="0">
                <a:solidFill>
                  <a:schemeClr val="bg1"/>
                </a:solidFill>
                <a:ea typeface="MS Mincho" pitchFamily="49" charset="-128"/>
              </a:rPr>
              <a:t>اور میری تکلیف ، غم اور اذیت کو دور کرنے کے ل.</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79917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wa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an</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takshifa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anni</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ghammi</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wa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hammi</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wa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karbi</a:t>
            </a: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p:txBody>
      </p:sp>
      <p:sp>
        <p:nvSpPr>
          <p:cNvPr id="179917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799174"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579561857"/>
      </p:ext>
    </p:extLst>
  </p:cSld>
  <p:clrMapOvr>
    <a:masterClrMapping/>
  </p:clrMapOvr>
  <p:transition>
    <p:fade/>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فِي مَقَامِي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هٰذَا</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in this situation of mine</a:t>
            </a:r>
          </a:p>
          <a:p>
            <a:pPr marL="342900" indent="-342900" eaLnBrk="1" hangingPunct="1">
              <a:defRPr/>
            </a:pPr>
            <a:r>
              <a:rPr lang="ur-PK" sz="3600" b="1" kern="1200" dirty="0">
                <a:solidFill>
                  <a:schemeClr val="bg1"/>
                </a:solidFill>
                <a:ea typeface="MS Mincho" pitchFamily="49" charset="-128"/>
              </a:rPr>
              <a:t>میری اس صورتحال میں</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0019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fi maqami hadha</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0019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00198"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893013394"/>
      </p:ext>
    </p:extLst>
  </p:cSld>
  <p:clrMapOvr>
    <a:masterClrMapping/>
  </p:clrMapOvr>
  <p:transition>
    <p:fade/>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كَمَا كَشَفْتَ عَنْ نَبِيِّكَ هَمَّهُ وَغَمَّهُ وَكَرْبَهُ</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b="1" kern="1200" dirty="0">
                <a:solidFill>
                  <a:schemeClr val="bg1"/>
                </a:solidFill>
                <a:ea typeface="MS Mincho" pitchFamily="49" charset="-128"/>
              </a:rPr>
              <a:t>in the same way as You have relieved the distress, grief, and agony of Your </a:t>
            </a:r>
            <a:r>
              <a:rPr lang="en-US" b="1" kern="1200" dirty="0" smtClean="0">
                <a:solidFill>
                  <a:schemeClr val="bg1"/>
                </a:solidFill>
                <a:ea typeface="MS Mincho" pitchFamily="49" charset="-128"/>
              </a:rPr>
              <a:t>Prophet</a:t>
            </a:r>
          </a:p>
          <a:p>
            <a:pPr marL="342900" indent="-342900" eaLnBrk="1" hangingPunct="1">
              <a:defRPr/>
            </a:pPr>
            <a:r>
              <a:rPr lang="ur-PK" b="1" kern="1200" dirty="0">
                <a:solidFill>
                  <a:schemeClr val="bg1"/>
                </a:solidFill>
                <a:ea typeface="MS Mincho" pitchFamily="49" charset="-128"/>
              </a:rPr>
              <a:t>اسی طرح جس طرح آپ نے اپنے نبی </a:t>
            </a:r>
            <a:r>
              <a:rPr lang="en-US" b="1" kern="1200" dirty="0">
                <a:solidFill>
                  <a:schemeClr val="bg1"/>
                </a:solidFill>
                <a:ea typeface="MS Mincho" pitchFamily="49" charset="-128"/>
              </a:rPr>
              <a:t>of </a:t>
            </a:r>
            <a:r>
              <a:rPr lang="ur-PK" b="1" kern="1200" dirty="0">
                <a:solidFill>
                  <a:schemeClr val="bg1"/>
                </a:solidFill>
                <a:ea typeface="MS Mincho" pitchFamily="49" charset="-128"/>
              </a:rPr>
              <a:t>کی پریشانی ، غم اور تکلیف کو دور کیا ہے</a:t>
            </a:r>
          </a:p>
          <a:p>
            <a:pPr marL="342900" indent="-342900" eaLnBrk="1" hangingPunct="1">
              <a:defRPr/>
            </a:pPr>
            <a:endParaRPr lang="ur-PK" b="1" kern="1200" dirty="0">
              <a:solidFill>
                <a:schemeClr val="bg1"/>
              </a:solidFill>
              <a:ea typeface="MS Mincho" pitchFamily="49" charset="-128"/>
            </a:endParaRPr>
          </a:p>
          <a:p>
            <a:pPr marL="342900" indent="-342900" eaLnBrk="1" hangingPunct="1">
              <a:defRPr/>
            </a:pPr>
            <a:endParaRPr lang="en-US" b="1" kern="1200" dirty="0">
              <a:solidFill>
                <a:schemeClr val="bg1"/>
              </a:solidFill>
              <a:ea typeface="MS Mincho" pitchFamily="49" charset="-128"/>
            </a:endParaRPr>
          </a:p>
        </p:txBody>
      </p:sp>
      <p:sp>
        <p:nvSpPr>
          <p:cNvPr id="180122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kama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kashafta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an</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nabiyyika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hammahu</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wa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ghammahu</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wa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karbahu</a:t>
            </a: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p:txBody>
      </p:sp>
      <p:sp>
        <p:nvSpPr>
          <p:cNvPr id="180122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01222"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95003974"/>
      </p:ext>
    </p:extLst>
  </p:cSld>
  <p:clrMapOvr>
    <a:masterClrMapping/>
  </p:clrMapOvr>
  <p:transition>
    <p:fade/>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وَكَفَيْتَهُ هَوْلَ عَدُوِّهِ</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saved him from the horrors of his enemy.</a:t>
            </a:r>
          </a:p>
          <a:p>
            <a:pPr marL="342900" indent="-342900" eaLnBrk="1" hangingPunct="1">
              <a:defRPr/>
            </a:pPr>
            <a:r>
              <a:rPr lang="ur-PK" sz="3600" b="1" kern="1200" dirty="0">
                <a:solidFill>
                  <a:schemeClr val="bg1"/>
                </a:solidFill>
                <a:ea typeface="MS Mincho" pitchFamily="49" charset="-128"/>
              </a:rPr>
              <a:t>اور اسے اپنے دشمن کی وحشت سے بچایا۔</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0224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kafaytahu hawla `aduwwihi</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0224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02246"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55121603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وَلَعَنَ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امَّةً دَفَعَتْكُمْ عَنْ مَقَامِكُمْ</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May Allah </a:t>
            </a:r>
            <a:r>
              <a:rPr lang="en-US" sz="2800" b="1" kern="1200" dirty="0">
                <a:solidFill>
                  <a:schemeClr val="tx1"/>
                </a:solidFill>
                <a:ea typeface="MS Mincho" pitchFamily="49" charset="-128"/>
              </a:rPr>
              <a:t>withhold blessing from </a:t>
            </a:r>
            <a:r>
              <a:rPr lang="en-US" sz="2800" b="1" kern="1200" dirty="0">
                <a:solidFill>
                  <a:schemeClr val="tx1"/>
                </a:solidFill>
                <a:ea typeface="MS Mincho" pitchFamily="49" charset="-128"/>
              </a:rPr>
              <a:t>the people who drove you away from your </a:t>
            </a:r>
            <a:r>
              <a:rPr lang="en-US" sz="2800" b="1" kern="1200" dirty="0">
                <a:solidFill>
                  <a:schemeClr val="tx1"/>
                </a:solidFill>
                <a:ea typeface="MS Mincho" pitchFamily="49" charset="-128"/>
              </a:rPr>
              <a:t>position</a:t>
            </a:r>
          </a:p>
          <a:p>
            <a:pPr marL="342900" indent="-342900" eaLnBrk="1" hangingPunct="1">
              <a:defRPr/>
            </a:pPr>
            <a:r>
              <a:rPr lang="ur-PK" sz="2800" dirty="0">
                <a:solidFill>
                  <a:schemeClr val="tx1"/>
                </a:solidFill>
              </a:rPr>
              <a:t> اور لعنت کرے خدا اس گروہ پر جس نے آپ حضرات کو آپ حضرات کے مقام سے ہٹایا </a:t>
            </a:r>
            <a:endParaRPr lang="en-US" sz="2800" b="1" kern="1200" dirty="0">
              <a:solidFill>
                <a:schemeClr val="tx1"/>
              </a:solidFill>
              <a:ea typeface="MS Mincho" pitchFamily="49" charset="-128"/>
            </a:endParaRPr>
          </a:p>
        </p:txBody>
      </p:sp>
      <p:sp>
        <p:nvSpPr>
          <p:cNvPr id="3379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sv-SE" sz="3200" b="1" i="1">
                <a:solidFill>
                  <a:srgbClr val="FFFFFF"/>
                </a:solidFill>
                <a:ea typeface="MS Mincho" pitchFamily="49" charset="-128"/>
              </a:rPr>
              <a:t>wa la`ana allahu ummatan dafa`atkum `an maqamikum</a:t>
            </a:r>
            <a:endParaRPr lang="fi-FI" sz="3200" b="1" i="1">
              <a:solidFill>
                <a:srgbClr val="FFFFFF"/>
              </a:solidFill>
              <a:ea typeface="MS Mincho" pitchFamily="49" charset="-128"/>
            </a:endParaRPr>
          </a:p>
        </p:txBody>
      </p:sp>
      <p:sp>
        <p:nvSpPr>
          <p:cNvPr id="3379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33798"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746495997"/>
      </p:ext>
    </p:extLst>
  </p:cSld>
  <p:clrMapOvr>
    <a:masterClrMapping/>
  </p:clrMapOvr>
  <p:transition>
    <p:fade/>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فَٱكْشِفْ</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عَنِّي كَمَا كَشَفْتَ عَنْهُ</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So, (please) relieve me in the same way as You did to him,</a:t>
            </a:r>
          </a:p>
          <a:p>
            <a:pPr marL="342900" indent="-342900" eaLnBrk="1" hangingPunct="1">
              <a:defRPr/>
            </a:pPr>
            <a:r>
              <a:rPr lang="ur-PK" sz="3600" b="1" kern="1200" dirty="0">
                <a:solidFill>
                  <a:schemeClr val="bg1"/>
                </a:solidFill>
                <a:ea typeface="MS Mincho" pitchFamily="49" charset="-128"/>
              </a:rPr>
              <a:t>تو ، (براہ کرم) مجھے اسی طرح راحت دو جس طرح تم نے اس کے ساتھ کیا تھا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0326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fakshif `anni kama kashafta `anhu</a:t>
            </a:r>
          </a:p>
        </p:txBody>
      </p:sp>
      <p:sp>
        <p:nvSpPr>
          <p:cNvPr id="180326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03270"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2250901843"/>
      </p:ext>
    </p:extLst>
  </p:cSld>
  <p:clrMapOvr>
    <a:masterClrMapping/>
  </p:clrMapOvr>
  <p:transition>
    <p:fade/>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وَفَرِّجْ عَنِّي كَمَا فَرَّجْتَ عَنْهُ</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dispel my worries in the same way as You did to him,</a:t>
            </a:r>
          </a:p>
          <a:p>
            <a:pPr marL="342900" indent="-342900" eaLnBrk="1" hangingPunct="1">
              <a:defRPr/>
            </a:pPr>
            <a:r>
              <a:rPr lang="ur-PK" sz="3600" b="1" kern="1200" dirty="0">
                <a:solidFill>
                  <a:schemeClr val="bg1"/>
                </a:solidFill>
                <a:ea typeface="MS Mincho" pitchFamily="49" charset="-128"/>
              </a:rPr>
              <a:t>میری پریشانیوں کو اسی طرح دور کرو جس طرح تم نے اس کے ساتھ کیا تھا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0429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it-IT"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it-IT"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wa farrij `anni kama farrajta `anhu</a:t>
            </a: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p:txBody>
      </p:sp>
      <p:sp>
        <p:nvSpPr>
          <p:cNvPr id="180429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04294"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967663965"/>
      </p:ext>
    </p:extLst>
  </p:cSld>
  <p:clrMapOvr>
    <a:masterClrMapping/>
  </p:clrMapOvr>
  <p:transition>
    <p:fade/>
  </p:transition>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وَٱكْفِنِي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كَمَا كَفَيْتَهُ</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save me in the same way as You did to him,</a:t>
            </a:r>
          </a:p>
          <a:p>
            <a:pPr marL="342900" indent="-342900" eaLnBrk="1" hangingPunct="1">
              <a:defRPr/>
            </a:pPr>
            <a:r>
              <a:rPr lang="ur-PK" sz="3600" b="1" kern="1200" dirty="0">
                <a:solidFill>
                  <a:schemeClr val="bg1"/>
                </a:solidFill>
                <a:ea typeface="MS Mincho" pitchFamily="49" charset="-128"/>
              </a:rPr>
              <a:t>مجھے اسی طرح بچا جس طرح تم نے اس کے ساتھ کیا تھا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0531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wakfini kama kafaytahu</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0531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05318"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2059917655"/>
      </p:ext>
    </p:extLst>
  </p:cSld>
  <p:clrMapOvr>
    <a:masterClrMapping/>
  </p:clrMapOvr>
  <p:transition>
    <p:fade/>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وَٱصْرِفْ</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عَنِّي هَوْلَ مَا اخَافُ هَوْلَهُ</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drive away from me the horror of what I anticipate to horrify me,</a:t>
            </a:r>
          </a:p>
          <a:p>
            <a:pPr marL="342900" indent="-342900" eaLnBrk="1" hangingPunct="1">
              <a:defRPr/>
            </a:pPr>
            <a:r>
              <a:rPr lang="ur-PK" sz="3600" b="1" kern="1200" dirty="0">
                <a:solidFill>
                  <a:schemeClr val="bg1"/>
                </a:solidFill>
                <a:ea typeface="MS Mincho" pitchFamily="49" charset="-128"/>
              </a:rPr>
              <a:t>مجھ سے اس کی وحشت مجھ سے دور کردیں جس کا مجھے توقع ہے کہ</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0634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wasrif</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anni</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hawla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ma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akhafu</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hawlahu</a:t>
            </a: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p:txBody>
      </p:sp>
      <p:sp>
        <p:nvSpPr>
          <p:cNvPr id="180634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06342"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378302982"/>
      </p:ext>
    </p:extLst>
  </p:cSld>
  <p:clrMapOvr>
    <a:masterClrMapping/>
  </p:clrMapOvr>
  <p:transition>
    <p:fade/>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وَمَؤُونَةَ مَا اخَافُ مَؤُونَتَهُ</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the encumbrance of what I anticipate to overburden me,</a:t>
            </a:r>
          </a:p>
          <a:p>
            <a:pPr marL="342900" indent="-342900" eaLnBrk="1" hangingPunct="1">
              <a:defRPr/>
            </a:pPr>
            <a:r>
              <a:rPr lang="ur-PK" sz="3600" b="1" kern="1200" dirty="0">
                <a:solidFill>
                  <a:schemeClr val="bg1"/>
                </a:solidFill>
                <a:ea typeface="MS Mincho" pitchFamily="49" charset="-128"/>
              </a:rPr>
              <a:t>جس چیز کا مجھے توقع ہے اس میں مبتلا ہونا</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0736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it-IT"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ma'unata ma akhafu ma'unatahu</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0736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07366"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4196182919"/>
      </p:ext>
    </p:extLst>
  </p:cSld>
  <p:clrMapOvr>
    <a:masterClrMapping/>
  </p:clrMapOvr>
  <p:transition>
    <p:fade/>
  </p:transition>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وَهَمَّ مَا اخَافُ هَمَّهُ</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the distress of what I anticipate to distress me</a:t>
            </a:r>
          </a:p>
          <a:p>
            <a:pPr marL="342900" indent="-342900" eaLnBrk="1" hangingPunct="1">
              <a:defRPr/>
            </a:pPr>
            <a:r>
              <a:rPr lang="ur-PK" sz="3600" b="1" kern="1200" dirty="0">
                <a:solidFill>
                  <a:schemeClr val="bg1"/>
                </a:solidFill>
                <a:ea typeface="MS Mincho" pitchFamily="49" charset="-128"/>
              </a:rPr>
              <a:t>اور جس تکلیف سے مجھے تکلیف ہوتی ہے اس کی تکلیف</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0838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sv-SE"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hamma ma akhafu hammahu</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0838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08390"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95495257"/>
      </p:ext>
    </p:extLst>
  </p:cSld>
  <p:clrMapOvr>
    <a:masterClrMapping/>
  </p:clrMapOvr>
  <p:transition>
    <p:fade/>
  </p:transition>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بِلا مَؤُونَةٍ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نَفْسِي مِنْ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ذٰلِكَ</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without making me suffer any encumbrance due to all that.</a:t>
            </a:r>
          </a:p>
          <a:p>
            <a:pPr marL="342900" indent="-342900" eaLnBrk="1" hangingPunct="1">
              <a:defRPr/>
            </a:pPr>
            <a:r>
              <a:rPr lang="ur-PK" sz="3600" b="1" kern="1200" dirty="0">
                <a:solidFill>
                  <a:schemeClr val="bg1"/>
                </a:solidFill>
                <a:ea typeface="MS Mincho" pitchFamily="49" charset="-128"/>
              </a:rPr>
              <a:t>اس سب کی وجہ سے مجھے کسی قسم کی پریشانی کا سامنا کرنا پڑا۔</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0941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bila ma'unatin `ala nafsi min dhalika</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0941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09414"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708443392"/>
      </p:ext>
    </p:extLst>
  </p:cSld>
  <p:clrMapOvr>
    <a:masterClrMapping/>
  </p:clrMapOvr>
  <p:transition>
    <p:fade/>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وَٱصْرِفْنِي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بِقَضَاءِ حَوَائِجِي</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make me leave having all my requests granted</a:t>
            </a:r>
          </a:p>
          <a:p>
            <a:pPr marL="342900" indent="-342900" eaLnBrk="1" hangingPunct="1">
              <a:defRPr/>
            </a:pPr>
            <a:r>
              <a:rPr lang="ur-PK" sz="3600" b="1" kern="1200" dirty="0">
                <a:solidFill>
                  <a:schemeClr val="bg1"/>
                </a:solidFill>
                <a:ea typeface="MS Mincho" pitchFamily="49" charset="-128"/>
              </a:rPr>
              <a:t>اور میری تمام درخواستیں منظور ہونے کے بعد مجھے چھوڑ دیں</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1043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wasrifni biqada'i hawa'iji</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1043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10438"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629277094"/>
      </p:ext>
    </p:extLst>
  </p:cSld>
  <p:clrMapOvr>
    <a:masterClrMapping/>
  </p:clrMapOvr>
  <p:transition>
    <p:fade/>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وَكِفَايَةِ مَا اهَمَّنِي هَمُّهُ</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having all my distresses relieved,</a:t>
            </a:r>
          </a:p>
          <a:p>
            <a:pPr marL="342900" indent="-342900" eaLnBrk="1" hangingPunct="1">
              <a:defRPr/>
            </a:pPr>
            <a:r>
              <a:rPr lang="ur-PK" sz="3600" b="1" kern="1200" dirty="0">
                <a:solidFill>
                  <a:schemeClr val="bg1"/>
                </a:solidFill>
                <a:ea typeface="MS Mincho" pitchFamily="49" charset="-128"/>
              </a:rPr>
              <a:t>اور میری تمام پریشانیوں کو دور کیا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1146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kifayati ma ahammani hammahu</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1146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11462"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432343845"/>
      </p:ext>
    </p:extLst>
  </p:cSld>
  <p:clrMapOvr>
    <a:masterClrMapping/>
  </p:clrMapOvr>
  <p:transition>
    <p:fade/>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مِنْ امْرِ آخِرَتِي وَدُنْيَايَ</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including the affairs of this world and the Hereafter.</a:t>
            </a:r>
          </a:p>
          <a:p>
            <a:pPr marL="342900" indent="-342900" eaLnBrk="1" hangingPunct="1">
              <a:defRPr/>
            </a:pPr>
            <a:r>
              <a:rPr lang="ur-PK" sz="3600" b="1" kern="1200" dirty="0">
                <a:solidFill>
                  <a:schemeClr val="bg1"/>
                </a:solidFill>
                <a:ea typeface="MS Mincho" pitchFamily="49" charset="-128"/>
              </a:rPr>
              <a:t>بشمول دنیا وآخرت کے امور۔</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1248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min amri akhirati wa dunyaya</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1248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12486"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235308783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وَازَالَتْكُمْ عَنْ مَرَاتِبِكُمُ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ٱلَّتِي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رَتَّبَكُمُ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فِيهَا</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and removed you away from your ranks that Allah has put you in</a:t>
            </a:r>
            <a:r>
              <a:rPr lang="en-US" sz="2800" b="1" kern="1200" dirty="0">
                <a:solidFill>
                  <a:schemeClr val="tx1"/>
                </a:solidFill>
                <a:ea typeface="MS Mincho" pitchFamily="49" charset="-128"/>
              </a:rPr>
              <a:t>.</a:t>
            </a:r>
          </a:p>
          <a:p>
            <a:pPr marL="342900" indent="-342900" eaLnBrk="1" hangingPunct="1">
              <a:defRPr/>
            </a:pPr>
            <a:r>
              <a:rPr lang="ur-PK" sz="2800" dirty="0">
                <a:solidFill>
                  <a:schemeClr val="tx1"/>
                </a:solidFill>
              </a:rPr>
              <a:t>اور دور کرنا چاہا آپ حضرات کو ان مراتب سے جن کو خدا نے آپ حضرات کے لئے ثابت کیا ہے</a:t>
            </a:r>
            <a:endParaRPr lang="en-US" sz="2800" b="1" kern="1200" dirty="0">
              <a:solidFill>
                <a:schemeClr val="tx1"/>
              </a:solidFill>
              <a:ea typeface="MS Mincho" pitchFamily="49" charset="-128"/>
            </a:endParaRPr>
          </a:p>
        </p:txBody>
      </p:sp>
      <p:sp>
        <p:nvSpPr>
          <p:cNvPr id="3482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 azalatkum `an maratibikum allati rattabakum allahu fiha</a:t>
            </a:r>
          </a:p>
        </p:txBody>
      </p:sp>
      <p:sp>
        <p:nvSpPr>
          <p:cNvPr id="3482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34822"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1095164967"/>
      </p:ext>
    </p:extLst>
  </p:cSld>
  <p:clrMapOvr>
    <a:masterClrMapping/>
  </p:clrMapOvr>
  <p:transition>
    <p:fade/>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3506"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13507"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
        <p:nvSpPr>
          <p:cNvPr id="7" name="Rectangle 4"/>
          <p:cNvSpPr>
            <a:spLocks noChangeArrowheads="1"/>
          </p:cNvSpPr>
          <p:nvPr/>
        </p:nvSpPr>
        <p:spPr bwMode="auto">
          <a:xfrm>
            <a:off x="5795963" y="1058864"/>
            <a:ext cx="7747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rebuchet MS" pitchFamily="34" charset="0"/>
                <a:ea typeface="+mn-ea"/>
                <a:cs typeface="Arial" charset="0"/>
              </a:rPr>
              <a:t>Merits</a:t>
            </a:r>
            <a:endParaRPr kumimoji="0" lang="en-US" sz="16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rebuchet MS" pitchFamily="34" charset="0"/>
              <a:ea typeface="+mn-ea"/>
              <a:cs typeface="Arial" charset="0"/>
            </a:endParaRPr>
          </a:p>
        </p:txBody>
      </p:sp>
      <p:sp>
        <p:nvSpPr>
          <p:cNvPr id="1813509" name="Rectangle 2"/>
          <p:cNvSpPr txBox="1">
            <a:spLocks noChangeArrowheads="1"/>
          </p:cNvSpPr>
          <p:nvPr/>
        </p:nvSpPr>
        <p:spPr bwMode="auto">
          <a:xfrm>
            <a:off x="1752600" y="1520825"/>
            <a:ext cx="8686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6600" b="1" i="0" u="none" strike="noStrike" kern="1200" cap="none" spc="0" normalizeH="0" baseline="0" noProof="0">
              <a:ln>
                <a:noFill/>
              </a:ln>
              <a:solidFill>
                <a:srgbClr val="FFFFFF"/>
              </a:solidFill>
              <a:effectLst/>
              <a:uLnTx/>
              <a:uFillTx/>
              <a:latin typeface="Trebuchet MS" pitchFamily="34" charset="0"/>
              <a:ea typeface="+mn-ea"/>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6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Please face towards Iraq</a:t>
            </a:r>
            <a:endParaRPr kumimoji="0" lang="en-US" sz="6600" b="1" i="0" u="none" strike="noStrike" kern="1200" cap="none" spc="0" normalizeH="0" baseline="0" noProof="0">
              <a:ln>
                <a:noFill/>
              </a:ln>
              <a:solidFill>
                <a:srgbClr val="CC0000"/>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117996118"/>
      </p:ext>
    </p:extLst>
  </p:cSld>
  <p:clrMapOvr>
    <a:masterClrMapping/>
  </p:clrMapOvr>
  <p:transition>
    <p:fade/>
  </p:transition>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امِيرَ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ٱلْمُؤْمِنِينَ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Commander of the Faithful!</a:t>
            </a:r>
          </a:p>
        </p:txBody>
      </p:sp>
      <p:sp>
        <p:nvSpPr>
          <p:cNvPr id="181453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ya amira almu'minina</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1453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14534"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909301221"/>
      </p:ext>
    </p:extLst>
  </p:cSld>
  <p:clrMapOvr>
    <a:masterClrMapping/>
  </p:clrMapOvr>
  <p:transition>
    <p:fade/>
  </p:transition>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وَيَا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ابَا عَبْدِ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Abu-`Abdullah!</a:t>
            </a:r>
          </a:p>
          <a:p>
            <a:pPr marL="342900" indent="-342900" eaLnBrk="1" hangingPunct="1">
              <a:defRPr/>
            </a:pPr>
            <a:r>
              <a:rPr lang="ur-PK" sz="3600" dirty="0">
                <a:solidFill>
                  <a:schemeClr val="tx1"/>
                </a:solidFill>
              </a:rPr>
              <a:t>اے `-عبداللہ!</a:t>
            </a:r>
            <a:endParaRPr lang="en-US" sz="3600" b="1" kern="1200" dirty="0">
              <a:solidFill>
                <a:schemeClr val="tx1"/>
              </a:solidFill>
              <a:ea typeface="MS Mincho" pitchFamily="49" charset="-128"/>
            </a:endParaRPr>
          </a:p>
        </p:txBody>
      </p:sp>
      <p:sp>
        <p:nvSpPr>
          <p:cNvPr id="181555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ya aba `abdillahi</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1555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15558"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2073917283"/>
      </p:ext>
    </p:extLst>
  </p:cSld>
  <p:clrMapOvr>
    <a:masterClrMapping/>
  </p:clrMapOvr>
  <p:transition>
    <p:fade/>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عَلَيْكُمَا مِنِّي سَلامُ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ابَداً</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Peace of Allah be upon you both from me forever</a:t>
            </a:r>
          </a:p>
          <a:p>
            <a:pPr marL="342900" indent="-342900" eaLnBrk="1" hangingPunct="1">
              <a:defRPr/>
            </a:pPr>
            <a:r>
              <a:rPr lang="ur-PK" sz="3600" b="1" kern="1200" dirty="0">
                <a:solidFill>
                  <a:schemeClr val="bg1"/>
                </a:solidFill>
                <a:ea typeface="MS Mincho" pitchFamily="49" charset="-128"/>
              </a:rPr>
              <a:t>آپ دونوں کا مجھ سے ہمیشہ ہمیشہ کے لئے اللہ کا سلام ہو</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1658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`alaykuma minni salamu allahi abadan</a:t>
            </a:r>
          </a:p>
        </p:txBody>
      </p:sp>
      <p:sp>
        <p:nvSpPr>
          <p:cNvPr id="181658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16582"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969035929"/>
      </p:ext>
    </p:extLst>
  </p:cSld>
  <p:clrMapOvr>
    <a:masterClrMapping/>
  </p:clrMapOvr>
  <p:transition>
    <p:fade/>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مَا بَقِيتُ وَبَقِيَ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ٱللَّيْلُ</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وَٱلنَّهَارُ</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as long as I am existent and as long as there are day and night.</a:t>
            </a:r>
          </a:p>
          <a:p>
            <a:pPr marL="342900" indent="-342900" eaLnBrk="1" hangingPunct="1">
              <a:defRPr/>
            </a:pPr>
            <a:r>
              <a:rPr lang="ur-PK" sz="3600" b="1" kern="1200" dirty="0">
                <a:solidFill>
                  <a:schemeClr val="bg1"/>
                </a:solidFill>
                <a:ea typeface="MS Mincho" pitchFamily="49" charset="-128"/>
              </a:rPr>
              <a:t>جب تک میں موجود ہوں اور جب تک کہ دن اور رات ہوں۔</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1760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ma baqitu wa baqiya allaylu walnnaharu</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1760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17606"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087027294"/>
      </p:ext>
    </p:extLst>
  </p:cSld>
  <p:clrMapOvr>
    <a:masterClrMapping/>
  </p:clrMapOvr>
  <p:transition>
    <p:fade/>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وَلاَ جَعَلَهُ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آخِرَ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ٱلْعَهْدِ</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 زِيَارَتِكُمَا</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May Allah not decide this time of my visit to you both to be the last.</a:t>
            </a:r>
          </a:p>
          <a:p>
            <a:pPr marL="342900" indent="-342900" eaLnBrk="1" hangingPunct="1">
              <a:defRPr/>
            </a:pPr>
            <a:r>
              <a:rPr lang="ur-PK" sz="3600" b="1" kern="1200" dirty="0">
                <a:solidFill>
                  <a:schemeClr val="bg1"/>
                </a:solidFill>
                <a:ea typeface="MS Mincho" pitchFamily="49" charset="-128"/>
              </a:rPr>
              <a:t>اللہ نہ کرے کہ تم دونوں کے میرے اس دورے کا آخری وقت ہو۔</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1862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la ja`alahu allahu akhira al`ahdi min ziyaratikuma</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1862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18630"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2397957683"/>
      </p:ext>
    </p:extLst>
  </p:cSld>
  <p:clrMapOvr>
    <a:masterClrMapping/>
  </p:clrMapOvr>
  <p:transition>
    <p:fade/>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وَلاَ فَرَّقَ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بَيْنِي وَبَيْنَكُمَا</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May Allah never separate me from you both.</a:t>
            </a:r>
          </a:p>
          <a:p>
            <a:pPr marL="342900" indent="-342900" eaLnBrk="1" hangingPunct="1">
              <a:defRPr/>
            </a:pPr>
            <a:r>
              <a:rPr lang="ur-PK" sz="3600" b="1" kern="1200" dirty="0">
                <a:solidFill>
                  <a:schemeClr val="bg1"/>
                </a:solidFill>
                <a:ea typeface="MS Mincho" pitchFamily="49" charset="-128"/>
              </a:rPr>
              <a:t>اللہ مجھے آپ دونوں سے کبھی جدا نہ کرے۔</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1965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la farraqa allahu bayni wa baynakuma</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1965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19654"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723437837"/>
      </p:ext>
    </p:extLst>
  </p:cSld>
  <p:clrMapOvr>
    <a:masterClrMapping/>
  </p:clrMapOvr>
  <p:transition>
    <p:fade/>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احْيِنِي حَيَاةَ مُحَمَّدٍ وَذُرِّيَّتِهِ</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2800" b="1" kern="1200" dirty="0">
                <a:solidFill>
                  <a:schemeClr val="bg1"/>
                </a:solidFill>
                <a:ea typeface="MS Mincho" pitchFamily="49" charset="-128"/>
              </a:rPr>
              <a:t>O Allah, (please) make me live the same lifestyle that Muhammad and his offspring lived,</a:t>
            </a:r>
          </a:p>
          <a:p>
            <a:pPr marL="342900" indent="-342900" eaLnBrk="1" hangingPunct="1">
              <a:defRPr/>
            </a:pPr>
            <a:r>
              <a:rPr lang="ur-PK" sz="2800" b="1" kern="1200" dirty="0">
                <a:solidFill>
                  <a:schemeClr val="bg1"/>
                </a:solidFill>
                <a:ea typeface="MS Mincho" pitchFamily="49" charset="-128"/>
              </a:rPr>
              <a:t>اے اللہ (براہ کرم) مجھے وہی طرز زندگی بسر کریں جس طرح محمداور اس کی اولاد رہتی تھی ،</a:t>
            </a:r>
          </a:p>
          <a:p>
            <a:pPr marL="342900" indent="-342900" eaLnBrk="1" hangingPunct="1">
              <a:defRPr/>
            </a:pPr>
            <a:endParaRPr lang="ur-PK" sz="2800" b="1" kern="1200" dirty="0">
              <a:solidFill>
                <a:schemeClr val="bg1"/>
              </a:solidFill>
              <a:ea typeface="MS Mincho" pitchFamily="49" charset="-128"/>
            </a:endParaRPr>
          </a:p>
          <a:p>
            <a:pPr marL="342900" indent="-342900" eaLnBrk="1" hangingPunct="1">
              <a:defRPr/>
            </a:pPr>
            <a:endParaRPr lang="en-US" sz="2800" b="1" kern="1200" dirty="0">
              <a:solidFill>
                <a:schemeClr val="bg1"/>
              </a:solidFill>
              <a:ea typeface="MS Mincho" pitchFamily="49" charset="-128"/>
            </a:endParaRPr>
          </a:p>
        </p:txBody>
      </p:sp>
      <p:sp>
        <p:nvSpPr>
          <p:cNvPr id="182067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allahumma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ahyini</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hayata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muhammadin</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wa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dhurriyyatihi</a:t>
            </a: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p:txBody>
      </p:sp>
      <p:sp>
        <p:nvSpPr>
          <p:cNvPr id="182067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20678"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882174975"/>
      </p:ext>
    </p:extLst>
  </p:cSld>
  <p:clrMapOvr>
    <a:masterClrMapping/>
  </p:clrMapOvr>
  <p:transition>
    <p:fade/>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وَامِتْنِي مَمَاتَهُمْ</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make me die on the same faith on which they died,</a:t>
            </a:r>
          </a:p>
          <a:p>
            <a:pPr marL="342900" indent="-342900" eaLnBrk="1" hangingPunct="1">
              <a:defRPr/>
            </a:pPr>
            <a:r>
              <a:rPr lang="ur-PK" sz="3600" b="1" kern="1200" dirty="0">
                <a:solidFill>
                  <a:schemeClr val="bg1"/>
                </a:solidFill>
                <a:ea typeface="MS Mincho" pitchFamily="49" charset="-128"/>
              </a:rPr>
              <a:t>مجھے اسی ایمان پر مرجائیں جس پر وہ مر گئے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2170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amitni mamatahum</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2170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21702"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2899631173"/>
      </p:ext>
    </p:extLst>
  </p:cSld>
  <p:clrMapOvr>
    <a:masterClrMapping/>
  </p:clrMapOvr>
  <p:transition>
    <p:fade/>
  </p:transition>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وَتَوَفَّنِي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مِلَّتِهِمْ</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receive my soul while I am following their religion,</a:t>
            </a:r>
          </a:p>
          <a:p>
            <a:pPr marL="342900" indent="-342900" eaLnBrk="1" hangingPunct="1">
              <a:defRPr/>
            </a:pPr>
            <a:r>
              <a:rPr lang="ur-PK" sz="3600" b="1" kern="1200" dirty="0">
                <a:solidFill>
                  <a:schemeClr val="bg1"/>
                </a:solidFill>
                <a:ea typeface="MS Mincho" pitchFamily="49" charset="-128"/>
              </a:rPr>
              <a:t>میری جان کو قبول کرو جب میں ان کے مذہب پر چل رہا ہوں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2272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tawaffani `ala millatihim</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2272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22726"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71334816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وَلَعَنَ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امَّةً قَتَلَتْكُمْ</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May Allah </a:t>
            </a:r>
            <a:r>
              <a:rPr lang="en-US" sz="3600" b="1" kern="1200" dirty="0">
                <a:solidFill>
                  <a:schemeClr val="tx1"/>
                </a:solidFill>
                <a:ea typeface="MS Mincho" pitchFamily="49" charset="-128"/>
              </a:rPr>
              <a:t>withhold blessing from </a:t>
            </a:r>
            <a:r>
              <a:rPr lang="en-US" sz="3600" b="1" kern="1200" dirty="0">
                <a:solidFill>
                  <a:schemeClr val="tx1"/>
                </a:solidFill>
                <a:ea typeface="MS Mincho" pitchFamily="49" charset="-128"/>
              </a:rPr>
              <a:t>the people who slew you</a:t>
            </a:r>
            <a:r>
              <a:rPr lang="en-US" sz="3600" b="1" kern="1200" dirty="0">
                <a:solidFill>
                  <a:schemeClr val="tx1"/>
                </a:solidFill>
                <a:ea typeface="MS Mincho" pitchFamily="49" charset="-128"/>
              </a:rPr>
              <a:t>.</a:t>
            </a:r>
          </a:p>
          <a:p>
            <a:pPr marL="342900" indent="-342900" eaLnBrk="1" hangingPunct="1">
              <a:defRPr/>
            </a:pPr>
            <a:r>
              <a:rPr lang="ur-PK" sz="3600" dirty="0">
                <a:solidFill>
                  <a:schemeClr val="tx1"/>
                </a:solidFill>
              </a:rPr>
              <a:t>اور لعنت کرے خدا اس گروہ پر جس نے آپ کو قتل کیا</a:t>
            </a:r>
            <a:endParaRPr lang="en-US" sz="3600" b="1" kern="1200" dirty="0">
              <a:solidFill>
                <a:schemeClr val="tx1"/>
              </a:solidFill>
              <a:ea typeface="MS Mincho" pitchFamily="49" charset="-128"/>
            </a:endParaRPr>
          </a:p>
        </p:txBody>
      </p:sp>
      <p:sp>
        <p:nvSpPr>
          <p:cNvPr id="3584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 la`ana allahu ummatan qatalatkum</a:t>
            </a:r>
          </a:p>
        </p:txBody>
      </p:sp>
      <p:sp>
        <p:nvSpPr>
          <p:cNvPr id="3584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35846"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1897164753"/>
      </p:ext>
    </p:extLst>
  </p:cSld>
  <p:clrMapOvr>
    <a:masterClrMapping/>
  </p:clrMapOvr>
  <p:transition>
    <p:fade/>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وَٱحْشُرْنِي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فِي زُمْرَتِهِمْ</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include me with their group,</a:t>
            </a:r>
          </a:p>
          <a:p>
            <a:pPr marL="342900" indent="-342900" eaLnBrk="1" hangingPunct="1">
              <a:defRPr/>
            </a:pPr>
            <a:r>
              <a:rPr lang="ur-PK" sz="3600" b="1" kern="1200" dirty="0">
                <a:solidFill>
                  <a:schemeClr val="bg1"/>
                </a:solidFill>
                <a:ea typeface="MS Mincho" pitchFamily="49" charset="-128"/>
              </a:rPr>
              <a:t>مجھے ان کے گروپ میں شامل کریں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2374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wahshurni fi zumratihim</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2374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23750"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702250810"/>
      </p:ext>
    </p:extLst>
  </p:cSld>
  <p:clrMapOvr>
    <a:masterClrMapping/>
  </p:clrMapOvr>
  <p:transition>
    <p:fade/>
  </p:transition>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وَلاَ تُفَرِّقْ بَيْنِي وَبَيْنَهُمْ</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never separate me from them</a:t>
            </a:r>
          </a:p>
          <a:p>
            <a:pPr marL="342900" indent="-342900" eaLnBrk="1" hangingPunct="1">
              <a:defRPr/>
            </a:pPr>
            <a:r>
              <a:rPr lang="ur-PK" sz="3600" b="1" kern="1200" dirty="0">
                <a:solidFill>
                  <a:schemeClr val="bg1"/>
                </a:solidFill>
                <a:ea typeface="MS Mincho" pitchFamily="49" charset="-128"/>
              </a:rPr>
              <a:t>اور مجھے کبھی ان سے جدا نہ کرو</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2477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it-IT"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la tufarriq bayni wa baynahum</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2477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24774"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950702880"/>
      </p:ext>
    </p:extLst>
  </p:cSld>
  <p:clrMapOvr>
    <a:masterClrMapping/>
  </p:clrMapOvr>
  <p:transition>
    <p:fade/>
  </p:transition>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طَرْفَةَ عَيْنٍ ابَداً</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not for even a winking of any eye</a:t>
            </a:r>
          </a:p>
          <a:p>
            <a:pPr marL="342900" indent="-342900" eaLnBrk="1" hangingPunct="1">
              <a:defRPr/>
            </a:pPr>
            <a:r>
              <a:rPr lang="ur-PK" sz="3600" b="1" kern="1200" dirty="0">
                <a:solidFill>
                  <a:schemeClr val="bg1"/>
                </a:solidFill>
                <a:ea typeface="MS Mincho" pitchFamily="49" charset="-128"/>
              </a:rPr>
              <a:t>یہاں تک کہ کسی کی آنکھیں جھپکنے کے لئے بھی نہیں</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2579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tarfata `aynin abadan</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2579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25798"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54909885"/>
      </p:ext>
    </p:extLst>
  </p:cSld>
  <p:clrMapOvr>
    <a:masterClrMapping/>
  </p:clrMapOvr>
  <p:transition>
    <p:fade/>
  </p:transition>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ٱلدُّنْيَا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وَٱلآخِرَةِ</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in this world and in the Hereafter.</a:t>
            </a:r>
          </a:p>
          <a:p>
            <a:pPr marL="342900" indent="-342900" eaLnBrk="1" hangingPunct="1">
              <a:defRPr/>
            </a:pPr>
            <a:r>
              <a:rPr lang="ur-PK" sz="3600" b="1" kern="1200" dirty="0">
                <a:solidFill>
                  <a:schemeClr val="bg1"/>
                </a:solidFill>
                <a:ea typeface="MS Mincho" pitchFamily="49" charset="-128"/>
              </a:rPr>
              <a:t>دنیا اور آخرت میں۔</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2682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fi alddunya wal-akhirati</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2682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26822"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427501720"/>
      </p:ext>
    </p:extLst>
  </p:cSld>
  <p:clrMapOvr>
    <a:masterClrMapping/>
  </p:clrMapOvr>
  <p:transition>
    <p:fade/>
  </p:transition>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امِيرَ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ٱلْمُؤْمِنِينَ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Commander of the Faithful!</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2784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ya amira almu'minina</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2784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27846"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437717197"/>
      </p:ext>
    </p:extLst>
  </p:cSld>
  <p:clrMapOvr>
    <a:masterClrMapping/>
  </p:clrMapOvr>
  <p:transition>
    <p:fade/>
  </p:transition>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وَيَا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ابَا عَبْدِ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Abu-`Abdullah!</a:t>
            </a:r>
          </a:p>
        </p:txBody>
      </p:sp>
      <p:sp>
        <p:nvSpPr>
          <p:cNvPr id="182886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ya aba `abdillahi</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2886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28870"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643433388"/>
      </p:ext>
    </p:extLst>
  </p:cSld>
  <p:clrMapOvr>
    <a:masterClrMapping/>
  </p:clrMapOvr>
  <p:transition>
    <p:fade/>
  </p:transition>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اتَيْتُكُمَا زَائِراً</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 have come to you both to visit you,</a:t>
            </a:r>
          </a:p>
          <a:p>
            <a:pPr marL="342900" indent="-342900" eaLnBrk="1" hangingPunct="1">
              <a:defRPr/>
            </a:pPr>
            <a:r>
              <a:rPr lang="ur-PK" sz="3600" b="1" kern="1200" dirty="0">
                <a:solidFill>
                  <a:schemeClr val="bg1"/>
                </a:solidFill>
                <a:ea typeface="MS Mincho" pitchFamily="49" charset="-128"/>
              </a:rPr>
              <a:t>میں آپ دونوں کے پاس آپ سے ملنے آیا ہوں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2989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ataytukuma za'iran</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2989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29894"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096491652"/>
      </p:ext>
    </p:extLst>
  </p:cSld>
  <p:clrMapOvr>
    <a:masterClrMapping/>
  </p:clrMapOvr>
  <p:transition>
    <p:fade/>
  </p:transition>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وَمُتَوَسِّلاً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رَبِّي وَرَبِّكُمَا</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making both of you to be my means to Allah your and my Lord,</a:t>
            </a:r>
          </a:p>
          <a:p>
            <a:pPr marL="342900" indent="-342900" eaLnBrk="1" hangingPunct="1">
              <a:defRPr/>
            </a:pPr>
            <a:r>
              <a:rPr lang="ur-PK" sz="3600" b="1" kern="1200" dirty="0">
                <a:solidFill>
                  <a:schemeClr val="bg1"/>
                </a:solidFill>
                <a:ea typeface="MS Mincho" pitchFamily="49" charset="-128"/>
              </a:rPr>
              <a:t>تم دونوں کو اپنا اور میرے رب کو اپنا ذریعہ بناؤ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3091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mutawassilan ila allahi rabbi wa rabbikuma</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3091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30918"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983311117"/>
      </p:ext>
    </p:extLst>
  </p:cSld>
  <p:clrMapOvr>
    <a:masterClrMapping/>
  </p:clrMapOvr>
  <p:transition>
    <p:fade/>
  </p:transition>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وَمُتَوَجِّهاً إِلَيْهِ بِكُمَا</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turning my face to Him in your names,</a:t>
            </a:r>
          </a:p>
          <a:p>
            <a:pPr marL="342900" indent="-342900" eaLnBrk="1" hangingPunct="1">
              <a:defRPr/>
            </a:pPr>
            <a:r>
              <a:rPr lang="ur-PK" sz="3600" b="1" kern="1200" dirty="0">
                <a:solidFill>
                  <a:schemeClr val="bg1"/>
                </a:solidFill>
                <a:ea typeface="MS Mincho" pitchFamily="49" charset="-128"/>
              </a:rPr>
              <a:t>اپنے ناموں سے میرا چہرہ اسی کی طرف پھیرنا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3194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mutawajjihan ilayhi bikuma</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3194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31942"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178905868"/>
      </p:ext>
    </p:extLst>
  </p:cSld>
  <p:clrMapOvr>
    <a:masterClrMapping/>
  </p:clrMapOvr>
  <p:transition>
    <p:fade/>
  </p:transition>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وَمُسْتَشْفِعاً بِكُمَا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تَعَالَىٰ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فِي حَاجَتِي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هٰذِهِ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2800" b="1" kern="1200" dirty="0">
                <a:solidFill>
                  <a:schemeClr val="bg1"/>
                </a:solidFill>
                <a:ea typeface="MS Mincho" pitchFamily="49" charset="-128"/>
              </a:rPr>
              <a:t>and seeking your intercession for me with Allah All-exalted to grant me this request of mine;</a:t>
            </a:r>
          </a:p>
          <a:p>
            <a:pPr marL="342900" indent="-342900" eaLnBrk="1" hangingPunct="1">
              <a:defRPr/>
            </a:pPr>
            <a:r>
              <a:rPr lang="ur-PK" sz="2800" b="1" kern="1200" dirty="0">
                <a:solidFill>
                  <a:schemeClr val="bg1"/>
                </a:solidFill>
                <a:ea typeface="MS Mincho" pitchFamily="49" charset="-128"/>
              </a:rPr>
              <a:t>اور اللہ کے حضور مجھ سے تیری شفاعت کا طلبگار</a:t>
            </a:r>
          </a:p>
          <a:p>
            <a:pPr marL="342900" indent="-342900" eaLnBrk="1" hangingPunct="1">
              <a:defRPr/>
            </a:pPr>
            <a:endParaRPr lang="ur-PK" sz="2800" b="1" kern="1200" dirty="0">
              <a:solidFill>
                <a:schemeClr val="bg1"/>
              </a:solidFill>
              <a:ea typeface="MS Mincho" pitchFamily="49" charset="-128"/>
            </a:endParaRPr>
          </a:p>
          <a:p>
            <a:pPr marL="342900" indent="-342900" eaLnBrk="1" hangingPunct="1">
              <a:defRPr/>
            </a:pPr>
            <a:endParaRPr lang="en-US" sz="2800" b="1" kern="1200" dirty="0">
              <a:solidFill>
                <a:schemeClr val="bg1"/>
              </a:solidFill>
              <a:ea typeface="MS Mincho" pitchFamily="49" charset="-128"/>
            </a:endParaRPr>
          </a:p>
        </p:txBody>
      </p:sp>
      <p:sp>
        <p:nvSpPr>
          <p:cNvPr id="183296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mustashfi`an bikuma ila allahi ta`ala fi hajati hadhihi</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3296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32966"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94394206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9219"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
        <p:nvSpPr>
          <p:cNvPr id="7" name="Rectangle 4"/>
          <p:cNvSpPr>
            <a:spLocks noChangeArrowheads="1"/>
          </p:cNvSpPr>
          <p:nvPr/>
        </p:nvSpPr>
        <p:spPr bwMode="auto">
          <a:xfrm>
            <a:off x="5795963" y="1058864"/>
            <a:ext cx="7747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defRPr/>
            </a:pPr>
            <a:r>
              <a:rPr lang="en-GB" sz="1600" b="1" dirty="0">
                <a:solidFill>
                  <a:srgbClr val="FFFFFF"/>
                </a:solidFill>
                <a:effectLst>
                  <a:outerShdw blurRad="38100" dist="38100" dir="2700000" algn="tl">
                    <a:srgbClr val="000000">
                      <a:alpha val="43137"/>
                    </a:srgbClr>
                  </a:outerShdw>
                </a:effectLst>
                <a:latin typeface="Trebuchet MS" pitchFamily="34" charset="0"/>
                <a:cs typeface="Arial" charset="0"/>
              </a:rPr>
              <a:t>Merits</a:t>
            </a:r>
            <a:endParaRPr lang="en-US" sz="1600" b="1" i="1" dirty="0">
              <a:solidFill>
                <a:srgbClr val="FFFFFF"/>
              </a:solidFill>
              <a:effectLst>
                <a:outerShdw blurRad="38100" dist="38100" dir="2700000" algn="tl">
                  <a:srgbClr val="000000">
                    <a:alpha val="43137"/>
                  </a:srgbClr>
                </a:outerShdw>
              </a:effectLst>
              <a:latin typeface="Trebuchet MS" pitchFamily="34" charset="0"/>
              <a:cs typeface="Arial" charset="0"/>
            </a:endParaRPr>
          </a:p>
        </p:txBody>
      </p:sp>
      <p:sp>
        <p:nvSpPr>
          <p:cNvPr id="9221" name="Rectangle 3"/>
          <p:cNvSpPr>
            <a:spLocks noChangeArrowheads="1"/>
          </p:cNvSpPr>
          <p:nvPr/>
        </p:nvSpPr>
        <p:spPr bwMode="auto">
          <a:xfrm>
            <a:off x="1524001" y="1371601"/>
            <a:ext cx="9180513" cy="5508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2200" b="1">
                <a:solidFill>
                  <a:srgbClr val="FFFFFF"/>
                </a:solidFill>
                <a:latin typeface="Arial" pitchFamily="34" charset="0"/>
                <a:cs typeface="Arial" pitchFamily="34" charset="0"/>
              </a:rPr>
              <a:t>The Imam (A) explained, “As for such people, they may come out to a wasteland or go up a high roof in their houses, wave towards Imam al-Husayn (A) with greeting, invoke earnestly curses on those who killed him, and then offer a two-unit prayer. They may do so before midday. They may then mourn and weep for al-Husayn (A) and order those who live with them in their houses to weep for him, unless they fear for themselves from certain individuals who live with them. They may hold mournful ceremonies in their houses and show grief for him. They may also console one another on this terrible occasion of Imam al-Husayn’s sufferings. If they do all that, I myself guarantee for them to grant the rewards that I have mentioned beforehand.”</a:t>
            </a:r>
          </a:p>
          <a:p>
            <a:pPr algn="ctr" fontAlgn="base">
              <a:spcBef>
                <a:spcPct val="0"/>
              </a:spcBef>
              <a:spcAft>
                <a:spcPct val="0"/>
              </a:spcAft>
            </a:pPr>
            <a:r>
              <a:rPr lang="en-US" sz="2200" b="1">
                <a:solidFill>
                  <a:srgbClr val="FFFFFF"/>
                </a:solidFill>
                <a:latin typeface="Arial" pitchFamily="34" charset="0"/>
                <a:cs typeface="Arial" pitchFamily="34" charset="0"/>
              </a:rPr>
              <a:t>The reporter asked, “May Allah accept me as ransom for you! Do you really promise them and guarantee for them to have that reward?” The Imam (A) answered, “Yes, I do. I do promise them and guarantee for them having that reward.”</a:t>
            </a:r>
          </a:p>
        </p:txBody>
      </p:sp>
    </p:spTree>
    <p:extLst>
      <p:ext uri="{BB962C8B-B14F-4D97-AF65-F5344CB8AC3E}">
        <p14:creationId xmlns:p14="http://schemas.microsoft.com/office/powerpoint/2010/main" val="388007636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وَلَعَنَ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ٱلْمُمَهِّدِينَ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لَهُمْ</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b="1" kern="1200" dirty="0">
                <a:solidFill>
                  <a:schemeClr val="tx1"/>
                </a:solidFill>
                <a:ea typeface="MS Mincho" pitchFamily="49" charset="-128"/>
              </a:rPr>
              <a:t>May Allah </a:t>
            </a:r>
            <a:r>
              <a:rPr lang="en-US" b="1" kern="1200" dirty="0" smtClean="0">
                <a:solidFill>
                  <a:schemeClr val="tx1"/>
                </a:solidFill>
                <a:ea typeface="MS Mincho" pitchFamily="49" charset="-128"/>
              </a:rPr>
              <a:t>withhold blessing from </a:t>
            </a:r>
            <a:r>
              <a:rPr lang="en-US" b="1" kern="1200" dirty="0">
                <a:solidFill>
                  <a:schemeClr val="tx1"/>
                </a:solidFill>
                <a:ea typeface="MS Mincho" pitchFamily="49" charset="-128"/>
              </a:rPr>
              <a:t>those who paved the way for them to do </a:t>
            </a:r>
            <a:r>
              <a:rPr lang="en-US" b="1" kern="1200" dirty="0" smtClean="0">
                <a:solidFill>
                  <a:schemeClr val="tx1"/>
                </a:solidFill>
                <a:ea typeface="MS Mincho" pitchFamily="49" charset="-128"/>
              </a:rPr>
              <a:t>so</a:t>
            </a:r>
          </a:p>
          <a:p>
            <a:pPr marL="342900" indent="-342900" eaLnBrk="1" hangingPunct="1">
              <a:defRPr/>
            </a:pPr>
            <a:r>
              <a:rPr lang="ur-PK" dirty="0">
                <a:solidFill>
                  <a:schemeClr val="tx1"/>
                </a:solidFill>
              </a:rPr>
              <a:t>  اور لعنت کرے خدا اس گروہ پر جنہوں نے اسباب مہییا کئے</a:t>
            </a:r>
            <a:endParaRPr lang="en-US" b="1" kern="1200" dirty="0">
              <a:solidFill>
                <a:schemeClr val="tx1"/>
              </a:solidFill>
              <a:ea typeface="MS Mincho" pitchFamily="49" charset="-128"/>
            </a:endParaRPr>
          </a:p>
        </p:txBody>
      </p:sp>
      <p:sp>
        <p:nvSpPr>
          <p:cNvPr id="3686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 la`ana allahu almumahhidina lahum</a:t>
            </a:r>
          </a:p>
        </p:txBody>
      </p:sp>
      <p:sp>
        <p:nvSpPr>
          <p:cNvPr id="3686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36870"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2460908226"/>
      </p:ext>
    </p:extLst>
  </p:cSld>
  <p:clrMapOvr>
    <a:masterClrMapping/>
  </p:clrMapOvr>
  <p:transition>
    <p:fade/>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فَٱشْفَعَا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لِي</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so, intercede for me,</a:t>
            </a:r>
          </a:p>
          <a:p>
            <a:pPr marL="342900" indent="-342900" eaLnBrk="1" hangingPunct="1">
              <a:defRPr/>
            </a:pPr>
            <a:r>
              <a:rPr lang="ur-PK" sz="3600" b="1" kern="1200" dirty="0">
                <a:solidFill>
                  <a:schemeClr val="bg1"/>
                </a:solidFill>
                <a:ea typeface="MS Mincho" pitchFamily="49" charset="-128"/>
              </a:rPr>
              <a:t>تو ، میرے لئے سفارش کریں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3398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fashfa`a li</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3398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33990"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754186748"/>
      </p:ext>
    </p:extLst>
  </p:cSld>
  <p:clrMapOvr>
    <a:masterClrMapping/>
  </p:clrMapOvr>
  <p:transition>
    <p:fade/>
  </p:transition>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فَإِنَّ لَكُمَا عِنْدَ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ٱلْمَقَامَ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ٱلْمَحْمُودَ</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2800" b="1" kern="1200" dirty="0">
                <a:solidFill>
                  <a:schemeClr val="bg1"/>
                </a:solidFill>
                <a:ea typeface="MS Mincho" pitchFamily="49" charset="-128"/>
              </a:rPr>
              <a:t>since you both enjoy with Allah a praiseworthy position,</a:t>
            </a:r>
          </a:p>
          <a:p>
            <a:pPr marL="342900" indent="-342900" eaLnBrk="1" hangingPunct="1">
              <a:defRPr/>
            </a:pPr>
            <a:r>
              <a:rPr lang="ur-PK" sz="2800" b="1" kern="1200" dirty="0">
                <a:solidFill>
                  <a:schemeClr val="bg1"/>
                </a:solidFill>
                <a:ea typeface="MS Mincho" pitchFamily="49" charset="-128"/>
              </a:rPr>
              <a:t>چونکہ آپ دونوں اللہ کے ساتھ ایک قابل قدر مقام سے لطف اندوز ہوتے ہیں ،</a:t>
            </a:r>
          </a:p>
          <a:p>
            <a:pPr marL="342900" indent="-342900" eaLnBrk="1" hangingPunct="1">
              <a:defRPr/>
            </a:pPr>
            <a:endParaRPr lang="ur-PK" sz="2800" b="1" kern="1200" dirty="0">
              <a:solidFill>
                <a:schemeClr val="bg1"/>
              </a:solidFill>
              <a:ea typeface="MS Mincho" pitchFamily="49" charset="-128"/>
            </a:endParaRPr>
          </a:p>
          <a:p>
            <a:pPr marL="342900" indent="-342900" eaLnBrk="1" hangingPunct="1">
              <a:defRPr/>
            </a:pPr>
            <a:endParaRPr lang="en-US" sz="2800" b="1" kern="1200" dirty="0">
              <a:solidFill>
                <a:schemeClr val="bg1"/>
              </a:solidFill>
              <a:ea typeface="MS Mincho" pitchFamily="49" charset="-128"/>
            </a:endParaRPr>
          </a:p>
        </p:txBody>
      </p:sp>
      <p:sp>
        <p:nvSpPr>
          <p:cNvPr id="183501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it-IT"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fa'inna lakuma `inda allahi almaqama almahmuda</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3501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35014"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819209102"/>
      </p:ext>
    </p:extLst>
  </p:cSld>
  <p:clrMapOvr>
    <a:masterClrMapping/>
  </p:clrMapOvr>
  <p:transition>
    <p:fade/>
  </p:transition>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وَٱلْجَاهَ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ٱلْوَجِيهَ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 admissible status,</a:t>
            </a:r>
          </a:p>
          <a:p>
            <a:pPr marL="342900" indent="-342900" eaLnBrk="1" hangingPunct="1">
              <a:defRPr/>
            </a:pPr>
            <a:r>
              <a:rPr lang="ur-PK" sz="3600" b="1" kern="1200" dirty="0">
                <a:solidFill>
                  <a:schemeClr val="bg1"/>
                </a:solidFill>
                <a:ea typeface="MS Mincho" pitchFamily="49" charset="-128"/>
              </a:rPr>
              <a:t>قابل قبول حیثیت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3603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waljaha alwajiha</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3603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36038"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00928581"/>
      </p:ext>
    </p:extLst>
  </p:cSld>
  <p:clrMapOvr>
    <a:masterClrMapping/>
  </p:clrMapOvr>
  <p:transition>
    <p:fade/>
  </p:transition>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وَٱلْمَنْزِلَ</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ٱلرَّفِيعَ</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وَٱلْوَسِيلَةَ</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 lofty standing, and a means (of nearness to Him).</a:t>
            </a:r>
          </a:p>
          <a:p>
            <a:pPr marL="342900" indent="-342900" eaLnBrk="1" hangingPunct="1">
              <a:defRPr/>
            </a:pPr>
            <a:r>
              <a:rPr lang="ur-PK" sz="3600" b="1" kern="1200" dirty="0">
                <a:solidFill>
                  <a:schemeClr val="bg1"/>
                </a:solidFill>
                <a:ea typeface="MS Mincho" pitchFamily="49" charset="-128"/>
              </a:rPr>
              <a:t>اونچا کھڑا ہے ، اور ایک وسیلہ (اس کا قربت ہے)۔</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3706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walmanzila alrrafi`a walwasilata</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3706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37062"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4142692421"/>
      </p:ext>
    </p:extLst>
  </p:cSld>
  <p:clrMapOvr>
    <a:masterClrMapping/>
  </p:clrMapOvr>
  <p:transition>
    <p:fade/>
  </p:transition>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إِنِّي انْقَلِبُ عَنْكُمَا</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 will now leave you both,</a:t>
            </a:r>
          </a:p>
          <a:p>
            <a:pPr marL="342900" indent="-342900" eaLnBrk="1" hangingPunct="1">
              <a:defRPr/>
            </a:pPr>
            <a:r>
              <a:rPr lang="ur-PK" sz="3600" b="1" kern="1200" dirty="0">
                <a:solidFill>
                  <a:schemeClr val="bg1"/>
                </a:solidFill>
                <a:ea typeface="MS Mincho" pitchFamily="49" charset="-128"/>
              </a:rPr>
              <a:t>اب میں آپ دونوں کو چھوڑوں گا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3808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inni anqalibu `ankuma</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3808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38086"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705657181"/>
      </p:ext>
    </p:extLst>
  </p:cSld>
  <p:clrMapOvr>
    <a:masterClrMapping/>
  </p:clrMapOvr>
  <p:transition>
    <p:fade/>
  </p:transition>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مُنْتَظِراً لِتَنَجُّزِ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ٱلْحَاجَةِ</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expecting my request to be granted,</a:t>
            </a:r>
          </a:p>
          <a:p>
            <a:pPr marL="342900" indent="-342900" eaLnBrk="1" hangingPunct="1">
              <a:defRPr/>
            </a:pPr>
            <a:r>
              <a:rPr lang="ur-PK" sz="3600" b="1" kern="1200" dirty="0">
                <a:solidFill>
                  <a:schemeClr val="bg1"/>
                </a:solidFill>
                <a:ea typeface="MS Mincho" pitchFamily="49" charset="-128"/>
              </a:rPr>
              <a:t>میری درخواست منظور ہونے کی توقع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3910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muntaziran litanajjuzi alhajati</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3910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39110"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2247083731"/>
      </p:ext>
    </p:extLst>
  </p:cSld>
  <p:clrMapOvr>
    <a:masterClrMapping/>
  </p:clrMapOvr>
  <p:transition>
    <p:fade/>
  </p:transition>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وَقَضَائِهَا وَنَجَاحِهَا مِنَ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settled, and made successful by Allah</a:t>
            </a:r>
          </a:p>
          <a:p>
            <a:pPr marL="342900" indent="-342900" eaLnBrk="1" hangingPunct="1">
              <a:defRPr/>
            </a:pPr>
            <a:r>
              <a:rPr lang="ur-PK" sz="3600" b="1" kern="1200" dirty="0">
                <a:solidFill>
                  <a:schemeClr val="bg1"/>
                </a:solidFill>
                <a:ea typeface="MS Mincho" pitchFamily="49" charset="-128"/>
              </a:rPr>
              <a:t>آباد ، اور اللہ کی طرف سے کامیاب بنا دیا</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4013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qada'iha wa najahiha min allahi</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4013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40134"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2097575388"/>
      </p:ext>
    </p:extLst>
  </p:cSld>
  <p:clrMapOvr>
    <a:masterClrMapping/>
  </p:clrMapOvr>
  <p:transition>
    <p:fade/>
  </p:transition>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بِشَفَاعَتِكُمَا لِي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فِي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ذٰلِكَ</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on account of your intercession for me with Allah in that;</a:t>
            </a:r>
          </a:p>
          <a:p>
            <a:pPr marL="342900" indent="-342900" eaLnBrk="1" hangingPunct="1">
              <a:defRPr/>
            </a:pPr>
            <a:r>
              <a:rPr lang="ur-PK" sz="3600" b="1" kern="1200" dirty="0">
                <a:solidFill>
                  <a:schemeClr val="bg1"/>
                </a:solidFill>
                <a:ea typeface="MS Mincho" pitchFamily="49" charset="-128"/>
              </a:rPr>
              <a:t>اس میں اللہ کے ساتھ آپ کی شفاعت کی وجہ سے؛</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4115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bishafa`atikuma li ila allahi fi dhalika</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4115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41158"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870989422"/>
      </p:ext>
    </p:extLst>
  </p:cSld>
  <p:clrMapOvr>
    <a:masterClrMapping/>
  </p:clrMapOvr>
  <p:transition>
    <p:fade/>
  </p:transition>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فَلا اخِيبُ</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so, do not let me down</a:t>
            </a:r>
          </a:p>
          <a:p>
            <a:pPr marL="342900" indent="-342900" eaLnBrk="1" hangingPunct="1">
              <a:defRPr/>
            </a:pPr>
            <a:r>
              <a:rPr lang="ur-PK" sz="3600" b="1" kern="1200" dirty="0">
                <a:solidFill>
                  <a:schemeClr val="bg1"/>
                </a:solidFill>
                <a:ea typeface="MS Mincho" pitchFamily="49" charset="-128"/>
              </a:rPr>
              <a:t>تو ، مجھے مایوس نہ کریں</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4218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fala akhibu</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4218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42182"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732529762"/>
      </p:ext>
    </p:extLst>
  </p:cSld>
  <p:clrMapOvr>
    <a:masterClrMapping/>
  </p:clrMapOvr>
  <p:transition>
    <p:fade/>
  </p:transition>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وَلاَ يَكونُ مُنْقَلَبِي مُنْقَلَباً خَائِباً خَاسِراً</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do not make me leave with disappointment and loss;</a:t>
            </a:r>
          </a:p>
          <a:p>
            <a:pPr marL="342900" indent="-342900" eaLnBrk="1" hangingPunct="1">
              <a:defRPr/>
            </a:pPr>
            <a:r>
              <a:rPr lang="ur-PK" sz="3600" b="1" kern="1200" dirty="0">
                <a:solidFill>
                  <a:schemeClr val="bg1"/>
                </a:solidFill>
                <a:ea typeface="MS Mincho" pitchFamily="49" charset="-128"/>
              </a:rPr>
              <a:t>اور مجھے مایوسی اور نقصان سے رخصت نہ کریں۔</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4320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la yakunu munqalabi munqalaban kha'iban khasiran</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4320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43206"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19024731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بِٱلتَّمْكِينِ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 قِتَالِكُمْ</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and who made possible for them to fight against you</a:t>
            </a:r>
            <a:r>
              <a:rPr lang="en-US" sz="3600" b="1" kern="1200" dirty="0">
                <a:solidFill>
                  <a:schemeClr val="tx1"/>
                </a:solidFill>
                <a:ea typeface="MS Mincho" pitchFamily="49" charset="-128"/>
              </a:rPr>
              <a:t>.</a:t>
            </a:r>
          </a:p>
          <a:p>
            <a:pPr marL="342900" indent="-342900" eaLnBrk="1" hangingPunct="1">
              <a:defRPr/>
            </a:pPr>
            <a:r>
              <a:rPr lang="ur-PK" sz="3600" dirty="0">
                <a:solidFill>
                  <a:schemeClr val="tx1"/>
                </a:solidFill>
              </a:rPr>
              <a:t>  آپ کے قتل پر قادر ہونے کی</a:t>
            </a:r>
            <a:endParaRPr lang="en-US" sz="3600" b="1" kern="1200" dirty="0">
              <a:solidFill>
                <a:schemeClr val="tx1"/>
              </a:solidFill>
              <a:ea typeface="MS Mincho" pitchFamily="49" charset="-128"/>
            </a:endParaRPr>
          </a:p>
        </p:txBody>
      </p:sp>
      <p:sp>
        <p:nvSpPr>
          <p:cNvPr id="3789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bilttamkini min qitalikum</a:t>
            </a:r>
          </a:p>
        </p:txBody>
      </p:sp>
      <p:sp>
        <p:nvSpPr>
          <p:cNvPr id="3789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37894"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1741596113"/>
      </p:ext>
    </p:extLst>
  </p:cSld>
  <p:clrMapOvr>
    <a:masterClrMapping/>
  </p:clrMapOvr>
  <p:transition>
    <p:fade/>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بَلْ يَكُونُ مُنْقَلَبِي مُنْقَلَباً رَاجِحاً</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rather, make me leave with achievement,</a:t>
            </a:r>
          </a:p>
          <a:p>
            <a:pPr marL="342900" indent="-342900" eaLnBrk="1" hangingPunct="1">
              <a:defRPr/>
            </a:pPr>
            <a:r>
              <a:rPr lang="ur-PK" sz="3600" b="1" kern="1200" dirty="0">
                <a:solidFill>
                  <a:schemeClr val="bg1"/>
                </a:solidFill>
                <a:ea typeface="MS Mincho" pitchFamily="49" charset="-128"/>
              </a:rPr>
              <a:t>بلکہ ، مجھے کامیابی کے ساتھ چھوڑ دو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4422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bal yakunu munqalabi munqalaban rajihan</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4422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44230"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2300391382"/>
      </p:ext>
    </p:extLst>
  </p:cSld>
  <p:clrMapOvr>
    <a:masterClrMapping/>
  </p:clrMapOvr>
  <p:transition>
    <p:fade/>
  </p:transition>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مُفْلِحاً مُنْجِحاً مُسْتَجَاباً</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prosperity, success, and response (of my prayers)</a:t>
            </a:r>
          </a:p>
          <a:p>
            <a:pPr marL="342900" indent="-342900" eaLnBrk="1" hangingPunct="1">
              <a:defRPr/>
            </a:pPr>
            <a:r>
              <a:rPr lang="ur-PK" sz="3600" b="1" kern="1200" dirty="0">
                <a:solidFill>
                  <a:schemeClr val="bg1"/>
                </a:solidFill>
                <a:ea typeface="MS Mincho" pitchFamily="49" charset="-128"/>
              </a:rPr>
              <a:t>خوشحالی ، کامیابی ، اور جواب (میری دعاؤں کا)</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4525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muflihan munjihan mustajaban</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4525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45254"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2948363310"/>
      </p:ext>
    </p:extLst>
  </p:cSld>
  <p:clrMapOvr>
    <a:masterClrMapping/>
  </p:clrMapOvr>
  <p:transition>
    <p:fade/>
  </p:transition>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بِقَضَاءِ جَمِيعِ حَوَائِجِي</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by having all my requests granted.</a:t>
            </a:r>
          </a:p>
          <a:p>
            <a:pPr marL="342900" indent="-342900" eaLnBrk="1" hangingPunct="1">
              <a:defRPr/>
            </a:pPr>
            <a:r>
              <a:rPr lang="ur-PK" sz="3600" b="1" kern="1200" dirty="0">
                <a:solidFill>
                  <a:schemeClr val="bg1"/>
                </a:solidFill>
                <a:ea typeface="MS Mincho" pitchFamily="49" charset="-128"/>
              </a:rPr>
              <a:t>میری تمام درخواستوں کو منظور کرکے۔</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4627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biqada'i jami`i hawa'iji</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4627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46278"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5082172"/>
      </p:ext>
    </p:extLst>
  </p:cSld>
  <p:clrMapOvr>
    <a:masterClrMapping/>
  </p:clrMapOvr>
  <p:transition>
    <p:fade/>
  </p:transition>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وَتَشَفَّعَا لِي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b="1" kern="1200" dirty="0">
                <a:solidFill>
                  <a:schemeClr val="bg1"/>
                </a:solidFill>
                <a:ea typeface="MS Mincho" pitchFamily="49" charset="-128"/>
              </a:rPr>
              <a:t>And (please) intercede for me with Allah recurrently</a:t>
            </a:r>
            <a:r>
              <a:rPr lang="en-US" b="1" kern="1200" dirty="0" smtClean="0">
                <a:solidFill>
                  <a:schemeClr val="bg1"/>
                </a:solidFill>
                <a:ea typeface="MS Mincho" pitchFamily="49" charset="-128"/>
              </a:rPr>
              <a:t>.</a:t>
            </a:r>
          </a:p>
          <a:p>
            <a:pPr marL="342900" indent="-342900" eaLnBrk="1" hangingPunct="1">
              <a:defRPr/>
            </a:pPr>
            <a:r>
              <a:rPr lang="ur-PK" b="1" kern="1200" dirty="0">
                <a:solidFill>
                  <a:schemeClr val="bg1"/>
                </a:solidFill>
                <a:ea typeface="MS Mincho" pitchFamily="49" charset="-128"/>
              </a:rPr>
              <a:t>اور (براہ کرم) میرے لئے اللہ کے ساتھ بار بار سفارش کریں۔</a:t>
            </a:r>
          </a:p>
          <a:p>
            <a:pPr marL="342900" indent="-342900" eaLnBrk="1" hangingPunct="1">
              <a:defRPr/>
            </a:pPr>
            <a:endParaRPr lang="ur-PK" b="1" kern="1200" dirty="0">
              <a:solidFill>
                <a:schemeClr val="bg1"/>
              </a:solidFill>
              <a:ea typeface="MS Mincho" pitchFamily="49" charset="-128"/>
            </a:endParaRPr>
          </a:p>
          <a:p>
            <a:pPr marL="342900" indent="-342900" eaLnBrk="1" hangingPunct="1">
              <a:defRPr/>
            </a:pPr>
            <a:endParaRPr lang="en-US" b="1" kern="1200" dirty="0">
              <a:solidFill>
                <a:schemeClr val="bg1"/>
              </a:solidFill>
              <a:ea typeface="MS Mincho" pitchFamily="49" charset="-128"/>
            </a:endParaRPr>
          </a:p>
        </p:txBody>
      </p:sp>
      <p:sp>
        <p:nvSpPr>
          <p:cNvPr id="184730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it-IT"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tashaffa`a li ila allahi</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4730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47302"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4006445382"/>
      </p:ext>
    </p:extLst>
  </p:cSld>
  <p:clrMapOvr>
    <a:masterClrMapping/>
  </p:clrMapOvr>
  <p:transition>
    <p:fade/>
  </p:transition>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إِنْقَلَبْتُ</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مَا شَاءَ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2800" b="1" kern="1200" dirty="0">
                <a:solidFill>
                  <a:schemeClr val="bg1"/>
                </a:solidFill>
                <a:ea typeface="MS Mincho" pitchFamily="49" charset="-128"/>
              </a:rPr>
              <a:t>I now leave on ‘whatever is willed by Allah shall come to pass’</a:t>
            </a:r>
          </a:p>
          <a:p>
            <a:pPr marL="342900" indent="-342900" eaLnBrk="1" hangingPunct="1">
              <a:defRPr/>
            </a:pPr>
            <a:r>
              <a:rPr lang="ur-PK" sz="2800" b="1" kern="1200" dirty="0">
                <a:solidFill>
                  <a:schemeClr val="bg1"/>
                </a:solidFill>
                <a:ea typeface="MS Mincho" pitchFamily="49" charset="-128"/>
              </a:rPr>
              <a:t>اب میں 'اللہ کی مرضی کے مطابق ہوجائے گا' کو چھوڑ دیتا ہوں</a:t>
            </a:r>
          </a:p>
          <a:p>
            <a:pPr marL="342900" indent="-342900" eaLnBrk="1" hangingPunct="1">
              <a:defRPr/>
            </a:pPr>
            <a:endParaRPr lang="ur-PK" sz="2800" b="1" kern="1200" dirty="0">
              <a:solidFill>
                <a:schemeClr val="bg1"/>
              </a:solidFill>
              <a:ea typeface="MS Mincho" pitchFamily="49" charset="-128"/>
            </a:endParaRPr>
          </a:p>
          <a:p>
            <a:pPr marL="342900" indent="-342900" eaLnBrk="1" hangingPunct="1">
              <a:defRPr/>
            </a:pPr>
            <a:endParaRPr lang="en-US" sz="2800" b="1" kern="1200" dirty="0">
              <a:solidFill>
                <a:schemeClr val="bg1"/>
              </a:solidFill>
              <a:ea typeface="MS Mincho" pitchFamily="49" charset="-128"/>
            </a:endParaRPr>
          </a:p>
          <a:p>
            <a:pPr marL="342900" indent="-342900" eaLnBrk="1" hangingPunct="1">
              <a:defRPr/>
            </a:pPr>
            <a:endParaRPr lang="en-US" sz="2800" b="1" kern="1200" dirty="0">
              <a:solidFill>
                <a:schemeClr val="bg1"/>
              </a:solidFill>
              <a:ea typeface="MS Mincho" pitchFamily="49" charset="-128"/>
            </a:endParaRPr>
          </a:p>
        </p:txBody>
      </p:sp>
      <p:sp>
        <p:nvSpPr>
          <p:cNvPr id="184832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it-IT"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inqalabtu `ala ma sha'a allahu</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4832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48326"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268607022"/>
      </p:ext>
    </p:extLst>
  </p:cSld>
  <p:clrMapOvr>
    <a:masterClrMapping/>
  </p:clrMapOvr>
  <p:transition>
    <p:fade/>
  </p:transition>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وَلا حَوْلَ وَلا قُوَّةَ إِلاَّ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بِٱللَّهِ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‘there is neither might nor power except with Allah’,</a:t>
            </a:r>
          </a:p>
          <a:p>
            <a:pPr marL="342900" indent="-342900" eaLnBrk="1" hangingPunct="1">
              <a:defRPr/>
            </a:pPr>
            <a:r>
              <a:rPr lang="ur-PK" sz="3600" b="1" kern="1200" dirty="0">
                <a:solidFill>
                  <a:schemeClr val="bg1"/>
                </a:solidFill>
                <a:ea typeface="MS Mincho" pitchFamily="49" charset="-128"/>
              </a:rPr>
              <a:t>اور 'اللہ کے سوا کوئی طاقت اور طاقت نہیں'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4934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it-IT"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la hawla wa la quwwata illa billahi</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4934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49350"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2249066678"/>
      </p:ext>
    </p:extLst>
  </p:cSld>
  <p:clrMapOvr>
    <a:masterClrMapping/>
  </p:clrMapOvr>
  <p:transition>
    <p:fade/>
  </p:transition>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مُفَوِّضاً امْرِي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relegating all my affairs to Allah,</a:t>
            </a:r>
          </a:p>
          <a:p>
            <a:pPr marL="342900" indent="-342900" eaLnBrk="1" hangingPunct="1">
              <a:defRPr/>
            </a:pPr>
            <a:r>
              <a:rPr lang="ur-PK" sz="3600" b="1" kern="1200" dirty="0">
                <a:solidFill>
                  <a:schemeClr val="bg1"/>
                </a:solidFill>
                <a:ea typeface="MS Mincho" pitchFamily="49" charset="-128"/>
              </a:rPr>
              <a:t>اپنے تمام معاملات اللہ کے حضور بیان کرنا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5037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mufawwidan amri ila allahi</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5037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50374"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469775188"/>
      </p:ext>
    </p:extLst>
  </p:cSld>
  <p:clrMapOvr>
    <a:masterClrMapping/>
  </p:clrMapOvr>
  <p:transition>
    <p:fade/>
  </p:transition>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مُلْجِئاً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ظَهْرِي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referring all my power to Allah,</a:t>
            </a:r>
          </a:p>
          <a:p>
            <a:pPr marL="342900" indent="-342900" eaLnBrk="1" hangingPunct="1">
              <a:defRPr/>
            </a:pPr>
            <a:r>
              <a:rPr lang="ur-PK" sz="3600" b="1" kern="1200" dirty="0">
                <a:solidFill>
                  <a:schemeClr val="bg1"/>
                </a:solidFill>
                <a:ea typeface="MS Mincho" pitchFamily="49" charset="-128"/>
              </a:rPr>
              <a:t>میری ساری طاقت اللہ کی طرف اشارہ کرتے ہوئے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5139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mulji'an zahri ila allahi</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5139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51398"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871206005"/>
      </p:ext>
    </p:extLst>
  </p:cSld>
  <p:clrMapOvr>
    <a:masterClrMapping/>
  </p:clrMapOvr>
  <p:transition>
    <p:fade/>
  </p:transition>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مُتَوَكِّلاً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depending upon Allah,</a:t>
            </a:r>
          </a:p>
          <a:p>
            <a:pPr marL="342900" indent="-342900" eaLnBrk="1" hangingPunct="1">
              <a:defRPr/>
            </a:pPr>
            <a:r>
              <a:rPr lang="ur-PK" sz="3600" b="1" kern="1200" dirty="0">
                <a:solidFill>
                  <a:schemeClr val="bg1"/>
                </a:solidFill>
                <a:ea typeface="MS Mincho" pitchFamily="49" charset="-128"/>
              </a:rPr>
              <a:t>اللہ پر انحصار کرتے ہوئے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5242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mutawakklan `ala allahi</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5242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52422"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733612346"/>
      </p:ext>
    </p:extLst>
  </p:cSld>
  <p:clrMapOvr>
    <a:masterClrMapping/>
  </p:clrMapOvr>
  <p:transition>
    <p:fade/>
  </p:transition>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وَاقُولُ حَسْبِيَ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وَكَفَىٰ</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repeating, ‘Allah is only sufficient to me,’</a:t>
            </a:r>
          </a:p>
          <a:p>
            <a:pPr marL="342900" indent="-342900" eaLnBrk="1" hangingPunct="1">
              <a:defRPr/>
            </a:pPr>
            <a:r>
              <a:rPr lang="ur-PK" sz="3600" b="1" kern="1200" dirty="0">
                <a:solidFill>
                  <a:schemeClr val="bg1"/>
                </a:solidFill>
                <a:ea typeface="MS Mincho" pitchFamily="49" charset="-128"/>
              </a:rPr>
              <a:t>اور دہرایا کہ اللہ ہی میرے لئے کافی ہے۔</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5344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aqulu hasbiya allahu wa kafa</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5344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53446"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559712941"/>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بَرِئْتُ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وَإِلَيْكُمْ مِنْهُمْ</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I repudiate them in the presence of Allah and </a:t>
            </a:r>
            <a:r>
              <a:rPr lang="en-US" sz="3600" b="1" kern="1200" dirty="0">
                <a:solidFill>
                  <a:schemeClr val="tx1"/>
                </a:solidFill>
                <a:ea typeface="MS Mincho" pitchFamily="49" charset="-128"/>
              </a:rPr>
              <a:t>You</a:t>
            </a:r>
          </a:p>
          <a:p>
            <a:pPr marL="342900" indent="-342900" eaLnBrk="1" hangingPunct="1">
              <a:defRPr/>
            </a:pPr>
            <a:r>
              <a:rPr lang="ur-PK" sz="3600" dirty="0">
                <a:solidFill>
                  <a:schemeClr val="tx1"/>
                </a:solidFill>
              </a:rPr>
              <a:t> بریت چاھتا ہوں میں  خدا کے ذریعے سے</a:t>
            </a:r>
            <a:endParaRPr lang="en-US" sz="3600" b="1" kern="1200" dirty="0">
              <a:solidFill>
                <a:schemeClr val="tx1"/>
              </a:solidFill>
              <a:ea typeface="MS Mincho" pitchFamily="49" charset="-128"/>
            </a:endParaRPr>
          </a:p>
        </p:txBody>
      </p:sp>
      <p:sp>
        <p:nvSpPr>
          <p:cNvPr id="3891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bari'tu ila allahi wa ilaykum minhum</a:t>
            </a:r>
          </a:p>
        </p:txBody>
      </p:sp>
      <p:sp>
        <p:nvSpPr>
          <p:cNvPr id="3891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38918"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3163311060"/>
      </p:ext>
    </p:extLst>
  </p:cSld>
  <p:clrMapOvr>
    <a:masterClrMapping/>
  </p:clrMapOvr>
  <p:transition>
    <p:fade/>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سَمِعَ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لِمَنْ دَعَا</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‘May Allah respond to him who prays Him.’</a:t>
            </a:r>
          </a:p>
          <a:p>
            <a:pPr marL="342900" indent="-342900" eaLnBrk="1" hangingPunct="1">
              <a:defRPr/>
            </a:pPr>
            <a:r>
              <a:rPr lang="ur-PK" sz="3600" b="1" kern="1200" dirty="0">
                <a:solidFill>
                  <a:schemeClr val="bg1"/>
                </a:solidFill>
                <a:ea typeface="MS Mincho" pitchFamily="49" charset="-128"/>
              </a:rPr>
              <a:t>اور اللہ اس کی دعا قبول کرے جو اس کی دعا مانگے۔</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5446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sami`a allahu liman da`a</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5446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54470"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097374920"/>
      </p:ext>
    </p:extLst>
  </p:cSld>
  <p:clrMapOvr>
    <a:masterClrMapping/>
  </p:clrMapOvr>
  <p:transition>
    <p:fade/>
  </p:transition>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لَيْسَ لِي وَرَاءَ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Other than Allah</a:t>
            </a:r>
          </a:p>
          <a:p>
            <a:pPr marL="342900" indent="-342900" eaLnBrk="1" hangingPunct="1">
              <a:defRPr/>
            </a:pPr>
            <a:r>
              <a:rPr lang="ur-PK" sz="3600" b="1" kern="1200" dirty="0">
                <a:solidFill>
                  <a:schemeClr val="bg1"/>
                </a:solidFill>
                <a:ea typeface="MS Mincho" pitchFamily="49" charset="-128"/>
              </a:rPr>
              <a:t>اللہ کے سوا</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5549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laysa li wara'a allahi</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5549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55494"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4016048752"/>
      </p:ext>
    </p:extLst>
  </p:cSld>
  <p:clrMapOvr>
    <a:masterClrMapping/>
  </p:clrMapOvr>
  <p:transition>
    <p:fade/>
  </p:transition>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وَوَرَاءَكُمْ يَا سَادَتِي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مُنْتَهَىٰ</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2800" b="1" kern="1200" dirty="0">
                <a:solidFill>
                  <a:schemeClr val="bg1"/>
                </a:solidFill>
                <a:ea typeface="MS Mincho" pitchFamily="49" charset="-128"/>
              </a:rPr>
              <a:t>and other than you all, O my masters, I have nothing to put my hope in.</a:t>
            </a:r>
          </a:p>
          <a:p>
            <a:pPr marL="342900" indent="-342900" eaLnBrk="1" hangingPunct="1">
              <a:defRPr/>
            </a:pPr>
            <a:r>
              <a:rPr lang="ur-PK" sz="2800" b="1" kern="1200" dirty="0">
                <a:solidFill>
                  <a:schemeClr val="bg1"/>
                </a:solidFill>
                <a:ea typeface="MS Mincho" pitchFamily="49" charset="-128"/>
              </a:rPr>
              <a:t>اور اے میرے آقاؤں ، تم سب کے علاوہ ، مجھے اپنی امید رکھنے کے لئے کچھ نہیں ہے۔</a:t>
            </a:r>
          </a:p>
          <a:p>
            <a:pPr marL="342900" indent="-342900" eaLnBrk="1" hangingPunct="1">
              <a:defRPr/>
            </a:pPr>
            <a:endParaRPr lang="ur-PK" sz="2800" b="1" kern="1200" dirty="0">
              <a:solidFill>
                <a:schemeClr val="bg1"/>
              </a:solidFill>
              <a:ea typeface="MS Mincho" pitchFamily="49" charset="-128"/>
            </a:endParaRPr>
          </a:p>
          <a:p>
            <a:pPr marL="342900" indent="-342900" eaLnBrk="1" hangingPunct="1">
              <a:defRPr/>
            </a:pPr>
            <a:endParaRPr lang="en-US" sz="2800" b="1" kern="1200" dirty="0">
              <a:solidFill>
                <a:schemeClr val="bg1"/>
              </a:solidFill>
              <a:ea typeface="MS Mincho" pitchFamily="49" charset="-128"/>
            </a:endParaRPr>
          </a:p>
        </p:txBody>
      </p:sp>
      <p:sp>
        <p:nvSpPr>
          <p:cNvPr id="185651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wara'akum ya sadati muntaha</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5651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56518"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410251011"/>
      </p:ext>
    </p:extLst>
  </p:cSld>
  <p:clrMapOvr>
    <a:masterClrMapping/>
  </p:clrMapOvr>
  <p:transition>
    <p:fade/>
  </p:transition>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مَا شَاءَ رَبِّي كَانَ</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b="1" kern="1200" dirty="0">
                <a:solidFill>
                  <a:schemeClr val="bg1"/>
                </a:solidFill>
                <a:ea typeface="MS Mincho" pitchFamily="49" charset="-128"/>
              </a:rPr>
              <a:t>Only that which my Lord wills shall come to pass</a:t>
            </a:r>
            <a:r>
              <a:rPr lang="en-US" b="1" kern="1200" dirty="0" smtClean="0">
                <a:solidFill>
                  <a:schemeClr val="bg1"/>
                </a:solidFill>
                <a:ea typeface="MS Mincho" pitchFamily="49" charset="-128"/>
              </a:rPr>
              <a:t>,</a:t>
            </a:r>
          </a:p>
          <a:p>
            <a:pPr marL="342900" indent="-342900" eaLnBrk="1" hangingPunct="1">
              <a:defRPr/>
            </a:pPr>
            <a:r>
              <a:rPr lang="ur-PK" b="1" kern="1200" dirty="0">
                <a:solidFill>
                  <a:schemeClr val="bg1"/>
                </a:solidFill>
                <a:ea typeface="MS Mincho" pitchFamily="49" charset="-128"/>
              </a:rPr>
              <a:t>صرف وہی جو میرے پروردگار کی مرضی کے مطابق ہوگا</a:t>
            </a:r>
          </a:p>
          <a:p>
            <a:pPr marL="342900" indent="-342900" eaLnBrk="1" hangingPunct="1">
              <a:defRPr/>
            </a:pPr>
            <a:endParaRPr lang="ur-PK" b="1" kern="1200" dirty="0">
              <a:solidFill>
                <a:schemeClr val="bg1"/>
              </a:solidFill>
              <a:ea typeface="MS Mincho" pitchFamily="49" charset="-128"/>
            </a:endParaRPr>
          </a:p>
          <a:p>
            <a:pPr marL="342900" indent="-342900" eaLnBrk="1" hangingPunct="1">
              <a:defRPr/>
            </a:pPr>
            <a:endParaRPr lang="en-US" b="1" kern="1200" dirty="0">
              <a:solidFill>
                <a:schemeClr val="bg1"/>
              </a:solidFill>
              <a:ea typeface="MS Mincho" pitchFamily="49" charset="-128"/>
            </a:endParaRPr>
          </a:p>
        </p:txBody>
      </p:sp>
      <p:sp>
        <p:nvSpPr>
          <p:cNvPr id="185754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ma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sha'a</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rabbi</a:t>
            </a:r>
            <a:r>
              <a:rPr kumimoji="0" lang="es-ES"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rPr>
              <a:t> </a:t>
            </a:r>
            <a:r>
              <a:rPr kumimoji="0" lang="es-ES" sz="3200" b="1" i="1" u="none" strike="noStrike" kern="1200" cap="none" spc="0" normalizeH="0" baseline="0" noProof="0" dirty="0" err="1">
                <a:ln>
                  <a:noFill/>
                </a:ln>
                <a:solidFill>
                  <a:srgbClr val="FFFFFF"/>
                </a:solidFill>
                <a:effectLst/>
                <a:uLnTx/>
                <a:uFillTx/>
                <a:latin typeface="Arial" pitchFamily="34" charset="0"/>
                <a:ea typeface="MS Mincho" pitchFamily="49" charset="-128"/>
                <a:cs typeface="Arial" pitchFamily="34" charset="0"/>
              </a:rPr>
              <a:t>kana</a:t>
            </a:r>
            <a:endParaRPr kumimoji="0" lang="fi-FI" sz="3200" b="1" i="1" u="none" strike="noStrike" kern="1200" cap="none" spc="0" normalizeH="0" baseline="0" noProof="0" dirty="0">
              <a:ln>
                <a:noFill/>
              </a:ln>
              <a:solidFill>
                <a:srgbClr val="FFFFFF"/>
              </a:solidFill>
              <a:effectLst/>
              <a:uLnTx/>
              <a:uFillTx/>
              <a:latin typeface="Arial" pitchFamily="34" charset="0"/>
              <a:ea typeface="MS Mincho" pitchFamily="49" charset="-128"/>
              <a:cs typeface="Arial" pitchFamily="34" charset="0"/>
            </a:endParaRPr>
          </a:p>
        </p:txBody>
      </p:sp>
      <p:sp>
        <p:nvSpPr>
          <p:cNvPr id="185754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57542"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439451789"/>
      </p:ext>
    </p:extLst>
  </p:cSld>
  <p:clrMapOvr>
    <a:masterClrMapping/>
  </p:clrMapOvr>
  <p:transition>
    <p:fade/>
  </p:transition>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وَمَا لَمْ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يَشَا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لَمْ يَكُنْ</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whatever He does not will shall never be.</a:t>
            </a:r>
          </a:p>
          <a:p>
            <a:pPr marL="342900" indent="-342900" eaLnBrk="1" hangingPunct="1">
              <a:defRPr/>
            </a:pPr>
            <a:r>
              <a:rPr lang="ur-PK" sz="3600" b="1" kern="1200" dirty="0">
                <a:solidFill>
                  <a:schemeClr val="bg1"/>
                </a:solidFill>
                <a:ea typeface="MS Mincho" pitchFamily="49" charset="-128"/>
              </a:rPr>
              <a:t>اور جو کچھ وہ نہیں چاہتا ہے وہ کبھی نہیں ہوگا۔</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5856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ma lam yasha' lam yakun</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5856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58566"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554850302"/>
      </p:ext>
    </p:extLst>
  </p:cSld>
  <p:clrMapOvr>
    <a:masterClrMapping/>
  </p:clrMapOvr>
  <p:transition>
    <p:fade/>
  </p:transition>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وَلاَ حَوْلَ وَلاَ قُوَّةَ إِلاَّ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بِٱللَّهِ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There is neither might nor power except with Allah.</a:t>
            </a:r>
          </a:p>
          <a:p>
            <a:pPr marL="342900" indent="-342900" eaLnBrk="1" hangingPunct="1">
              <a:defRPr/>
            </a:pPr>
            <a:r>
              <a:rPr lang="ur-PK" sz="3600" b="1" kern="1200" dirty="0">
                <a:solidFill>
                  <a:schemeClr val="bg1"/>
                </a:solidFill>
                <a:ea typeface="MS Mincho" pitchFamily="49" charset="-128"/>
              </a:rPr>
              <a:t>اللہ کے سوا کوئی طاقت اور طاقت نہیں ہے۔</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5958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it-IT"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la hawla wa la quwwata illa billahi</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5958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59590"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704566517"/>
      </p:ext>
    </p:extLst>
  </p:cSld>
  <p:clrMapOvr>
    <a:masterClrMapping/>
  </p:clrMapOvr>
  <p:transition>
    <p:fade/>
  </p:transition>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اسْتَوْدِعُكُمَا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 entrust you both with Allah.</a:t>
            </a:r>
          </a:p>
          <a:p>
            <a:pPr marL="342900" indent="-342900" eaLnBrk="1" hangingPunct="1">
              <a:defRPr/>
            </a:pPr>
            <a:r>
              <a:rPr lang="ur-PK" sz="3600" kern="1200" dirty="0">
                <a:solidFill>
                  <a:schemeClr val="bg1"/>
                </a:solidFill>
                <a:ea typeface="MS Mincho" pitchFamily="49" charset="-128"/>
              </a:rPr>
              <a:t>میں تم دونوں کو اللہ کے سپرد کرتا ہوں۔</a:t>
            </a:r>
          </a:p>
          <a:p>
            <a:pPr marL="342900" indent="-342900" eaLnBrk="1" hangingPunct="1">
              <a:defRPr/>
            </a:pPr>
            <a:endParaRPr lang="ur-PK" sz="3600" kern="1200" dirty="0">
              <a:solidFill>
                <a:schemeClr val="bg1"/>
              </a:solidFill>
              <a:ea typeface="MS Mincho" pitchFamily="49" charset="-128"/>
            </a:endParaRPr>
          </a:p>
          <a:p>
            <a:pPr marL="342900" indent="-342900" eaLnBrk="1" hangingPunct="1">
              <a:defRPr/>
            </a:pPr>
            <a:endParaRPr lang="en-US" sz="3600" kern="1200" dirty="0">
              <a:solidFill>
                <a:schemeClr val="bg1"/>
              </a:solidFill>
              <a:ea typeface="MS Mincho" pitchFamily="49" charset="-128"/>
            </a:endParaRPr>
          </a:p>
        </p:txBody>
      </p:sp>
      <p:sp>
        <p:nvSpPr>
          <p:cNvPr id="186061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astawdi`ukuma allaha</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6061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60614"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234600913"/>
      </p:ext>
    </p:extLst>
  </p:cSld>
  <p:clrMapOvr>
    <a:masterClrMapping/>
  </p:clrMapOvr>
  <p:transition>
    <p:fade/>
  </p:transition>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وَلا جَعَلَهُ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آخِرَ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ٱلْعَهْدِ</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مِنِّي إِلَيْكُمَا</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2800" b="1" kern="1200" dirty="0">
                <a:solidFill>
                  <a:schemeClr val="bg1"/>
                </a:solidFill>
                <a:ea typeface="MS Mincho" pitchFamily="49" charset="-128"/>
              </a:rPr>
              <a:t>May Allah never decide this time of my visit to you both to be the last.</a:t>
            </a:r>
          </a:p>
          <a:p>
            <a:pPr marL="342900" indent="-342900" eaLnBrk="1" hangingPunct="1">
              <a:defRPr/>
            </a:pPr>
            <a:r>
              <a:rPr lang="ur-PK" sz="2800" b="1" kern="1200" dirty="0">
                <a:solidFill>
                  <a:schemeClr val="bg1"/>
                </a:solidFill>
                <a:ea typeface="MS Mincho" pitchFamily="49" charset="-128"/>
              </a:rPr>
              <a:t>اللہ کبھی بھی آپ دونوں سے ملنے کے اس وقت کا فیصلہ نہ کرے۔</a:t>
            </a:r>
          </a:p>
          <a:p>
            <a:pPr marL="342900" indent="-342900" eaLnBrk="1" hangingPunct="1">
              <a:defRPr/>
            </a:pPr>
            <a:endParaRPr lang="ur-PK" sz="2800" b="1" kern="1200" dirty="0">
              <a:solidFill>
                <a:schemeClr val="bg1"/>
              </a:solidFill>
              <a:ea typeface="MS Mincho" pitchFamily="49" charset="-128"/>
            </a:endParaRPr>
          </a:p>
          <a:p>
            <a:pPr marL="342900" indent="-342900" eaLnBrk="1" hangingPunct="1">
              <a:defRPr/>
            </a:pPr>
            <a:endParaRPr lang="en-US" sz="2800" b="1" kern="1200" dirty="0">
              <a:solidFill>
                <a:schemeClr val="bg1"/>
              </a:solidFill>
              <a:ea typeface="MS Mincho" pitchFamily="49" charset="-128"/>
            </a:endParaRPr>
          </a:p>
        </p:txBody>
      </p:sp>
      <p:sp>
        <p:nvSpPr>
          <p:cNvPr id="186163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la ja`alahu allahu akhira al`ahdi minni ilaykuma</a:t>
            </a:r>
          </a:p>
        </p:txBody>
      </p:sp>
      <p:sp>
        <p:nvSpPr>
          <p:cNvPr id="186163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61638"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2478531013"/>
      </p:ext>
    </p:extLst>
  </p:cSld>
  <p:clrMapOvr>
    <a:masterClrMapping/>
  </p:clrMapOvr>
  <p:transition>
    <p:fade/>
  </p:transition>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إِنْصَرَفْتُ</a:t>
            </a:r>
            <a:r>
              <a:rPr lang="ar-SA" sz="9200" kern="1200" dirty="0">
                <a:solidFill>
                  <a:schemeClr val="bg1"/>
                </a:solidFill>
                <a:latin typeface="Arabic Typesetting" panose="03020402040406030203" pitchFamily="66" charset="-78"/>
                <a:ea typeface="+mn-ea"/>
                <a:cs typeface="Arabic Typesetting" panose="03020402040406030203" pitchFamily="66" charset="-78"/>
              </a:rPr>
              <a:t> يَا سَيِّدِي يَا امِيرَ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ٱلْمُؤْمِنِينَ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وَمَوْلاَي</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May I now leave, O my master, O Commander of the faithful</a:t>
            </a:r>
          </a:p>
          <a:p>
            <a:pPr marL="342900" indent="-342900" eaLnBrk="1" hangingPunct="1">
              <a:defRPr/>
            </a:pPr>
            <a:r>
              <a:rPr lang="ur-PK" sz="3600" b="1" kern="1200" dirty="0">
                <a:solidFill>
                  <a:schemeClr val="bg1"/>
                </a:solidFill>
                <a:ea typeface="MS Mincho" pitchFamily="49" charset="-128"/>
              </a:rPr>
              <a:t>اے میرے آقا ،، اب میں چھوڑ سکتا ہوں</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6266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insaraftu ya sayyidi ya amira almu'minina wa mawlaya</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6266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62662"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954956938"/>
      </p:ext>
    </p:extLst>
  </p:cSld>
  <p:clrMapOvr>
    <a:masterClrMapping/>
  </p:clrMapOvr>
  <p:transition>
    <p:fade/>
  </p:transition>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وَانْتَ يَا ابَا عَبْدِ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يَا سَيِّدِي</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you O Abu-`Abdullah, O my master.</a:t>
            </a:r>
          </a:p>
          <a:p>
            <a:pPr marL="342900" indent="-342900" eaLnBrk="1" hangingPunct="1">
              <a:defRPr/>
            </a:pPr>
            <a:r>
              <a:rPr lang="ur-PK" sz="3600" b="1" kern="1200" dirty="0">
                <a:solidFill>
                  <a:schemeClr val="bg1"/>
                </a:solidFill>
                <a:ea typeface="MS Mincho" pitchFamily="49" charset="-128"/>
              </a:rPr>
              <a:t>اور اے میرے آقا ، عبد اللہ ، اے میرے آقا۔</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6368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anta ya aba `abdillahi ya sayyidi</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6368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63686"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40576257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وَمِنْ اشْيَاعِهِمْ وَاتْبَاعِهِمْ وَاوْلِيَائِهِمْ</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and I repudiate their devotees, followers, and loyalists</a:t>
            </a:r>
            <a:r>
              <a:rPr lang="en-US" sz="2800" b="1" kern="1200" dirty="0">
                <a:solidFill>
                  <a:schemeClr val="tx1"/>
                </a:solidFill>
                <a:ea typeface="MS Mincho" pitchFamily="49" charset="-128"/>
              </a:rPr>
              <a:t>.</a:t>
            </a:r>
          </a:p>
          <a:p>
            <a:pPr marL="342900" indent="-342900" eaLnBrk="1" hangingPunct="1">
              <a:defRPr/>
            </a:pPr>
            <a:r>
              <a:rPr lang="ur-PK" sz="2800" dirty="0">
                <a:solidFill>
                  <a:schemeClr val="tx1"/>
                </a:solidFill>
              </a:rPr>
              <a:t>اور آپ کے ذریعے ان لوگوں سے اور ان کی پیروی کرنے والوں سے اور ان کی تابعداری کرنے والوں سے اور ان کے دوستوں سے! </a:t>
            </a:r>
            <a:endParaRPr lang="en-US" sz="2800" b="1" kern="1200" dirty="0">
              <a:solidFill>
                <a:schemeClr val="tx1"/>
              </a:solidFill>
              <a:ea typeface="MS Mincho" pitchFamily="49" charset="-128"/>
            </a:endParaRPr>
          </a:p>
        </p:txBody>
      </p:sp>
      <p:sp>
        <p:nvSpPr>
          <p:cNvPr id="3994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 min ashya`ihim wa atba`ihim wa awliya'ihim</a:t>
            </a:r>
          </a:p>
        </p:txBody>
      </p:sp>
      <p:sp>
        <p:nvSpPr>
          <p:cNvPr id="3994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39942"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1816479364"/>
      </p:ext>
    </p:extLst>
  </p:cSld>
  <p:clrMapOvr>
    <a:masterClrMapping/>
  </p:clrMapOvr>
  <p:transition>
    <p:fade/>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وَسَلاَمِي عَلَيْكُمَا مُتَّصِلٌ</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My greetings to you both are as continuous</a:t>
            </a:r>
          </a:p>
          <a:p>
            <a:pPr marL="342900" indent="-342900" eaLnBrk="1" hangingPunct="1">
              <a:defRPr/>
            </a:pPr>
            <a:r>
              <a:rPr lang="ur-PK" sz="3600" b="1" kern="1200" dirty="0">
                <a:solidFill>
                  <a:schemeClr val="bg1"/>
                </a:solidFill>
                <a:ea typeface="MS Mincho" pitchFamily="49" charset="-128"/>
              </a:rPr>
              <a:t>آپ دونوں کو میرا سلام اتنا ہی مستقل ہے</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6470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salami `alaykuma muttasilun</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6470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64710"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619327815"/>
      </p:ext>
    </p:extLst>
  </p:cSld>
  <p:clrMapOvr>
    <a:masterClrMapping/>
  </p:clrMapOvr>
  <p:transition>
    <p:fade/>
  </p:transition>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مَا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ٱتَّصَلَ</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ٱللَّيْلُ</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وَٱلنَّهَارُ</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as night and day.</a:t>
            </a:r>
          </a:p>
          <a:p>
            <a:pPr marL="342900" indent="-342900" eaLnBrk="1" hangingPunct="1">
              <a:defRPr/>
            </a:pPr>
            <a:r>
              <a:rPr lang="ur-PK" sz="3600" b="1" kern="1200" dirty="0">
                <a:solidFill>
                  <a:schemeClr val="bg1"/>
                </a:solidFill>
                <a:ea typeface="MS Mincho" pitchFamily="49" charset="-128"/>
              </a:rPr>
              <a:t>جیسے رات اور دن۔</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6573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ma ittasala allaylu walnnaharu</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6573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65734"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2903242018"/>
      </p:ext>
    </p:extLst>
  </p:cSld>
  <p:clrMapOvr>
    <a:masterClrMapping/>
  </p:clrMapOvr>
  <p:transition>
    <p:fade/>
  </p:transition>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وَاصِلٌ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ذٰلِكَ</a:t>
            </a:r>
            <a:r>
              <a:rPr lang="ar-SA" sz="9200" kern="1200" dirty="0">
                <a:solidFill>
                  <a:schemeClr val="bg1"/>
                </a:solidFill>
                <a:latin typeface="Arabic Typesetting" panose="03020402040406030203" pitchFamily="66" charset="-78"/>
                <a:ea typeface="+mn-ea"/>
                <a:cs typeface="Arabic Typesetting" panose="03020402040406030203" pitchFamily="66" charset="-78"/>
              </a:rPr>
              <a:t> إِلَيْكُمَا</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May my greetings reach you both (all the time)</a:t>
            </a:r>
          </a:p>
          <a:p>
            <a:pPr marL="342900" indent="-342900" eaLnBrk="1" hangingPunct="1">
              <a:defRPr/>
            </a:pPr>
            <a:r>
              <a:rPr lang="ur-PK" sz="3600" b="1" kern="1200" dirty="0">
                <a:solidFill>
                  <a:schemeClr val="bg1"/>
                </a:solidFill>
                <a:ea typeface="MS Mincho" pitchFamily="49" charset="-128"/>
              </a:rPr>
              <a:t>میرآ سلام آپ دونوں تک پہنچے (ہمہ وقت)</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6675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wasilun dhalika ilaykuma</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6675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66758"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893507678"/>
      </p:ext>
    </p:extLst>
  </p:cSld>
  <p:clrMapOvr>
    <a:masterClrMapping/>
  </p:clrMapOvr>
  <p:transition>
    <p:fade/>
  </p:transition>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غَيْرُ مَحْجُوبٍ عَنْكُمَا سَلاَمِي</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2800" b="1" kern="1200" dirty="0">
                <a:solidFill>
                  <a:schemeClr val="bg1"/>
                </a:solidFill>
                <a:ea typeface="MS Mincho" pitchFamily="49" charset="-128"/>
              </a:rPr>
              <a:t>and my salutation never be screened from reaching you both,</a:t>
            </a:r>
          </a:p>
          <a:p>
            <a:pPr marL="342900" indent="-342900" eaLnBrk="1" hangingPunct="1">
              <a:defRPr/>
            </a:pPr>
            <a:r>
              <a:rPr lang="ur-PK" sz="2800" b="1" kern="1200" dirty="0">
                <a:solidFill>
                  <a:schemeClr val="bg1"/>
                </a:solidFill>
                <a:ea typeface="MS Mincho" pitchFamily="49" charset="-128"/>
              </a:rPr>
              <a:t>اور آپ دونوں تک پہنچنے سے میرا سلام کبھی نہیں دکھایا جاسکتا ،</a:t>
            </a:r>
          </a:p>
          <a:p>
            <a:pPr marL="342900" indent="-342900" eaLnBrk="1" hangingPunct="1">
              <a:defRPr/>
            </a:pPr>
            <a:endParaRPr lang="ur-PK" sz="2800" b="1" kern="1200" dirty="0">
              <a:solidFill>
                <a:schemeClr val="bg1"/>
              </a:solidFill>
              <a:ea typeface="MS Mincho" pitchFamily="49" charset="-128"/>
            </a:endParaRPr>
          </a:p>
          <a:p>
            <a:pPr marL="342900" indent="-342900" eaLnBrk="1" hangingPunct="1">
              <a:defRPr/>
            </a:pPr>
            <a:endParaRPr lang="en-US" sz="2800" b="1" kern="1200" dirty="0">
              <a:solidFill>
                <a:schemeClr val="bg1"/>
              </a:solidFill>
              <a:ea typeface="MS Mincho" pitchFamily="49" charset="-128"/>
            </a:endParaRPr>
          </a:p>
        </p:txBody>
      </p:sp>
      <p:sp>
        <p:nvSpPr>
          <p:cNvPr id="186778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ghayru mahjubin `ankuma salami</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6778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67782"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688498392"/>
      </p:ext>
    </p:extLst>
  </p:cSld>
  <p:clrMapOvr>
    <a:masterClrMapping/>
  </p:clrMapOvr>
  <p:transition>
    <p:fade/>
  </p:transition>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إِنْ شَاءَ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Allah willing.</a:t>
            </a:r>
          </a:p>
          <a:p>
            <a:pPr marL="342900" indent="-342900" eaLnBrk="1" hangingPunct="1">
              <a:defRPr/>
            </a:pPr>
            <a:r>
              <a:rPr lang="ur-PK" sz="3600" b="1" kern="1200" dirty="0">
                <a:solidFill>
                  <a:schemeClr val="bg1"/>
                </a:solidFill>
                <a:ea typeface="MS Mincho" pitchFamily="49" charset="-128"/>
              </a:rPr>
              <a:t>اللہ راضی ہے۔</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6880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in sha'a allahu</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6880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68806"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2296610627"/>
      </p:ext>
    </p:extLst>
  </p:cSld>
  <p:clrMapOvr>
    <a:masterClrMapping/>
  </p:clrMapOvr>
  <p:transition>
    <p:fade/>
  </p:transition>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وَاسْالُهُ بِحَقِّكُمَا انْ يَشَاءَ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ذٰلِكَ</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وَيَفْعَلَ</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2800" b="1" kern="1200" dirty="0">
                <a:solidFill>
                  <a:schemeClr val="bg1"/>
                </a:solidFill>
                <a:ea typeface="MS Mincho" pitchFamily="49" charset="-128"/>
              </a:rPr>
              <a:t>I also beseech Him in your names to determine and do that,</a:t>
            </a:r>
          </a:p>
          <a:p>
            <a:pPr marL="342900" indent="-342900" eaLnBrk="1" hangingPunct="1">
              <a:defRPr/>
            </a:pPr>
            <a:r>
              <a:rPr lang="ur-PK" sz="2800" b="1" kern="1200" dirty="0">
                <a:solidFill>
                  <a:schemeClr val="bg1"/>
                </a:solidFill>
                <a:ea typeface="MS Mincho" pitchFamily="49" charset="-128"/>
              </a:rPr>
              <a:t>میں آپ کے ناموں سے بھی التجا کرتا ہوں کہ وہ اس کا تعین کریں اور کریں ،</a:t>
            </a:r>
          </a:p>
          <a:p>
            <a:pPr marL="342900" indent="-342900" eaLnBrk="1" hangingPunct="1">
              <a:defRPr/>
            </a:pPr>
            <a:endParaRPr lang="ur-PK" sz="2800" b="1" kern="1200" dirty="0">
              <a:solidFill>
                <a:schemeClr val="bg1"/>
              </a:solidFill>
              <a:ea typeface="MS Mincho" pitchFamily="49" charset="-128"/>
            </a:endParaRPr>
          </a:p>
          <a:p>
            <a:pPr marL="342900" indent="-342900" eaLnBrk="1" hangingPunct="1">
              <a:defRPr/>
            </a:pPr>
            <a:endParaRPr lang="en-US" sz="2800" b="1" kern="1200" dirty="0">
              <a:solidFill>
                <a:schemeClr val="bg1"/>
              </a:solidFill>
              <a:ea typeface="MS Mincho" pitchFamily="49" charset="-128"/>
            </a:endParaRPr>
          </a:p>
        </p:txBody>
      </p:sp>
      <p:sp>
        <p:nvSpPr>
          <p:cNvPr id="186982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as'aluhu bihaqqikuma an yasha'a dhalika wa yaf`ala</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6982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69830"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651259516"/>
      </p:ext>
    </p:extLst>
  </p:cSld>
  <p:clrMapOvr>
    <a:masterClrMapping/>
  </p:clrMapOvr>
  <p:transition>
    <p:fade/>
  </p:transition>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فَإِنَّهُ حَمِيدٌ مَجِيدٌ</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for He is verily the owner of praise and the owner of glory.</a:t>
            </a:r>
          </a:p>
          <a:p>
            <a:pPr marL="342900" indent="-342900" eaLnBrk="1" hangingPunct="1">
              <a:defRPr/>
            </a:pPr>
            <a:r>
              <a:rPr lang="ur-PK" sz="3600" b="1" kern="1200" dirty="0">
                <a:solidFill>
                  <a:schemeClr val="bg1"/>
                </a:solidFill>
                <a:ea typeface="MS Mincho" pitchFamily="49" charset="-128"/>
              </a:rPr>
              <a:t>بے شک وہ حمد و ثنا کا مالک ہے۔</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7085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fa'innahu hamidun majidun</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7085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70854"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972888226"/>
      </p:ext>
    </p:extLst>
  </p:cSld>
  <p:clrMapOvr>
    <a:masterClrMapping/>
  </p:clrMapOvr>
  <p:transition>
    <p:fade/>
  </p:transition>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إِنْقَلَبْتُ</a:t>
            </a:r>
            <a:r>
              <a:rPr lang="ar-SA" sz="9200" kern="1200" dirty="0">
                <a:solidFill>
                  <a:schemeClr val="bg1"/>
                </a:solidFill>
                <a:latin typeface="Arabic Typesetting" panose="03020402040406030203" pitchFamily="66" charset="-78"/>
                <a:ea typeface="+mn-ea"/>
                <a:cs typeface="Arabic Typesetting" panose="03020402040406030203" pitchFamily="66" charset="-78"/>
              </a:rPr>
              <a:t> يَا سَيِّدَيَّ عَنْكُمَا</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 am now leaving you both, O my masters,</a:t>
            </a:r>
          </a:p>
          <a:p>
            <a:pPr marL="342900" indent="-342900" eaLnBrk="1" hangingPunct="1">
              <a:defRPr/>
            </a:pPr>
            <a:r>
              <a:rPr lang="ur-PK" sz="3600" b="1" kern="1200" dirty="0">
                <a:solidFill>
                  <a:schemeClr val="bg1"/>
                </a:solidFill>
                <a:ea typeface="MS Mincho" pitchFamily="49" charset="-128"/>
              </a:rPr>
              <a:t>میں اب آپ دونوں کو چھوڑ رہا ہوں ، میرے آقاؤں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7187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inqalabtu ya sayyidayya `ankuma</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7187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71878"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4038815897"/>
      </p:ext>
    </p:extLst>
  </p:cSld>
  <p:clrMapOvr>
    <a:masterClrMapping/>
  </p:clrMapOvr>
  <p:transition>
    <p:fade/>
  </p:transition>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تَائِباً حَامِداً لِلَّهِ</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repenting to and praising Allah,</a:t>
            </a:r>
          </a:p>
          <a:p>
            <a:pPr marL="342900" indent="-342900" eaLnBrk="1" hangingPunct="1">
              <a:defRPr/>
            </a:pPr>
            <a:r>
              <a:rPr lang="ur-PK" sz="3600" b="1" kern="1200" dirty="0">
                <a:solidFill>
                  <a:schemeClr val="bg1"/>
                </a:solidFill>
                <a:ea typeface="MS Mincho" pitchFamily="49" charset="-128"/>
              </a:rPr>
              <a:t>توبہ کرنا اور اللہ کی حمد کرنا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7290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ta'iban hamidan lillahi</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7290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72902"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98985335"/>
      </p:ext>
    </p:extLst>
  </p:cSld>
  <p:clrMapOvr>
    <a:masterClrMapping/>
  </p:clrMapOvr>
  <p:transition>
    <p:fade/>
  </p:transition>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شَاكِراً رَاجِياً لِلإِجَابَةِ</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2800" b="1" kern="1200" dirty="0">
                <a:solidFill>
                  <a:schemeClr val="bg1"/>
                </a:solidFill>
                <a:ea typeface="MS Mincho" pitchFamily="49" charset="-128"/>
              </a:rPr>
              <a:t>and thanking Him and hoping Him to respond to me;</a:t>
            </a:r>
          </a:p>
          <a:p>
            <a:pPr marL="342900" indent="-342900" eaLnBrk="1" hangingPunct="1">
              <a:defRPr/>
            </a:pPr>
            <a:r>
              <a:rPr lang="ur-PK" sz="2800" b="1" kern="1200" dirty="0">
                <a:solidFill>
                  <a:schemeClr val="bg1"/>
                </a:solidFill>
                <a:ea typeface="MS Mincho" pitchFamily="49" charset="-128"/>
              </a:rPr>
              <a:t>اور اس کا شکریہ ادا کرنا اور اس سے امید کرنا کہ وہ مجھے جواب دے۔</a:t>
            </a:r>
          </a:p>
          <a:p>
            <a:pPr marL="342900" indent="-342900" eaLnBrk="1" hangingPunct="1">
              <a:defRPr/>
            </a:pPr>
            <a:endParaRPr lang="ur-PK" sz="2800" b="1" kern="1200" dirty="0">
              <a:solidFill>
                <a:schemeClr val="bg1"/>
              </a:solidFill>
              <a:ea typeface="MS Mincho" pitchFamily="49" charset="-128"/>
            </a:endParaRPr>
          </a:p>
          <a:p>
            <a:pPr marL="342900" indent="-342900" eaLnBrk="1" hangingPunct="1">
              <a:defRPr/>
            </a:pPr>
            <a:endParaRPr lang="ur-PK" sz="2800" b="1" kern="1200" dirty="0">
              <a:solidFill>
                <a:schemeClr val="bg1"/>
              </a:solidFill>
              <a:ea typeface="MS Mincho" pitchFamily="49" charset="-128"/>
            </a:endParaRPr>
          </a:p>
          <a:p>
            <a:pPr marL="342900" indent="-342900" eaLnBrk="1" hangingPunct="1">
              <a:defRPr/>
            </a:pPr>
            <a:endParaRPr lang="en-US" sz="2800" b="1" kern="1200" dirty="0">
              <a:solidFill>
                <a:schemeClr val="bg1"/>
              </a:solidFill>
              <a:ea typeface="MS Mincho" pitchFamily="49" charset="-128"/>
            </a:endParaRPr>
          </a:p>
        </p:txBody>
      </p:sp>
      <p:sp>
        <p:nvSpPr>
          <p:cNvPr id="187392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shakiran rajiyan lil-ijabati</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7392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73926"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810193710"/>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ابَا عَبْدِ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O </a:t>
            </a:r>
            <a:r>
              <a:rPr lang="en-US" sz="3600" b="1" kern="1200" dirty="0">
                <a:solidFill>
                  <a:schemeClr val="tx1"/>
                </a:solidFill>
                <a:ea typeface="MS Mincho" pitchFamily="49" charset="-128"/>
              </a:rPr>
              <a:t>Abu-`Abdullah,</a:t>
            </a:r>
          </a:p>
          <a:p>
            <a:pPr marL="342900" indent="-342900" eaLnBrk="1" hangingPunct="1">
              <a:defRPr/>
            </a:pPr>
            <a:r>
              <a:rPr lang="ur-PK" sz="3600" dirty="0">
                <a:solidFill>
                  <a:schemeClr val="tx1"/>
                </a:solidFill>
              </a:rPr>
              <a:t>اے مولا میرے اے ابو عبد الله الحسین </a:t>
            </a:r>
            <a:endParaRPr lang="en-US" sz="3600" b="1" kern="1200" dirty="0">
              <a:solidFill>
                <a:schemeClr val="tx1"/>
              </a:solidFill>
              <a:ea typeface="MS Mincho" pitchFamily="49" charset="-128"/>
            </a:endParaRPr>
          </a:p>
        </p:txBody>
      </p:sp>
      <p:sp>
        <p:nvSpPr>
          <p:cNvPr id="4096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ya aba `abdillahi</a:t>
            </a:r>
          </a:p>
        </p:txBody>
      </p:sp>
      <p:sp>
        <p:nvSpPr>
          <p:cNvPr id="4096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40966"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2136888586"/>
      </p:ext>
    </p:extLst>
  </p:cSld>
  <p:clrMapOvr>
    <a:masterClrMapping/>
  </p:clrMapOvr>
  <p:transition>
    <p:fade/>
  </p:transition>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غَيْرَ آيِسٍ وَلاَ قَانِطٍ</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 neither despair nor lose hope,</a:t>
            </a:r>
          </a:p>
          <a:p>
            <a:pPr marL="342900" indent="-342900" eaLnBrk="1" hangingPunct="1">
              <a:defRPr/>
            </a:pPr>
            <a:r>
              <a:rPr lang="ur-PK" sz="3600" b="1" kern="1200" dirty="0">
                <a:solidFill>
                  <a:schemeClr val="bg1"/>
                </a:solidFill>
                <a:ea typeface="MS Mincho" pitchFamily="49" charset="-128"/>
              </a:rPr>
              <a:t>میں نا مایوس ہوں اور نہ ہی امید سے محروم ہوں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7494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ghayra ayisin wa la qanitin</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7494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74950"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2692007917"/>
      </p:ext>
    </p:extLst>
  </p:cSld>
  <p:clrMapOvr>
    <a:masterClrMapping/>
  </p:clrMapOvr>
  <p:transition>
    <p:fade/>
  </p:transition>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آئِباً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عَائِداً رَاجِعاً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زِيَارَتِكُمَا</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b="1" kern="1200" dirty="0">
                <a:solidFill>
                  <a:schemeClr val="bg1"/>
                </a:solidFill>
                <a:ea typeface="MS Mincho" pitchFamily="49" charset="-128"/>
              </a:rPr>
              <a:t>and I intend to come back, return, revisit you both</a:t>
            </a:r>
            <a:r>
              <a:rPr lang="en-US" b="1" kern="1200" dirty="0" smtClean="0">
                <a:solidFill>
                  <a:schemeClr val="bg1"/>
                </a:solidFill>
                <a:ea typeface="MS Mincho" pitchFamily="49" charset="-128"/>
              </a:rPr>
              <a:t>,</a:t>
            </a:r>
          </a:p>
          <a:p>
            <a:pPr marL="342900" indent="-342900" eaLnBrk="1" hangingPunct="1">
              <a:defRPr/>
            </a:pPr>
            <a:r>
              <a:rPr lang="ur-PK" b="1" kern="1200" dirty="0">
                <a:solidFill>
                  <a:schemeClr val="bg1"/>
                </a:solidFill>
                <a:ea typeface="MS Mincho" pitchFamily="49" charset="-128"/>
              </a:rPr>
              <a:t>اور میں واپس آنا ، واپس آنا ، آپ دونوں کو دوبارہ دیکھنے کا ارادہ کرتا ہوں ،</a:t>
            </a:r>
          </a:p>
          <a:p>
            <a:pPr marL="342900" indent="-342900" eaLnBrk="1" hangingPunct="1">
              <a:defRPr/>
            </a:pPr>
            <a:endParaRPr lang="ur-PK" b="1" kern="1200" dirty="0">
              <a:solidFill>
                <a:schemeClr val="bg1"/>
              </a:solidFill>
              <a:ea typeface="MS Mincho" pitchFamily="49" charset="-128"/>
            </a:endParaRPr>
          </a:p>
          <a:p>
            <a:pPr marL="342900" indent="-342900" eaLnBrk="1" hangingPunct="1">
              <a:defRPr/>
            </a:pPr>
            <a:endParaRPr lang="en-US" b="1" kern="1200" dirty="0">
              <a:solidFill>
                <a:schemeClr val="bg1"/>
              </a:solidFill>
              <a:ea typeface="MS Mincho" pitchFamily="49" charset="-128"/>
            </a:endParaRPr>
          </a:p>
        </p:txBody>
      </p:sp>
      <p:sp>
        <p:nvSpPr>
          <p:cNvPr id="187597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a'iban `a'idan raji`an ila ziyaratikuma</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7597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75974"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873000182"/>
      </p:ext>
    </p:extLst>
  </p:cSld>
  <p:clrMapOvr>
    <a:masterClrMapping/>
  </p:clrMapOvr>
  <p:transition>
    <p:fade/>
  </p:transition>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غَيْرَ رَاغِبٍ عَنْكُمَا وَلاَ عَنْ زِيَارَتِكُمَا</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2800" b="1" kern="1200" dirty="0">
                <a:solidFill>
                  <a:schemeClr val="bg1"/>
                </a:solidFill>
                <a:ea typeface="MS Mincho" pitchFamily="49" charset="-128"/>
              </a:rPr>
              <a:t>while I have never desired to leave you or to abandon visiting you;</a:t>
            </a:r>
          </a:p>
          <a:p>
            <a:pPr marL="342900" indent="-342900" eaLnBrk="1" hangingPunct="1">
              <a:defRPr/>
            </a:pPr>
            <a:r>
              <a:rPr lang="ur-PK" sz="2800" b="1" kern="1200" dirty="0">
                <a:solidFill>
                  <a:schemeClr val="bg1"/>
                </a:solidFill>
                <a:ea typeface="MS Mincho" pitchFamily="49" charset="-128"/>
              </a:rPr>
              <a:t>جب کہ میں نے کبھی آپ کو چھوڑنے یا آپ سے ملنے چھوڑنے کی خواہش نہیں کی ہے۔</a:t>
            </a:r>
          </a:p>
          <a:p>
            <a:pPr marL="342900" indent="-342900" eaLnBrk="1" hangingPunct="1">
              <a:defRPr/>
            </a:pPr>
            <a:endParaRPr lang="ur-PK" sz="2800" b="1" kern="1200" dirty="0">
              <a:solidFill>
                <a:schemeClr val="bg1"/>
              </a:solidFill>
              <a:ea typeface="MS Mincho" pitchFamily="49" charset="-128"/>
            </a:endParaRPr>
          </a:p>
          <a:p>
            <a:pPr marL="342900" indent="-342900" eaLnBrk="1" hangingPunct="1">
              <a:defRPr/>
            </a:pPr>
            <a:endParaRPr lang="en-US" sz="2800" b="1" kern="1200" dirty="0">
              <a:solidFill>
                <a:schemeClr val="bg1"/>
              </a:solidFill>
              <a:ea typeface="MS Mincho" pitchFamily="49" charset="-128"/>
            </a:endParaRPr>
          </a:p>
        </p:txBody>
      </p:sp>
      <p:sp>
        <p:nvSpPr>
          <p:cNvPr id="187699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de-DE"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ghayra raghibin `ankuma wa la `an ziyaratikuma</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7699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76998"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449664139"/>
      </p:ext>
    </p:extLst>
  </p:cSld>
  <p:clrMapOvr>
    <a:masterClrMapping/>
  </p:clrMapOvr>
  <p:transition>
    <p:fade/>
  </p:transition>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بَلْ رَاجِعٌ عَائِدٌ إِنْ شَاءَ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rather, I shall return and come back, if Allah wills.</a:t>
            </a:r>
          </a:p>
          <a:p>
            <a:pPr marL="342900" indent="-342900" eaLnBrk="1" hangingPunct="1">
              <a:defRPr/>
            </a:pPr>
            <a:r>
              <a:rPr lang="ur-PK" sz="3600" b="1" kern="1200" dirty="0">
                <a:solidFill>
                  <a:schemeClr val="bg1"/>
                </a:solidFill>
                <a:ea typeface="MS Mincho" pitchFamily="49" charset="-128"/>
              </a:rPr>
              <a:t>بلکہ اگر میں چاہوں تو میں واپس آؤں گا۔</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7802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it-IT"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bal raji`un `a'idun in sha'a allahu</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7802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78022"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2850313853"/>
      </p:ext>
    </p:extLst>
  </p:cSld>
  <p:clrMapOvr>
    <a:masterClrMapping/>
  </p:clrMapOvr>
  <p:transition>
    <p:fade/>
  </p:transition>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وَلاَ حَوْلَ وَلاَ قُوَّةَ إِلاَّ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بِٱللَّهِ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There is neither might nor power except with Allah.</a:t>
            </a:r>
          </a:p>
          <a:p>
            <a:pPr marL="342900" indent="-342900" eaLnBrk="1" hangingPunct="1">
              <a:defRPr/>
            </a:pPr>
            <a:r>
              <a:rPr lang="ur-PK" sz="3600" b="1" kern="1200" dirty="0">
                <a:solidFill>
                  <a:schemeClr val="bg1"/>
                </a:solidFill>
                <a:ea typeface="MS Mincho" pitchFamily="49" charset="-128"/>
              </a:rPr>
              <a:t>اللہ کے سوا کوئی طاقت اور طاقت نہیں ہے۔</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7904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it-IT"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wa la hawla wa la quwwata illa billahi</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7904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79046"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725334994"/>
      </p:ext>
    </p:extLst>
  </p:cSld>
  <p:clrMapOvr>
    <a:masterClrMapping/>
  </p:clrMapOvr>
  <p:transition>
    <p:fade/>
  </p:transition>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سَادَتِي رَغِبْتُ إِلَيْكُمَا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زِيَارَتِكُمَا</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2800" b="1" kern="1200" dirty="0">
                <a:solidFill>
                  <a:schemeClr val="bg1"/>
                </a:solidFill>
                <a:ea typeface="MS Mincho" pitchFamily="49" charset="-128"/>
              </a:rPr>
              <a:t>O my masters, I do desire for both of you and for visiting you</a:t>
            </a:r>
          </a:p>
          <a:p>
            <a:pPr marL="342900" indent="-342900" eaLnBrk="1" hangingPunct="1">
              <a:defRPr/>
            </a:pPr>
            <a:r>
              <a:rPr lang="ur-PK" sz="2800" b="1" kern="1200" dirty="0">
                <a:solidFill>
                  <a:schemeClr val="bg1"/>
                </a:solidFill>
                <a:ea typeface="MS Mincho" pitchFamily="49" charset="-128"/>
              </a:rPr>
              <a:t>اے میرے آقا ، میں آپ دونوں کی خواہش کرتا ہوں اور آپ کی زیارت کرتا ہوں</a:t>
            </a:r>
          </a:p>
          <a:p>
            <a:pPr marL="342900" indent="-342900" eaLnBrk="1" hangingPunct="1">
              <a:defRPr/>
            </a:pPr>
            <a:endParaRPr lang="ur-PK" sz="2800" b="1" kern="1200" dirty="0">
              <a:solidFill>
                <a:schemeClr val="bg1"/>
              </a:solidFill>
              <a:ea typeface="MS Mincho" pitchFamily="49" charset="-128"/>
            </a:endParaRPr>
          </a:p>
          <a:p>
            <a:pPr marL="342900" indent="-342900" eaLnBrk="1" hangingPunct="1">
              <a:defRPr/>
            </a:pPr>
            <a:endParaRPr lang="en-US" sz="2800" b="1" kern="1200" dirty="0">
              <a:solidFill>
                <a:schemeClr val="bg1"/>
              </a:solidFill>
              <a:ea typeface="MS Mincho" pitchFamily="49" charset="-128"/>
            </a:endParaRPr>
          </a:p>
        </p:txBody>
      </p:sp>
      <p:sp>
        <p:nvSpPr>
          <p:cNvPr id="188006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ya sadati raghibtu ilaykuma wa ila ziyaratikuma</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8006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80070"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4026103533"/>
      </p:ext>
    </p:extLst>
  </p:cSld>
  <p:clrMapOvr>
    <a:masterClrMapping/>
  </p:clrMapOvr>
  <p:transition>
    <p:fade/>
  </p:transition>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بَعْدَ انْ زَهِدَ فِيكُمَا وَفِي زِيَارَتِكُمَا اهْلُ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ٱلدُّنْيَا</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2800" b="1" kern="1200" dirty="0">
                <a:solidFill>
                  <a:schemeClr val="bg1"/>
                </a:solidFill>
                <a:ea typeface="MS Mincho" pitchFamily="49" charset="-128"/>
              </a:rPr>
              <a:t>although the people of this world (may) abandon you both or abandon visiting you.</a:t>
            </a:r>
          </a:p>
          <a:p>
            <a:pPr marL="342900" indent="-342900" eaLnBrk="1" hangingPunct="1">
              <a:defRPr/>
            </a:pPr>
            <a:r>
              <a:rPr lang="ur-PK" sz="2800" b="1" kern="1200" dirty="0">
                <a:solidFill>
                  <a:schemeClr val="bg1"/>
                </a:solidFill>
                <a:ea typeface="MS Mincho" pitchFamily="49" charset="-128"/>
              </a:rPr>
              <a:t>اگرچہ اس دنیا کے لوگ آپ دونوں کو ترک کردیں گے یا آپ کو ملنا چھوڑ دیں گے۔</a:t>
            </a:r>
          </a:p>
          <a:p>
            <a:pPr marL="342900" indent="-342900" eaLnBrk="1" hangingPunct="1">
              <a:defRPr/>
            </a:pPr>
            <a:endParaRPr lang="ur-PK" sz="2800" b="1" kern="1200" dirty="0">
              <a:solidFill>
                <a:schemeClr val="bg1"/>
              </a:solidFill>
              <a:ea typeface="MS Mincho" pitchFamily="49" charset="-128"/>
            </a:endParaRPr>
          </a:p>
          <a:p>
            <a:pPr marL="342900" indent="-342900" eaLnBrk="1" hangingPunct="1">
              <a:defRPr/>
            </a:pPr>
            <a:endParaRPr lang="en-US" sz="2800" b="1" kern="1200" dirty="0">
              <a:solidFill>
                <a:schemeClr val="bg1"/>
              </a:solidFill>
              <a:ea typeface="MS Mincho" pitchFamily="49" charset="-128"/>
            </a:endParaRPr>
          </a:p>
        </p:txBody>
      </p:sp>
      <p:sp>
        <p:nvSpPr>
          <p:cNvPr id="188109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ba`da an zahida fikuma wa fi ziyaratikuma ahlu alddunya</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8109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81094"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202990341"/>
      </p:ext>
    </p:extLst>
  </p:cSld>
  <p:clrMapOvr>
    <a:masterClrMapping/>
  </p:clrMapOvr>
  <p:transition>
    <p:fade/>
  </p:transition>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فَلاَ خَيَّبَنِيَ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مِمَّا رَجَوْتُ وَمَا امَّلْتُ فِي زِيَارَتِكُمَا</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2800" b="1" kern="1200" dirty="0">
                <a:solidFill>
                  <a:schemeClr val="bg1"/>
                </a:solidFill>
                <a:ea typeface="MS Mincho" pitchFamily="49" charset="-128"/>
              </a:rPr>
              <a:t>May Allah never make me fail to attain what I have hoped and desired in visiting you both.</a:t>
            </a:r>
          </a:p>
          <a:p>
            <a:pPr marL="342900" indent="-342900" eaLnBrk="1" hangingPunct="1">
              <a:defRPr/>
            </a:pPr>
            <a:r>
              <a:rPr lang="ur-PK" sz="2800" b="1" kern="1200" dirty="0">
                <a:solidFill>
                  <a:schemeClr val="bg1"/>
                </a:solidFill>
                <a:ea typeface="MS Mincho" pitchFamily="49" charset="-128"/>
              </a:rPr>
              <a:t>اللہ کبھی بھی مجھے ان چیزوں کو حاصل کرنے میں ناکام نہ بنائے جو میں آپ دونوں سے ملنے کی امید کرتا تھا۔</a:t>
            </a:r>
          </a:p>
          <a:p>
            <a:pPr marL="342900" indent="-342900" eaLnBrk="1" hangingPunct="1">
              <a:defRPr/>
            </a:pPr>
            <a:endParaRPr lang="ur-PK" sz="2800" b="1" kern="1200" dirty="0">
              <a:solidFill>
                <a:schemeClr val="bg1"/>
              </a:solidFill>
              <a:ea typeface="MS Mincho" pitchFamily="49" charset="-128"/>
            </a:endParaRPr>
          </a:p>
          <a:p>
            <a:pPr marL="342900" indent="-342900" eaLnBrk="1" hangingPunct="1">
              <a:defRPr/>
            </a:pPr>
            <a:endParaRPr lang="en-US" sz="2800" b="1" kern="1200" dirty="0">
              <a:solidFill>
                <a:schemeClr val="bg1"/>
              </a:solidFill>
              <a:ea typeface="MS Mincho" pitchFamily="49" charset="-128"/>
            </a:endParaRPr>
          </a:p>
        </p:txBody>
      </p:sp>
      <p:sp>
        <p:nvSpPr>
          <p:cNvPr id="188211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fala khayyabaniya allahu mimma rajawtu wa ma ammaltu fi ziyaratikuma</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8211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82118"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593271508"/>
      </p:ext>
    </p:extLst>
  </p:cSld>
  <p:clrMapOvr>
    <a:masterClrMapping/>
  </p:clrMapOvr>
  <p:transition>
    <p:fade/>
  </p:transition>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إِنَّهُ قَرِيبٌ مُجِيبٌ</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Verily, He is All-nigh, All-responding.</a:t>
            </a:r>
          </a:p>
          <a:p>
            <a:pPr marL="342900" indent="-342900" eaLnBrk="1" hangingPunct="1">
              <a:defRPr/>
            </a:pPr>
            <a:r>
              <a:rPr lang="ur-PK" sz="3600" b="1" kern="1200" dirty="0">
                <a:solidFill>
                  <a:schemeClr val="bg1"/>
                </a:solidFill>
                <a:ea typeface="MS Mincho" pitchFamily="49" charset="-128"/>
              </a:rPr>
              <a:t>بےشک وہ قریب تر ہے ، جواب دینے والا ہے۔</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8314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innahu qaribun mujibun</a:t>
            </a:r>
            <a:endPar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endParaRPr>
          </a:p>
        </p:txBody>
      </p:sp>
      <p:sp>
        <p:nvSpPr>
          <p:cNvPr id="188314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83142"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3142712357"/>
      </p:ext>
    </p:extLst>
  </p:cSld>
  <p:clrMapOvr>
    <a:masterClrMapping/>
  </p:clrMapOvr>
  <p:transition>
    <p:fade/>
  </p:transition>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صَلِّ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مُحَمَّدٍ وَآلِ مُحَمَّدٍ</a:t>
            </a:r>
          </a:p>
        </p:txBody>
      </p:sp>
      <p:sp>
        <p:nvSpPr>
          <p:cNvPr id="12" name="Subtitle 4"/>
          <p:cNvSpPr>
            <a:spLocks noGrp="1"/>
          </p:cNvSpPr>
          <p:nvPr>
            <p:ph type="subTitle" idx="1"/>
          </p:nvPr>
        </p:nvSpPr>
        <p:spPr>
          <a:xfrm>
            <a:off x="1752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a:t>
            </a:r>
            <a:r>
              <a:rPr lang="en-US" sz="3600" b="1" kern="1200" dirty="0" err="1">
                <a:solidFill>
                  <a:schemeClr val="bg1"/>
                </a:solidFill>
                <a:ea typeface="MS Mincho" pitchFamily="49" charset="-128"/>
              </a:rPr>
              <a:t>Alláh</a:t>
            </a:r>
            <a:r>
              <a:rPr lang="en-US" sz="3600" b="1" kern="1200" dirty="0">
                <a:solidFill>
                  <a:schemeClr val="bg1"/>
                </a:solidFill>
                <a:ea typeface="MS Mincho" pitchFamily="49" charset="-128"/>
              </a:rPr>
              <a:t> send Your blessings on Muhammad</a:t>
            </a:r>
          </a:p>
          <a:p>
            <a:pPr marL="342900" indent="-342900" eaLnBrk="1" hangingPunct="1">
              <a:defRPr/>
            </a:pPr>
            <a:r>
              <a:rPr lang="en-US" sz="3600" b="1" kern="1200" dirty="0">
                <a:solidFill>
                  <a:schemeClr val="bg1"/>
                </a:solidFill>
                <a:ea typeface="MS Mincho" pitchFamily="49" charset="-128"/>
              </a:rPr>
              <a:t>and the family of Muhammad.</a:t>
            </a:r>
          </a:p>
        </p:txBody>
      </p:sp>
      <p:sp>
        <p:nvSpPr>
          <p:cNvPr id="188416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fi-FI" sz="3200" b="1" i="1" u="none" strike="noStrike" kern="1200" cap="none" spc="0" normalizeH="0" baseline="0" noProof="0">
                <a:ln>
                  <a:noFill/>
                </a:ln>
                <a:solidFill>
                  <a:srgbClr val="FFFFFF"/>
                </a:solidFill>
                <a:effectLst/>
                <a:uLnTx/>
                <a:uFillTx/>
                <a:latin typeface="Arial" pitchFamily="34" charset="0"/>
                <a:ea typeface="MS Mincho" pitchFamily="49" charset="-128"/>
                <a:cs typeface="Arial" pitchFamily="34" charset="0"/>
              </a:rPr>
              <a:t>allahumma salli `ala muhammadin wa ali muhammadin</a:t>
            </a:r>
          </a:p>
        </p:txBody>
      </p:sp>
      <p:sp>
        <p:nvSpPr>
          <p:cNvPr id="188416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FFFFFF"/>
                </a:solidFill>
                <a:effectLst/>
                <a:uLnTx/>
                <a:uFillTx/>
                <a:latin typeface="Trebuchet MS" pitchFamily="34" charset="0"/>
                <a:ea typeface="+mn-ea"/>
                <a:cs typeface="Arial" pitchFamily="34" charset="0"/>
              </a:rPr>
              <a:t>دعاء علقمة</a:t>
            </a:r>
          </a:p>
        </p:txBody>
      </p:sp>
      <p:sp>
        <p:nvSpPr>
          <p:cNvPr id="1884166" name="Rectangle 4"/>
          <p:cNvSpPr>
            <a:spLocks noChangeArrowheads="1"/>
          </p:cNvSpPr>
          <p:nvPr/>
        </p:nvSpPr>
        <p:spPr bwMode="auto">
          <a:xfrm>
            <a:off x="1487487" y="1058864"/>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rPr>
              <a:t>Duá Alqamah</a:t>
            </a:r>
            <a:endParaRPr kumimoji="0" lang="en-US" sz="1600" b="1" i="0" u="none" strike="noStrike" kern="1200" cap="none" spc="0" normalizeH="0" baseline="0" noProof="0">
              <a:ln>
                <a:noFill/>
              </a:ln>
              <a:solidFill>
                <a:srgbClr val="FFFF99"/>
              </a:solidFill>
              <a:effectLst/>
              <a:uLnTx/>
              <a:uFillTx/>
              <a:latin typeface="Trebuchet MS" pitchFamily="34" charset="0"/>
              <a:ea typeface="+mn-ea"/>
              <a:cs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50" y="150966"/>
            <a:ext cx="4324350" cy="1053947"/>
          </a:xfrm>
          <a:prstGeom prst="rect">
            <a:avLst/>
          </a:prstGeom>
        </p:spPr>
      </p:pic>
    </p:spTree>
    <p:extLst>
      <p:ext uri="{BB962C8B-B14F-4D97-AF65-F5344CB8AC3E}">
        <p14:creationId xmlns:p14="http://schemas.microsoft.com/office/powerpoint/2010/main" val="1879796503"/>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إِنِّي سِلْمٌ لِمَنْ سَالَمَكُمْ</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I am at peace with those who are at peace with </a:t>
            </a:r>
            <a:r>
              <a:rPr lang="en-US" sz="2800" b="1" kern="1200" dirty="0">
                <a:solidFill>
                  <a:schemeClr val="tx1"/>
                </a:solidFill>
                <a:ea typeface="MS Mincho" pitchFamily="49" charset="-128"/>
              </a:rPr>
              <a:t>you</a:t>
            </a:r>
          </a:p>
          <a:p>
            <a:pPr marL="342900" indent="-342900" eaLnBrk="1" hangingPunct="1">
              <a:defRPr/>
            </a:pPr>
            <a:r>
              <a:rPr lang="ur-PK" sz="2800" dirty="0">
                <a:solidFill>
                  <a:schemeClr val="tx1"/>
                </a:solidFill>
              </a:rPr>
              <a:t> میں صلح کرنے والا ہوں ہر اس شخص سے جو آپ سے صلح کرے</a:t>
            </a:r>
            <a:endParaRPr lang="en-US" sz="2800" b="1" kern="1200" dirty="0">
              <a:solidFill>
                <a:schemeClr val="tx1"/>
              </a:solidFill>
              <a:ea typeface="MS Mincho" pitchFamily="49" charset="-128"/>
            </a:endParaRPr>
          </a:p>
        </p:txBody>
      </p:sp>
      <p:sp>
        <p:nvSpPr>
          <p:cNvPr id="4198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inni silmun liman salamakum</a:t>
            </a:r>
          </a:p>
        </p:txBody>
      </p:sp>
      <p:sp>
        <p:nvSpPr>
          <p:cNvPr id="4198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41990"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339002854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وَحَرْبٌ لِمَنْ حَارَبَكُمْ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يَوْمِ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ٱلْقِيَامَةِ</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and I am at war against those who have fought against you up to the Resurrection Day</a:t>
            </a:r>
            <a:r>
              <a:rPr lang="en-US" sz="2800" b="1" kern="1200" dirty="0">
                <a:solidFill>
                  <a:schemeClr val="tx1"/>
                </a:solidFill>
                <a:ea typeface="MS Mincho" pitchFamily="49" charset="-128"/>
              </a:rPr>
              <a:t>.</a:t>
            </a:r>
          </a:p>
          <a:p>
            <a:pPr marL="342900" indent="-342900" eaLnBrk="1" hangingPunct="1">
              <a:defRPr/>
            </a:pPr>
            <a:r>
              <a:rPr lang="ur-PK" sz="2800" dirty="0">
                <a:solidFill>
                  <a:schemeClr val="tx1"/>
                </a:solidFill>
              </a:rPr>
              <a:t>اور جنگ کرنے والا ہوں ہر اس شخص سے جو آپ سے جنگ کرے</a:t>
            </a:r>
            <a:endParaRPr lang="en-US" sz="2800" b="1" kern="1200" dirty="0">
              <a:solidFill>
                <a:schemeClr val="tx1"/>
              </a:solidFill>
              <a:ea typeface="MS Mincho" pitchFamily="49" charset="-128"/>
            </a:endParaRPr>
          </a:p>
        </p:txBody>
      </p:sp>
      <p:sp>
        <p:nvSpPr>
          <p:cNvPr id="4301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 harbun liman harabakum ila yawmi alqiyamati</a:t>
            </a:r>
          </a:p>
        </p:txBody>
      </p:sp>
      <p:sp>
        <p:nvSpPr>
          <p:cNvPr id="4301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43014"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3535404509"/>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وَلَعَنَ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آلَ زِيَادٍ وَآلَ مَرْوَانَ</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b="1" kern="1200" dirty="0">
                <a:solidFill>
                  <a:schemeClr val="tx1"/>
                </a:solidFill>
                <a:ea typeface="MS Mincho" pitchFamily="49" charset="-128"/>
              </a:rPr>
              <a:t>May Allah also </a:t>
            </a:r>
            <a:r>
              <a:rPr lang="en-US" b="1" kern="1200" dirty="0" smtClean="0">
                <a:solidFill>
                  <a:schemeClr val="tx1"/>
                </a:solidFill>
                <a:ea typeface="MS Mincho" pitchFamily="49" charset="-128"/>
              </a:rPr>
              <a:t>withhold blessing from </a:t>
            </a:r>
            <a:r>
              <a:rPr lang="en-US" b="1" kern="1200" dirty="0">
                <a:solidFill>
                  <a:schemeClr val="tx1"/>
                </a:solidFill>
                <a:ea typeface="MS Mincho" pitchFamily="49" charset="-128"/>
              </a:rPr>
              <a:t>the family of </a:t>
            </a:r>
            <a:r>
              <a:rPr lang="en-US" b="1" kern="1200" dirty="0" err="1">
                <a:solidFill>
                  <a:schemeClr val="tx1"/>
                </a:solidFill>
                <a:ea typeface="MS Mincho" pitchFamily="49" charset="-128"/>
              </a:rPr>
              <a:t>Ziyad</a:t>
            </a:r>
            <a:r>
              <a:rPr lang="en-US" b="1" kern="1200" dirty="0">
                <a:solidFill>
                  <a:schemeClr val="tx1"/>
                </a:solidFill>
                <a:ea typeface="MS Mincho" pitchFamily="49" charset="-128"/>
              </a:rPr>
              <a:t> and the family of Marwan</a:t>
            </a:r>
            <a:r>
              <a:rPr lang="en-US" b="1" kern="1200" dirty="0" smtClean="0">
                <a:solidFill>
                  <a:schemeClr val="tx1"/>
                </a:solidFill>
                <a:ea typeface="MS Mincho" pitchFamily="49" charset="-128"/>
              </a:rPr>
              <a:t>.</a:t>
            </a:r>
          </a:p>
          <a:p>
            <a:pPr marL="342900" indent="-342900" eaLnBrk="1" hangingPunct="1">
              <a:defRPr/>
            </a:pPr>
            <a:r>
              <a:rPr lang="ur-PK" dirty="0">
                <a:solidFill>
                  <a:schemeClr val="tx1"/>
                </a:solidFill>
              </a:rPr>
              <a:t>اور لعنت کرے خدا آل زیاد اور آل مروان پر</a:t>
            </a:r>
            <a:endParaRPr lang="en-US" b="1" kern="1200" dirty="0">
              <a:solidFill>
                <a:schemeClr val="tx1"/>
              </a:solidFill>
              <a:ea typeface="MS Mincho" pitchFamily="49" charset="-128"/>
            </a:endParaRPr>
          </a:p>
        </p:txBody>
      </p:sp>
      <p:sp>
        <p:nvSpPr>
          <p:cNvPr id="4403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 la`ana allahu ala ziyadin wa ala marwana</a:t>
            </a:r>
          </a:p>
        </p:txBody>
      </p:sp>
      <p:sp>
        <p:nvSpPr>
          <p:cNvPr id="4403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44038"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310946849"/>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وَلَعَنَ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بَنِي امَيَّةَ قَاطِبَةً</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b="1" kern="1200" dirty="0">
                <a:solidFill>
                  <a:schemeClr val="tx1"/>
                </a:solidFill>
                <a:ea typeface="MS Mincho" pitchFamily="49" charset="-128"/>
              </a:rPr>
              <a:t>May Allah also </a:t>
            </a:r>
            <a:r>
              <a:rPr lang="en-US" b="1" kern="1200" dirty="0" smtClean="0">
                <a:solidFill>
                  <a:schemeClr val="tx1"/>
                </a:solidFill>
                <a:ea typeface="MS Mincho" pitchFamily="49" charset="-128"/>
              </a:rPr>
              <a:t>withhold blessing from </a:t>
            </a:r>
            <a:r>
              <a:rPr lang="en-US" b="1" kern="1200" dirty="0">
                <a:solidFill>
                  <a:schemeClr val="tx1"/>
                </a:solidFill>
                <a:ea typeface="MS Mincho" pitchFamily="49" charset="-128"/>
              </a:rPr>
              <a:t>the descendants of </a:t>
            </a:r>
            <a:r>
              <a:rPr lang="en-US" b="1" kern="1200" dirty="0" err="1">
                <a:solidFill>
                  <a:schemeClr val="tx1"/>
                </a:solidFill>
                <a:ea typeface="MS Mincho" pitchFamily="49" charset="-128"/>
              </a:rPr>
              <a:t>Umayyah</a:t>
            </a:r>
            <a:r>
              <a:rPr lang="en-US" b="1" kern="1200" dirty="0">
                <a:solidFill>
                  <a:schemeClr val="tx1"/>
                </a:solidFill>
                <a:ea typeface="MS Mincho" pitchFamily="49" charset="-128"/>
              </a:rPr>
              <a:t> altogether</a:t>
            </a:r>
            <a:r>
              <a:rPr lang="en-US" b="1" kern="1200" dirty="0" smtClean="0">
                <a:solidFill>
                  <a:schemeClr val="tx1"/>
                </a:solidFill>
                <a:ea typeface="MS Mincho" pitchFamily="49" charset="-128"/>
              </a:rPr>
              <a:t>.</a:t>
            </a:r>
          </a:p>
          <a:p>
            <a:pPr marL="342900" indent="-342900" eaLnBrk="1" hangingPunct="1">
              <a:defRPr/>
            </a:pPr>
            <a:r>
              <a:rPr lang="ur-PK" dirty="0">
                <a:solidFill>
                  <a:schemeClr val="tx1"/>
                </a:solidFill>
              </a:rPr>
              <a:t>اور لعنت کرے خدا تمام بنی امیہ پر</a:t>
            </a:r>
            <a:endParaRPr lang="en-US" b="1" kern="1200" dirty="0">
              <a:solidFill>
                <a:schemeClr val="tx1"/>
              </a:solidFill>
              <a:ea typeface="MS Mincho" pitchFamily="49" charset="-128"/>
            </a:endParaRPr>
          </a:p>
        </p:txBody>
      </p:sp>
      <p:sp>
        <p:nvSpPr>
          <p:cNvPr id="4506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 la`ana allahu bani umayyata qatibatan</a:t>
            </a:r>
          </a:p>
        </p:txBody>
      </p:sp>
      <p:sp>
        <p:nvSpPr>
          <p:cNvPr id="4506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45062"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2514304864"/>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وَلَعَنَ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ٱبْنَ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مَرْجَانَةَ</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May Allah also </a:t>
            </a:r>
            <a:r>
              <a:rPr lang="en-US" sz="3600" b="1" kern="1200" dirty="0">
                <a:solidFill>
                  <a:schemeClr val="tx1"/>
                </a:solidFill>
                <a:ea typeface="MS Mincho" pitchFamily="49" charset="-128"/>
              </a:rPr>
              <a:t>withhold blessing from </a:t>
            </a:r>
            <a:r>
              <a:rPr lang="en-US" sz="3600" b="1" kern="1200" dirty="0">
                <a:solidFill>
                  <a:schemeClr val="tx1"/>
                </a:solidFill>
                <a:ea typeface="MS Mincho" pitchFamily="49" charset="-128"/>
              </a:rPr>
              <a:t>the son of </a:t>
            </a:r>
            <a:r>
              <a:rPr lang="en-US" sz="3600" b="1" kern="1200" dirty="0" err="1">
                <a:solidFill>
                  <a:schemeClr val="tx1"/>
                </a:solidFill>
                <a:ea typeface="MS Mincho" pitchFamily="49" charset="-128"/>
              </a:rPr>
              <a:t>Marjanah</a:t>
            </a:r>
            <a:r>
              <a:rPr lang="en-US" sz="3600" b="1" kern="1200" dirty="0">
                <a:solidFill>
                  <a:schemeClr val="tx1"/>
                </a:solidFill>
                <a:ea typeface="MS Mincho" pitchFamily="49" charset="-128"/>
              </a:rPr>
              <a:t>.</a:t>
            </a:r>
          </a:p>
          <a:p>
            <a:pPr marL="342900" indent="-342900" eaLnBrk="1" hangingPunct="1">
              <a:defRPr/>
            </a:pPr>
            <a:r>
              <a:rPr lang="ur-PK" sz="3600" dirty="0">
                <a:solidFill>
                  <a:schemeClr val="tx1"/>
                </a:solidFill>
              </a:rPr>
              <a:t>اور لعنت کرے خدا پسر مرجانہ پر</a:t>
            </a:r>
            <a:endParaRPr lang="en-US" sz="3600" b="1" kern="1200" dirty="0">
              <a:solidFill>
                <a:schemeClr val="tx1"/>
              </a:solidFill>
              <a:ea typeface="MS Mincho" pitchFamily="49" charset="-128"/>
            </a:endParaRPr>
          </a:p>
        </p:txBody>
      </p:sp>
      <p:sp>
        <p:nvSpPr>
          <p:cNvPr id="4608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 la`ana allahu ibna marjanata</a:t>
            </a:r>
          </a:p>
        </p:txBody>
      </p:sp>
      <p:sp>
        <p:nvSpPr>
          <p:cNvPr id="4608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46086"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118055327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0243"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
        <p:nvSpPr>
          <p:cNvPr id="7" name="Rectangle 4"/>
          <p:cNvSpPr>
            <a:spLocks noChangeArrowheads="1"/>
          </p:cNvSpPr>
          <p:nvPr/>
        </p:nvSpPr>
        <p:spPr bwMode="auto">
          <a:xfrm>
            <a:off x="5795963" y="1058864"/>
            <a:ext cx="7747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defRPr/>
            </a:pPr>
            <a:r>
              <a:rPr lang="en-GB" sz="1600" b="1" dirty="0">
                <a:solidFill>
                  <a:srgbClr val="FFFFFF"/>
                </a:solidFill>
                <a:effectLst>
                  <a:outerShdw blurRad="38100" dist="38100" dir="2700000" algn="tl">
                    <a:srgbClr val="000000">
                      <a:alpha val="43137"/>
                    </a:srgbClr>
                  </a:outerShdw>
                </a:effectLst>
                <a:latin typeface="Trebuchet MS" pitchFamily="34" charset="0"/>
                <a:cs typeface="Arial" charset="0"/>
              </a:rPr>
              <a:t>Merits</a:t>
            </a:r>
            <a:endParaRPr lang="en-US" sz="1600" b="1" i="1" dirty="0">
              <a:solidFill>
                <a:srgbClr val="FFFFFF"/>
              </a:solidFill>
              <a:effectLst>
                <a:outerShdw blurRad="38100" dist="38100" dir="2700000" algn="tl">
                  <a:srgbClr val="000000">
                    <a:alpha val="43137"/>
                  </a:srgbClr>
                </a:outerShdw>
              </a:effectLst>
              <a:latin typeface="Trebuchet MS" pitchFamily="34" charset="0"/>
              <a:cs typeface="Arial" charset="0"/>
            </a:endParaRPr>
          </a:p>
        </p:txBody>
      </p:sp>
      <p:sp>
        <p:nvSpPr>
          <p:cNvPr id="10245" name="Rectangle 3"/>
          <p:cNvSpPr>
            <a:spLocks noChangeArrowheads="1"/>
          </p:cNvSpPr>
          <p:nvPr/>
        </p:nvSpPr>
        <p:spPr bwMode="auto">
          <a:xfrm>
            <a:off x="1524001" y="1371601"/>
            <a:ext cx="9180513" cy="5508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2200" b="1" dirty="0">
                <a:solidFill>
                  <a:srgbClr val="FFFFFF"/>
                </a:solidFill>
                <a:latin typeface="Arial" pitchFamily="34" charset="0"/>
                <a:cs typeface="Arial" pitchFamily="34" charset="0"/>
              </a:rPr>
              <a:t>If possible, you may not leave your house on that day to settle any of your needs, because this day is doomed and no need of a faithful believer is settled on it; and even if it is settled, it will be unblessed. Moreover, whatever is saved on this day will be unblessed and so will be his family members. If they do all that, they will have the reward of one thousand times of Hajj and one thousand times of `</a:t>
            </a:r>
            <a:r>
              <a:rPr lang="en-US" sz="2200" b="1" dirty="0" err="1">
                <a:solidFill>
                  <a:srgbClr val="FFFFFF"/>
                </a:solidFill>
                <a:latin typeface="Arial" pitchFamily="34" charset="0"/>
                <a:cs typeface="Arial" pitchFamily="34" charset="0"/>
              </a:rPr>
              <a:t>umrah</a:t>
            </a:r>
            <a:r>
              <a:rPr lang="en-US" sz="2200" b="1" dirty="0">
                <a:solidFill>
                  <a:srgbClr val="FFFFFF"/>
                </a:solidFill>
                <a:latin typeface="Arial" pitchFamily="34" charset="0"/>
                <a:cs typeface="Arial" pitchFamily="34" charset="0"/>
              </a:rPr>
              <a:t> as well as one thousand participations in campaigns with the Holy Messenger of Allah. They will also gain the reward of all misfortunes that have inflicted every prophet, prophet’s successor, veracious, and martyr who have died or been killed since Almighty Allah has created this world up to the Resurrection Hour.”</a:t>
            </a:r>
          </a:p>
          <a:p>
            <a:pPr algn="ctr" fontAlgn="base">
              <a:spcBef>
                <a:spcPct val="0"/>
              </a:spcBef>
              <a:spcAft>
                <a:spcPct val="0"/>
              </a:spcAft>
            </a:pPr>
            <a:r>
              <a:rPr lang="en-US" sz="2200" b="1" dirty="0" err="1">
                <a:solidFill>
                  <a:srgbClr val="FFFFFF"/>
                </a:solidFill>
                <a:latin typeface="Arial" pitchFamily="34" charset="0"/>
                <a:cs typeface="Arial" pitchFamily="34" charset="0"/>
              </a:rPr>
              <a:t>Salih</a:t>
            </a:r>
            <a:r>
              <a:rPr lang="en-US" sz="2200" b="1" dirty="0">
                <a:solidFill>
                  <a:srgbClr val="FFFFFF"/>
                </a:solidFill>
                <a:latin typeface="Arial" pitchFamily="34" charset="0"/>
                <a:cs typeface="Arial" pitchFamily="34" charset="0"/>
              </a:rPr>
              <a:t> </a:t>
            </a:r>
            <a:r>
              <a:rPr lang="en-US" sz="2200" b="1" dirty="0" err="1">
                <a:solidFill>
                  <a:srgbClr val="FFFFFF"/>
                </a:solidFill>
                <a:latin typeface="Arial" pitchFamily="34" charset="0"/>
                <a:cs typeface="Arial" pitchFamily="34" charset="0"/>
              </a:rPr>
              <a:t>ibn</a:t>
            </a:r>
            <a:r>
              <a:rPr lang="en-US" sz="2200" b="1" dirty="0">
                <a:solidFill>
                  <a:srgbClr val="FFFFFF"/>
                </a:solidFill>
                <a:latin typeface="Arial" pitchFamily="34" charset="0"/>
                <a:cs typeface="Arial" pitchFamily="34" charset="0"/>
              </a:rPr>
              <a:t> `</a:t>
            </a:r>
            <a:r>
              <a:rPr lang="en-US" sz="2200" b="1" dirty="0" err="1">
                <a:solidFill>
                  <a:srgbClr val="FFFFFF"/>
                </a:solidFill>
                <a:latin typeface="Arial" pitchFamily="34" charset="0"/>
                <a:cs typeface="Arial" pitchFamily="34" charset="0"/>
              </a:rPr>
              <a:t>Aqabah</a:t>
            </a:r>
            <a:r>
              <a:rPr lang="en-US" sz="2200" b="1" dirty="0">
                <a:solidFill>
                  <a:srgbClr val="FFFFFF"/>
                </a:solidFill>
                <a:latin typeface="Arial" pitchFamily="34" charset="0"/>
                <a:cs typeface="Arial" pitchFamily="34" charset="0"/>
              </a:rPr>
              <a:t> and </a:t>
            </a:r>
            <a:r>
              <a:rPr lang="en-US" sz="2200" b="1" dirty="0" err="1">
                <a:solidFill>
                  <a:srgbClr val="FFFFFF"/>
                </a:solidFill>
                <a:latin typeface="Arial" pitchFamily="34" charset="0"/>
                <a:cs typeface="Arial" pitchFamily="34" charset="0"/>
              </a:rPr>
              <a:t>Sayf</a:t>
            </a:r>
            <a:r>
              <a:rPr lang="en-US" sz="2200" b="1" dirty="0">
                <a:solidFill>
                  <a:srgbClr val="FFFFFF"/>
                </a:solidFill>
                <a:latin typeface="Arial" pitchFamily="34" charset="0"/>
                <a:cs typeface="Arial" pitchFamily="34" charset="0"/>
              </a:rPr>
              <a:t> </a:t>
            </a:r>
            <a:r>
              <a:rPr lang="en-US" sz="2200" b="1" dirty="0" err="1">
                <a:solidFill>
                  <a:srgbClr val="FFFFFF"/>
                </a:solidFill>
                <a:latin typeface="Arial" pitchFamily="34" charset="0"/>
                <a:cs typeface="Arial" pitchFamily="34" charset="0"/>
              </a:rPr>
              <a:t>ibn</a:t>
            </a:r>
            <a:r>
              <a:rPr lang="en-US" sz="2200" b="1" dirty="0">
                <a:solidFill>
                  <a:srgbClr val="FFFFFF"/>
                </a:solidFill>
                <a:latin typeface="Arial" pitchFamily="34" charset="0"/>
                <a:cs typeface="Arial" pitchFamily="34" charset="0"/>
              </a:rPr>
              <a:t> `</a:t>
            </a:r>
            <a:r>
              <a:rPr lang="en-US" sz="2200" b="1" dirty="0" err="1">
                <a:solidFill>
                  <a:srgbClr val="FFFFFF"/>
                </a:solidFill>
                <a:latin typeface="Arial" pitchFamily="34" charset="0"/>
                <a:cs typeface="Arial" pitchFamily="34" charset="0"/>
              </a:rPr>
              <a:t>Umayrah</a:t>
            </a:r>
            <a:r>
              <a:rPr lang="en-US" sz="2200" b="1" dirty="0">
                <a:solidFill>
                  <a:srgbClr val="FFFFFF"/>
                </a:solidFill>
                <a:latin typeface="Arial" pitchFamily="34" charset="0"/>
                <a:cs typeface="Arial" pitchFamily="34" charset="0"/>
              </a:rPr>
              <a:t> have reported `</a:t>
            </a:r>
            <a:r>
              <a:rPr lang="en-US" sz="2200" b="1" dirty="0" err="1">
                <a:solidFill>
                  <a:srgbClr val="FFFFFF"/>
                </a:solidFill>
                <a:latin typeface="Arial" pitchFamily="34" charset="0"/>
                <a:cs typeface="Arial" pitchFamily="34" charset="0"/>
              </a:rPr>
              <a:t>Alqamah</a:t>
            </a:r>
            <a:r>
              <a:rPr lang="en-US" sz="2200" b="1" dirty="0">
                <a:solidFill>
                  <a:srgbClr val="FFFFFF"/>
                </a:solidFill>
                <a:latin typeface="Arial" pitchFamily="34" charset="0"/>
                <a:cs typeface="Arial" pitchFamily="34" charset="0"/>
              </a:rPr>
              <a:t> </a:t>
            </a:r>
            <a:r>
              <a:rPr lang="en-US" sz="2200" b="1" dirty="0" err="1">
                <a:solidFill>
                  <a:srgbClr val="FFFFFF"/>
                </a:solidFill>
                <a:latin typeface="Arial" pitchFamily="34" charset="0"/>
                <a:cs typeface="Arial" pitchFamily="34" charset="0"/>
              </a:rPr>
              <a:t>ibn</a:t>
            </a:r>
            <a:r>
              <a:rPr lang="en-US" sz="2200" b="1" dirty="0">
                <a:solidFill>
                  <a:srgbClr val="FFFFFF"/>
                </a:solidFill>
                <a:latin typeface="Arial" pitchFamily="34" charset="0"/>
                <a:cs typeface="Arial" pitchFamily="34" charset="0"/>
              </a:rPr>
              <a:t> Muhammad al-</a:t>
            </a:r>
            <a:r>
              <a:rPr lang="en-US" sz="2200" b="1" dirty="0" err="1">
                <a:solidFill>
                  <a:srgbClr val="FFFFFF"/>
                </a:solidFill>
                <a:latin typeface="Arial" pitchFamily="34" charset="0"/>
                <a:cs typeface="Arial" pitchFamily="34" charset="0"/>
              </a:rPr>
              <a:t>Hadrami</a:t>
            </a:r>
            <a:r>
              <a:rPr lang="en-US" sz="2200" b="1" dirty="0">
                <a:solidFill>
                  <a:srgbClr val="FFFFFF"/>
                </a:solidFill>
                <a:latin typeface="Arial" pitchFamily="34" charset="0"/>
                <a:cs typeface="Arial" pitchFamily="34" charset="0"/>
              </a:rPr>
              <a:t> as saying that he, once, asked Imam al-</a:t>
            </a:r>
            <a:r>
              <a:rPr lang="en-US" sz="2200" b="1" dirty="0" err="1">
                <a:solidFill>
                  <a:srgbClr val="FFFFFF"/>
                </a:solidFill>
                <a:latin typeface="Arial" pitchFamily="34" charset="0"/>
                <a:cs typeface="Arial" pitchFamily="34" charset="0"/>
              </a:rPr>
              <a:t>Baqir</a:t>
            </a:r>
            <a:r>
              <a:rPr lang="en-US" sz="2200" b="1" dirty="0">
                <a:solidFill>
                  <a:srgbClr val="FFFFFF"/>
                </a:solidFill>
                <a:latin typeface="Arial" pitchFamily="34" charset="0"/>
                <a:cs typeface="Arial" pitchFamily="34" charset="0"/>
              </a:rPr>
              <a:t> (A), to teach him a prayer with which he would pray Almighty Allah on that day (of `</a:t>
            </a:r>
            <a:r>
              <a:rPr lang="en-US" sz="2200" b="1" dirty="0" err="1">
                <a:solidFill>
                  <a:srgbClr val="FFFFFF"/>
                </a:solidFill>
                <a:latin typeface="Arial" pitchFamily="34" charset="0"/>
                <a:cs typeface="Arial" pitchFamily="34" charset="0"/>
              </a:rPr>
              <a:t>Ashura</a:t>
            </a:r>
            <a:r>
              <a:rPr lang="en-US" sz="2200" b="1" dirty="0">
                <a:solidFill>
                  <a:srgbClr val="FFFFFF"/>
                </a:solidFill>
                <a:latin typeface="Arial" pitchFamily="34" charset="0"/>
                <a:cs typeface="Arial" pitchFamily="34" charset="0"/>
              </a:rPr>
              <a:t>') when he would visit Imam</a:t>
            </a:r>
          </a:p>
        </p:txBody>
      </p:sp>
    </p:spTree>
    <p:extLst>
      <p:ext uri="{BB962C8B-B14F-4D97-AF65-F5344CB8AC3E}">
        <p14:creationId xmlns:p14="http://schemas.microsoft.com/office/powerpoint/2010/main" val="2860562079"/>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وَلَعَنَ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عُمَرَ بْنَ سَعْدٍ</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May Allah also </a:t>
            </a:r>
            <a:r>
              <a:rPr lang="en-US" sz="3600" b="1" kern="1200" dirty="0">
                <a:solidFill>
                  <a:schemeClr val="tx1"/>
                </a:solidFill>
                <a:ea typeface="MS Mincho" pitchFamily="49" charset="-128"/>
              </a:rPr>
              <a:t>withhold blessing from </a:t>
            </a:r>
            <a:r>
              <a:rPr lang="en-US" sz="3600" b="1" kern="1200" dirty="0">
                <a:solidFill>
                  <a:schemeClr val="tx1"/>
                </a:solidFill>
                <a:ea typeface="MS Mincho" pitchFamily="49" charset="-128"/>
              </a:rPr>
              <a:t>`Umar the son of </a:t>
            </a:r>
            <a:r>
              <a:rPr lang="en-US" sz="3600" b="1" kern="1200" dirty="0" err="1">
                <a:solidFill>
                  <a:schemeClr val="tx1"/>
                </a:solidFill>
                <a:ea typeface="MS Mincho" pitchFamily="49" charset="-128"/>
              </a:rPr>
              <a:t>Sa`d</a:t>
            </a:r>
            <a:r>
              <a:rPr lang="en-US" sz="3600" b="1" kern="1200" dirty="0">
                <a:solidFill>
                  <a:schemeClr val="tx1"/>
                </a:solidFill>
                <a:ea typeface="MS Mincho" pitchFamily="49" charset="-128"/>
              </a:rPr>
              <a:t>.</a:t>
            </a:r>
          </a:p>
          <a:p>
            <a:pPr marL="342900" indent="-342900" eaLnBrk="1" hangingPunct="1">
              <a:defRPr/>
            </a:pPr>
            <a:r>
              <a:rPr lang="ur-PK" sz="3600" dirty="0">
                <a:solidFill>
                  <a:schemeClr val="tx1"/>
                </a:solidFill>
              </a:rPr>
              <a:t>اور لعنت کرے خدا عمر بن سعد پر</a:t>
            </a:r>
            <a:endParaRPr lang="en-US" sz="3600" b="1" kern="1200" dirty="0">
              <a:solidFill>
                <a:schemeClr val="tx1"/>
              </a:solidFill>
              <a:ea typeface="MS Mincho" pitchFamily="49" charset="-128"/>
            </a:endParaRPr>
          </a:p>
        </p:txBody>
      </p:sp>
      <p:sp>
        <p:nvSpPr>
          <p:cNvPr id="4710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 la`ana allahu `umara bna sa`din</a:t>
            </a:r>
          </a:p>
        </p:txBody>
      </p:sp>
      <p:sp>
        <p:nvSpPr>
          <p:cNvPr id="4710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47110"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562224892"/>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وَلَعَنَ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شِمْراً</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May Allah also </a:t>
            </a:r>
            <a:r>
              <a:rPr lang="en-US" sz="3600" b="1" kern="1200" dirty="0">
                <a:solidFill>
                  <a:schemeClr val="tx1"/>
                </a:solidFill>
                <a:ea typeface="MS Mincho" pitchFamily="49" charset="-128"/>
              </a:rPr>
              <a:t>withhold blessing from </a:t>
            </a:r>
            <a:r>
              <a:rPr lang="en-US" sz="3600" b="1" kern="1200" dirty="0" err="1">
                <a:solidFill>
                  <a:schemeClr val="tx1"/>
                </a:solidFill>
                <a:ea typeface="MS Mincho" pitchFamily="49" charset="-128"/>
              </a:rPr>
              <a:t>Shimr</a:t>
            </a:r>
            <a:r>
              <a:rPr lang="en-US" sz="3600" b="1" kern="1200" dirty="0">
                <a:solidFill>
                  <a:schemeClr val="tx1"/>
                </a:solidFill>
                <a:ea typeface="MS Mincho" pitchFamily="49" charset="-128"/>
              </a:rPr>
              <a:t>.</a:t>
            </a:r>
          </a:p>
          <a:p>
            <a:pPr marL="342900" indent="-342900" eaLnBrk="1" hangingPunct="1">
              <a:defRPr/>
            </a:pPr>
            <a:r>
              <a:rPr lang="ur-PK" sz="3600" dirty="0">
                <a:solidFill>
                  <a:schemeClr val="tx1"/>
                </a:solidFill>
              </a:rPr>
              <a:t>  اور لعنت کرے خدا شمر پر</a:t>
            </a:r>
            <a:endParaRPr lang="en-US" sz="3600" b="1" kern="1200" dirty="0">
              <a:solidFill>
                <a:schemeClr val="tx1"/>
              </a:solidFill>
              <a:ea typeface="MS Mincho" pitchFamily="49" charset="-128"/>
            </a:endParaRPr>
          </a:p>
        </p:txBody>
      </p:sp>
      <p:sp>
        <p:nvSpPr>
          <p:cNvPr id="4813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 la`ana allahu shimran</a:t>
            </a:r>
          </a:p>
        </p:txBody>
      </p:sp>
      <p:sp>
        <p:nvSpPr>
          <p:cNvPr id="4813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48134"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2326858162"/>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وَلَعَنَ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امَّةً اسْرَجَتْ وَالْجَمَتْ</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May Allah also </a:t>
            </a:r>
            <a:r>
              <a:rPr lang="en-US" sz="2800" b="1" kern="1200" dirty="0">
                <a:solidFill>
                  <a:schemeClr val="tx1"/>
                </a:solidFill>
                <a:ea typeface="MS Mincho" pitchFamily="49" charset="-128"/>
              </a:rPr>
              <a:t>withhold blessing from </a:t>
            </a:r>
            <a:r>
              <a:rPr lang="en-US" sz="2800" b="1" kern="1200" dirty="0">
                <a:solidFill>
                  <a:schemeClr val="tx1"/>
                </a:solidFill>
                <a:ea typeface="MS Mincho" pitchFamily="49" charset="-128"/>
              </a:rPr>
              <a:t>the people who saddled up, gave reins to their horses</a:t>
            </a:r>
            <a:r>
              <a:rPr lang="en-US" sz="2800" b="1" kern="1200" dirty="0">
                <a:solidFill>
                  <a:schemeClr val="tx1"/>
                </a:solidFill>
                <a:ea typeface="MS Mincho" pitchFamily="49" charset="-128"/>
              </a:rPr>
              <a:t>,</a:t>
            </a:r>
          </a:p>
          <a:p>
            <a:pPr marL="342900" indent="-342900" eaLnBrk="1" hangingPunct="1">
              <a:defRPr/>
            </a:pPr>
            <a:r>
              <a:rPr lang="ur-PK" sz="2800" dirty="0">
                <a:solidFill>
                  <a:schemeClr val="tx1"/>
                </a:solidFill>
              </a:rPr>
              <a:t>اور لعنت کرے خدا  اس گروہ پر جس نے زین اپنی سواریوں پر رکھا</a:t>
            </a:r>
            <a:endParaRPr lang="en-US" sz="2800" b="1" kern="1200" dirty="0">
              <a:solidFill>
                <a:schemeClr val="tx1"/>
              </a:solidFill>
              <a:ea typeface="MS Mincho" pitchFamily="49" charset="-128"/>
            </a:endParaRPr>
          </a:p>
        </p:txBody>
      </p:sp>
      <p:sp>
        <p:nvSpPr>
          <p:cNvPr id="4915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 la`ana allahu ummatan asrajat wa aljamat</a:t>
            </a:r>
          </a:p>
        </p:txBody>
      </p:sp>
      <p:sp>
        <p:nvSpPr>
          <p:cNvPr id="4915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49158"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578421380"/>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وَتَنَقَّبَتْ لِقِتَالِكَ</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and masked their faces in preparation for fighting against you</a:t>
            </a:r>
            <a:r>
              <a:rPr lang="en-US" sz="2800" b="1" kern="1200" dirty="0">
                <a:solidFill>
                  <a:schemeClr val="tx1"/>
                </a:solidFill>
                <a:ea typeface="MS Mincho" pitchFamily="49" charset="-128"/>
              </a:rPr>
              <a:t>.</a:t>
            </a:r>
          </a:p>
          <a:p>
            <a:pPr marL="342900" indent="-342900" eaLnBrk="1" hangingPunct="1">
              <a:defRPr/>
            </a:pPr>
            <a:r>
              <a:rPr lang="ur-PK" sz="2800" dirty="0">
                <a:solidFill>
                  <a:schemeClr val="tx1"/>
                </a:solidFill>
              </a:rPr>
              <a:t> اور نجام لگائی اور نقاب باندھی اور قصد کیا آپ کے قتل کرنے کا،</a:t>
            </a:r>
            <a:endParaRPr lang="en-US" sz="2800" b="1" kern="1200" dirty="0">
              <a:solidFill>
                <a:schemeClr val="tx1"/>
              </a:solidFill>
              <a:ea typeface="MS Mincho" pitchFamily="49" charset="-128"/>
            </a:endParaRPr>
          </a:p>
        </p:txBody>
      </p:sp>
      <p:sp>
        <p:nvSpPr>
          <p:cNvPr id="5018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 tanaqqabat liqitalika</a:t>
            </a:r>
          </a:p>
        </p:txBody>
      </p:sp>
      <p:sp>
        <p:nvSpPr>
          <p:cNvPr id="5018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50182"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3698983566"/>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بِابِي انْتَ وَامِّي</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May my father and mother be ransoms for you</a:t>
            </a:r>
            <a:r>
              <a:rPr lang="en-US" sz="3600" b="1" kern="1200" dirty="0">
                <a:solidFill>
                  <a:schemeClr val="tx1"/>
                </a:solidFill>
                <a:ea typeface="MS Mincho" pitchFamily="49" charset="-128"/>
              </a:rPr>
              <a:t>.</a:t>
            </a:r>
          </a:p>
          <a:p>
            <a:pPr marL="342900" indent="-342900" eaLnBrk="1" hangingPunct="1">
              <a:defRPr/>
            </a:pPr>
            <a:r>
              <a:rPr lang="ur-PK" sz="3600" dirty="0">
                <a:solidFill>
                  <a:schemeClr val="tx1"/>
                </a:solidFill>
              </a:rPr>
              <a:t>میرے ماں باپ آپ پر فدا ہوں</a:t>
            </a:r>
            <a:endParaRPr lang="en-US" sz="3600" b="1" kern="1200" dirty="0">
              <a:solidFill>
                <a:schemeClr val="tx1"/>
              </a:solidFill>
              <a:ea typeface="MS Mincho" pitchFamily="49" charset="-128"/>
            </a:endParaRPr>
          </a:p>
        </p:txBody>
      </p:sp>
      <p:sp>
        <p:nvSpPr>
          <p:cNvPr id="5120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bi'abi anta wa ummi</a:t>
            </a:r>
          </a:p>
        </p:txBody>
      </p:sp>
      <p:sp>
        <p:nvSpPr>
          <p:cNvPr id="5120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51206"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2771387490"/>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لَقَدْ عَظُمَ مُصَابِي بِكَ</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b="1" kern="1200" dirty="0">
                <a:solidFill>
                  <a:schemeClr val="tx1"/>
                </a:solidFill>
                <a:ea typeface="MS Mincho" pitchFamily="49" charset="-128"/>
              </a:rPr>
              <a:t>Extremely insufferable is my commiserations with you</a:t>
            </a:r>
            <a:r>
              <a:rPr lang="en-US" b="1" kern="1200" dirty="0" smtClean="0">
                <a:solidFill>
                  <a:schemeClr val="tx1"/>
                </a:solidFill>
                <a:ea typeface="MS Mincho" pitchFamily="49" charset="-128"/>
              </a:rPr>
              <a:t>;</a:t>
            </a:r>
          </a:p>
          <a:p>
            <a:pPr marL="342900" indent="-342900" eaLnBrk="1" hangingPunct="1">
              <a:defRPr/>
            </a:pPr>
            <a:r>
              <a:rPr lang="ur-PK" dirty="0">
                <a:solidFill>
                  <a:schemeClr val="tx1"/>
                </a:solidFill>
              </a:rPr>
              <a:t>بہ تحقیق کہ شدید ہوئی مصیبت مجھ پر آپ کے قتل کی وجہ سے</a:t>
            </a:r>
            <a:endParaRPr lang="en-US" b="1" kern="1200" dirty="0">
              <a:solidFill>
                <a:schemeClr val="tx1"/>
              </a:solidFill>
              <a:ea typeface="MS Mincho" pitchFamily="49" charset="-128"/>
            </a:endParaRPr>
          </a:p>
        </p:txBody>
      </p:sp>
      <p:sp>
        <p:nvSpPr>
          <p:cNvPr id="5222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laqad `azuma musabi bika</a:t>
            </a:r>
          </a:p>
        </p:txBody>
      </p:sp>
      <p:sp>
        <p:nvSpPr>
          <p:cNvPr id="5222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52230"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803649751"/>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فَاسْالُ</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ٱلَّذِي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اكْرَمَ مَقَامَكَ وَاكْرَمَنِي بِكَ</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so, I beseech Allah Who has honored your position and honored me because of </a:t>
            </a:r>
            <a:r>
              <a:rPr lang="en-US" sz="2800" b="1" kern="1200" dirty="0">
                <a:solidFill>
                  <a:schemeClr val="tx1"/>
                </a:solidFill>
                <a:ea typeface="MS Mincho" pitchFamily="49" charset="-128"/>
              </a:rPr>
              <a:t>you</a:t>
            </a:r>
          </a:p>
          <a:p>
            <a:pPr marL="342900" indent="-342900" eaLnBrk="1" hangingPunct="1">
              <a:defRPr/>
            </a:pPr>
            <a:r>
              <a:rPr lang="ur-PK" sz="2800" dirty="0">
                <a:solidFill>
                  <a:schemeClr val="tx1"/>
                </a:solidFill>
              </a:rPr>
              <a:t>پاس میں سوال کرتا ہوں خدا سے جس نے بزرگ کیا آپ کے مقام کو اور عزت دی </a:t>
            </a:r>
            <a:endParaRPr lang="en-US" sz="2800" b="1" kern="1200" dirty="0">
              <a:solidFill>
                <a:schemeClr val="tx1"/>
              </a:solidFill>
              <a:ea typeface="MS Mincho" pitchFamily="49" charset="-128"/>
            </a:endParaRPr>
          </a:p>
        </p:txBody>
      </p:sp>
      <p:sp>
        <p:nvSpPr>
          <p:cNvPr id="5325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fa'as'alu allaha alladhi akrama maqamaka wa akramani bika</a:t>
            </a:r>
          </a:p>
        </p:txBody>
      </p:sp>
      <p:sp>
        <p:nvSpPr>
          <p:cNvPr id="5325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53254"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3148713250"/>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انْ يَرْزُقَنِي طَلَبَ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ثَارِكَ</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b="1" kern="1200" dirty="0">
                <a:solidFill>
                  <a:schemeClr val="tx1"/>
                </a:solidFill>
                <a:ea typeface="MS Mincho" pitchFamily="49" charset="-128"/>
              </a:rPr>
              <a:t>to endue me with the chance to avenge </a:t>
            </a:r>
            <a:r>
              <a:rPr lang="en-US" b="1" kern="1200" dirty="0" smtClean="0">
                <a:solidFill>
                  <a:schemeClr val="tx1"/>
                </a:solidFill>
                <a:ea typeface="MS Mincho" pitchFamily="49" charset="-128"/>
              </a:rPr>
              <a:t>you</a:t>
            </a:r>
          </a:p>
          <a:p>
            <a:pPr marL="342900" indent="-342900" eaLnBrk="1" hangingPunct="1">
              <a:defRPr/>
            </a:pPr>
            <a:r>
              <a:rPr lang="ur-PK" dirty="0">
                <a:solidFill>
                  <a:schemeClr val="tx1"/>
                </a:solidFill>
              </a:rPr>
              <a:t>مجھ کو آپ کے سبب سے کہ نصیب کرے مجھ کو طلب کرنا حق </a:t>
            </a:r>
            <a:endParaRPr lang="en-US" b="1" kern="1200" dirty="0">
              <a:solidFill>
                <a:schemeClr val="tx1"/>
              </a:solidFill>
              <a:ea typeface="MS Mincho" pitchFamily="49" charset="-128"/>
            </a:endParaRPr>
          </a:p>
        </p:txBody>
      </p:sp>
      <p:sp>
        <p:nvSpPr>
          <p:cNvPr id="5427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an yarzuqani talaba tha'rika</a:t>
            </a:r>
          </a:p>
        </p:txBody>
      </p:sp>
      <p:sp>
        <p:nvSpPr>
          <p:cNvPr id="5427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54278"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484519973"/>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مَعَ إِمَامٍ مَنْصُورٍ مِنْ اهْلِ بَيْتِ مُحَمَّدٍ</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b="1" kern="1200" dirty="0">
                <a:solidFill>
                  <a:schemeClr val="tx1"/>
                </a:solidFill>
                <a:ea typeface="MS Mincho" pitchFamily="49" charset="-128"/>
              </a:rPr>
              <a:t>with a (Divinely) supported leader from the Household of Muhammad</a:t>
            </a:r>
            <a:r>
              <a:rPr lang="en-US" b="1" kern="1200" dirty="0" smtClean="0">
                <a:solidFill>
                  <a:schemeClr val="tx1"/>
                </a:solidFill>
                <a:ea typeface="MS Mincho" pitchFamily="49" charset="-128"/>
              </a:rPr>
              <a:t>,</a:t>
            </a:r>
          </a:p>
          <a:p>
            <a:pPr marL="342900" indent="-342900" eaLnBrk="1" hangingPunct="1">
              <a:defRPr/>
            </a:pPr>
            <a:r>
              <a:rPr lang="ur-PK" dirty="0">
                <a:solidFill>
                  <a:schemeClr val="tx1"/>
                </a:solidFill>
              </a:rPr>
              <a:t>  آپکے خون کا اس امام کے ساتھ جو منصور ہے اور اہلبیت مصطفیٰ (ص) سے ہے</a:t>
            </a:r>
            <a:endParaRPr lang="en-US" b="1" kern="1200" dirty="0">
              <a:solidFill>
                <a:schemeClr val="tx1"/>
              </a:solidFill>
              <a:ea typeface="MS Mincho" pitchFamily="49" charset="-128"/>
            </a:endParaRPr>
          </a:p>
        </p:txBody>
      </p:sp>
      <p:sp>
        <p:nvSpPr>
          <p:cNvPr id="5530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ma`a imamin mansurin min ahli bayti muhammadin</a:t>
            </a:r>
          </a:p>
        </p:txBody>
      </p:sp>
      <p:sp>
        <p:nvSpPr>
          <p:cNvPr id="5530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55302"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3581672815"/>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صَلَّىٰ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عَلَيْهِ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وَآلِهِ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peace of Allah be upon him and his Household</a:t>
            </a:r>
            <a:r>
              <a:rPr lang="en-US" sz="3600" b="1" kern="1200" dirty="0">
                <a:solidFill>
                  <a:schemeClr val="tx1"/>
                </a:solidFill>
                <a:ea typeface="MS Mincho" pitchFamily="49" charset="-128"/>
              </a:rPr>
              <a:t>.</a:t>
            </a:r>
          </a:p>
          <a:p>
            <a:pPr marL="342900" indent="-342900" eaLnBrk="1" hangingPunct="1">
              <a:defRPr/>
            </a:pPr>
            <a:r>
              <a:rPr lang="ur-PK" sz="3600" dirty="0">
                <a:solidFill>
                  <a:schemeClr val="tx1"/>
                </a:solidFill>
              </a:rPr>
              <a:t>صلوات بھیجے خدا ان پر اور ان کی آل پر</a:t>
            </a:r>
            <a:endParaRPr lang="en-US" sz="3600" b="1" kern="1200" dirty="0">
              <a:solidFill>
                <a:schemeClr val="tx1"/>
              </a:solidFill>
              <a:ea typeface="MS Mincho" pitchFamily="49" charset="-128"/>
            </a:endParaRPr>
          </a:p>
        </p:txBody>
      </p:sp>
      <p:sp>
        <p:nvSpPr>
          <p:cNvPr id="5632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salla allahu `alayhi wa alihi</a:t>
            </a:r>
          </a:p>
        </p:txBody>
      </p:sp>
      <p:sp>
        <p:nvSpPr>
          <p:cNvPr id="5632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56326"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65362969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1267"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
        <p:nvSpPr>
          <p:cNvPr id="7" name="Rectangle 4"/>
          <p:cNvSpPr>
            <a:spLocks noChangeArrowheads="1"/>
          </p:cNvSpPr>
          <p:nvPr/>
        </p:nvSpPr>
        <p:spPr bwMode="auto">
          <a:xfrm>
            <a:off x="5795963" y="1058864"/>
            <a:ext cx="7747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defRPr/>
            </a:pPr>
            <a:r>
              <a:rPr lang="en-GB" sz="1600" b="1" dirty="0">
                <a:solidFill>
                  <a:srgbClr val="FFFFFF"/>
                </a:solidFill>
                <a:effectLst>
                  <a:outerShdw blurRad="38100" dist="38100" dir="2700000" algn="tl">
                    <a:srgbClr val="000000">
                      <a:alpha val="43137"/>
                    </a:srgbClr>
                  </a:outerShdw>
                </a:effectLst>
                <a:latin typeface="Trebuchet MS" pitchFamily="34" charset="0"/>
                <a:cs typeface="Arial" charset="0"/>
              </a:rPr>
              <a:t>Merits</a:t>
            </a:r>
            <a:endParaRPr lang="en-US" sz="1600" b="1" i="1" dirty="0">
              <a:solidFill>
                <a:srgbClr val="FFFFFF"/>
              </a:solidFill>
              <a:effectLst>
                <a:outerShdw blurRad="38100" dist="38100" dir="2700000" algn="tl">
                  <a:srgbClr val="000000">
                    <a:alpha val="43137"/>
                  </a:srgbClr>
                </a:outerShdw>
              </a:effectLst>
              <a:latin typeface="Trebuchet MS" pitchFamily="34" charset="0"/>
              <a:cs typeface="Arial" charset="0"/>
            </a:endParaRPr>
          </a:p>
        </p:txBody>
      </p:sp>
      <p:sp>
        <p:nvSpPr>
          <p:cNvPr id="11269" name="Rectangle 3"/>
          <p:cNvSpPr>
            <a:spLocks noChangeArrowheads="1"/>
          </p:cNvSpPr>
          <p:nvPr/>
        </p:nvSpPr>
        <p:spPr bwMode="auto">
          <a:xfrm>
            <a:off x="1524001" y="1371601"/>
            <a:ext cx="9180513" cy="5508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2200" b="1">
                <a:solidFill>
                  <a:srgbClr val="FFFFFF"/>
                </a:solidFill>
                <a:latin typeface="Arial" pitchFamily="34" charset="0"/>
                <a:cs typeface="Arial" pitchFamily="34" charset="0"/>
              </a:rPr>
              <a:t>al-Husayn’s tomb and to teach him another supplicatory prayer with which he would pray Almighty Allah on that day when he would be unable to visit the tomb and then he would point to the tomb and send greetings to Imam al-Husayn (A) from his own house. The Imam thus said, “Listen, `Alqamah! After you point to Imam al-Husayn (A) with greetings and offer the two-unit prayer, you may utter the Takbir statement (i.e. a</a:t>
            </a:r>
            <a:r>
              <a:rPr lang="en-US" sz="2200" b="1" i="1">
                <a:solidFill>
                  <a:srgbClr val="FFFFFF"/>
                </a:solidFill>
                <a:latin typeface="Arial" pitchFamily="34" charset="0"/>
                <a:cs typeface="Arial" pitchFamily="34" charset="0"/>
              </a:rPr>
              <a:t>llahu-akbar</a:t>
            </a:r>
            <a:r>
              <a:rPr lang="en-US" sz="2200" b="1">
                <a:solidFill>
                  <a:srgbClr val="FFFFFF"/>
                </a:solidFill>
                <a:latin typeface="Arial" pitchFamily="34" charset="0"/>
                <a:cs typeface="Arial" pitchFamily="34" charset="0"/>
              </a:rPr>
              <a:t>) and then say... (the forthcoming form of Ziyarah). If you do so, you will have said the prayer that is said by the angels who visit Imam al-Husayn (A). You will be also raised one hundred million ranks to join the rank of those who were martyred with him (i.e. Imam al-Husayn) and you will be included with their group. You will, moreover, be awarded the reward of the visiting of all Prophets and Messengers as well as the reward of all the visitors of Imam al-Husayn (A) since the day of his martyrdom. Peace of Allah be upon him and upon his household.</a:t>
            </a:r>
          </a:p>
        </p:txBody>
      </p:sp>
    </p:spTree>
    <p:extLst>
      <p:ext uri="{BB962C8B-B14F-4D97-AF65-F5344CB8AC3E}">
        <p14:creationId xmlns:p14="http://schemas.microsoft.com/office/powerpoint/2010/main" val="3614423179"/>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ٱجْعَلْنِي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عِنْدَكَ وَجِيهاً</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O Allah, (please) make me illustrious in Your </a:t>
            </a:r>
            <a:r>
              <a:rPr lang="en-US" sz="3600" b="1" kern="1200" dirty="0">
                <a:solidFill>
                  <a:schemeClr val="tx1"/>
                </a:solidFill>
                <a:ea typeface="MS Mincho" pitchFamily="49" charset="-128"/>
              </a:rPr>
              <a:t>sight</a:t>
            </a:r>
          </a:p>
          <a:p>
            <a:pPr marL="342900" indent="-342900" eaLnBrk="1" hangingPunct="1">
              <a:defRPr/>
            </a:pPr>
            <a:r>
              <a:rPr lang="ur-PK" sz="3600" dirty="0">
                <a:solidFill>
                  <a:schemeClr val="tx1"/>
                </a:solidFill>
              </a:rPr>
              <a:t>خدا وندا قرار دے تو مجھے اپنے نزدیک سرخروئی </a:t>
            </a:r>
            <a:endParaRPr lang="en-US" sz="3600" b="1" kern="1200" dirty="0">
              <a:solidFill>
                <a:schemeClr val="tx1"/>
              </a:solidFill>
              <a:ea typeface="MS Mincho" pitchFamily="49" charset="-128"/>
            </a:endParaRPr>
          </a:p>
        </p:txBody>
      </p:sp>
      <p:sp>
        <p:nvSpPr>
          <p:cNvPr id="5734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allahumma ij`alni `indaka wajihan</a:t>
            </a:r>
          </a:p>
        </p:txBody>
      </p:sp>
      <p:sp>
        <p:nvSpPr>
          <p:cNvPr id="5734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57350"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1263137829"/>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بِٱلْحُسَيْنِ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عَلَيْهِ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ٱلسَّلاَمُ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فِي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ٱلدُّنْيَا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وَٱلآخِرَةِ</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in the name of al-</a:t>
            </a:r>
            <a:r>
              <a:rPr lang="en-US" sz="2800" b="1" kern="1200" dirty="0" err="1">
                <a:solidFill>
                  <a:schemeClr val="tx1"/>
                </a:solidFill>
                <a:ea typeface="MS Mincho" pitchFamily="49" charset="-128"/>
              </a:rPr>
              <a:t>Husayn</a:t>
            </a:r>
            <a:r>
              <a:rPr lang="en-US" sz="2800" b="1" kern="1200" dirty="0">
                <a:solidFill>
                  <a:schemeClr val="tx1"/>
                </a:solidFill>
                <a:ea typeface="MS Mincho" pitchFamily="49" charset="-128"/>
              </a:rPr>
              <a:t>, peace be upon him, in this world and in the Hereafter</a:t>
            </a:r>
            <a:r>
              <a:rPr lang="en-US" sz="2800" b="1" kern="1200" dirty="0">
                <a:solidFill>
                  <a:schemeClr val="tx1"/>
                </a:solidFill>
                <a:ea typeface="MS Mincho" pitchFamily="49" charset="-128"/>
              </a:rPr>
              <a:t>.</a:t>
            </a:r>
          </a:p>
          <a:p>
            <a:pPr marL="342900" indent="-342900" eaLnBrk="1" hangingPunct="1">
              <a:defRPr/>
            </a:pPr>
            <a:r>
              <a:rPr lang="ur-PK" sz="2800" dirty="0">
                <a:solidFill>
                  <a:schemeClr val="tx1"/>
                </a:solidFill>
              </a:rPr>
              <a:t>حضرت امام حسین علیھ السلام کے ساتھ دنیا و آخرت میں</a:t>
            </a:r>
            <a:endParaRPr lang="en-US" sz="2800" b="1" kern="1200" dirty="0">
              <a:solidFill>
                <a:schemeClr val="tx1"/>
              </a:solidFill>
              <a:ea typeface="MS Mincho" pitchFamily="49" charset="-128"/>
            </a:endParaRPr>
          </a:p>
        </p:txBody>
      </p:sp>
      <p:sp>
        <p:nvSpPr>
          <p:cNvPr id="5837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bilhusayni `alayhi alssalamu fi alddunya wal-akhirati</a:t>
            </a:r>
          </a:p>
        </p:txBody>
      </p:sp>
      <p:sp>
        <p:nvSpPr>
          <p:cNvPr id="5837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58374"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2124914865"/>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ابَا عَبْدِ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O </a:t>
            </a:r>
            <a:r>
              <a:rPr lang="en-US" sz="3600" b="1" kern="1200" dirty="0">
                <a:solidFill>
                  <a:schemeClr val="tx1"/>
                </a:solidFill>
                <a:ea typeface="MS Mincho" pitchFamily="49" charset="-128"/>
              </a:rPr>
              <a:t>Abu-`Abdullah,</a:t>
            </a:r>
          </a:p>
          <a:p>
            <a:pPr marL="342900" indent="-342900" eaLnBrk="1" hangingPunct="1">
              <a:defRPr/>
            </a:pPr>
            <a:r>
              <a:rPr lang="ur-PK" sz="3600" dirty="0">
                <a:solidFill>
                  <a:schemeClr val="tx1"/>
                </a:solidFill>
              </a:rPr>
              <a:t>اے ابو عبد الله الحسین (</a:t>
            </a:r>
            <a:endParaRPr lang="en-US" sz="3600" b="1" kern="1200" dirty="0">
              <a:solidFill>
                <a:schemeClr val="tx1"/>
              </a:solidFill>
              <a:ea typeface="MS Mincho" pitchFamily="49" charset="-128"/>
            </a:endParaRPr>
          </a:p>
        </p:txBody>
      </p:sp>
      <p:sp>
        <p:nvSpPr>
          <p:cNvPr id="5939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ya aba `abdillahi</a:t>
            </a:r>
          </a:p>
        </p:txBody>
      </p:sp>
      <p:sp>
        <p:nvSpPr>
          <p:cNvPr id="5939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59398"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35119752"/>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إِنِّي اتَقَرَّبُ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رَسُولِهِ</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I do seek nearness to Allah, to His Messenger</a:t>
            </a:r>
            <a:r>
              <a:rPr lang="en-US" sz="3600" b="1" kern="1200" dirty="0">
                <a:solidFill>
                  <a:schemeClr val="tx1"/>
                </a:solidFill>
                <a:ea typeface="MS Mincho" pitchFamily="49" charset="-128"/>
              </a:rPr>
              <a:t>,</a:t>
            </a:r>
          </a:p>
          <a:p>
            <a:pPr marL="342900" indent="-342900" eaLnBrk="1" hangingPunct="1">
              <a:defRPr/>
            </a:pPr>
            <a:r>
              <a:rPr lang="ur-PK" sz="3600" dirty="0">
                <a:solidFill>
                  <a:schemeClr val="tx1"/>
                </a:solidFill>
              </a:rPr>
              <a:t>میں تقرب چاھتا ہوں بارگاہ خدا اور رسول خدا (ص)</a:t>
            </a:r>
            <a:endParaRPr lang="en-US" sz="3600" b="1" kern="1200" dirty="0">
              <a:solidFill>
                <a:schemeClr val="tx1"/>
              </a:solidFill>
              <a:ea typeface="MS Mincho" pitchFamily="49" charset="-128"/>
            </a:endParaRPr>
          </a:p>
        </p:txBody>
      </p:sp>
      <p:sp>
        <p:nvSpPr>
          <p:cNvPr id="6042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inni ataqarrabu ila allahi wa ila rasulihi</a:t>
            </a:r>
          </a:p>
        </p:txBody>
      </p:sp>
      <p:sp>
        <p:nvSpPr>
          <p:cNvPr id="6042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60422"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516038319"/>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امِيرِ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ٱلْمُؤْمِنِينَ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فَاطِمَةَ</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b="1" kern="1200" dirty="0">
                <a:solidFill>
                  <a:schemeClr val="tx1"/>
                </a:solidFill>
                <a:ea typeface="MS Mincho" pitchFamily="49" charset="-128"/>
              </a:rPr>
              <a:t>to the Commander of the Faithful, to Fatimah</a:t>
            </a:r>
            <a:r>
              <a:rPr lang="en-US" b="1" kern="1200" dirty="0" smtClean="0">
                <a:solidFill>
                  <a:schemeClr val="tx1"/>
                </a:solidFill>
                <a:ea typeface="MS Mincho" pitchFamily="49" charset="-128"/>
              </a:rPr>
              <a:t>,</a:t>
            </a:r>
          </a:p>
          <a:p>
            <a:pPr marL="342900" indent="-342900" eaLnBrk="1" hangingPunct="1">
              <a:defRPr/>
            </a:pPr>
            <a:r>
              <a:rPr lang="ur-PK" dirty="0">
                <a:solidFill>
                  <a:schemeClr val="tx1"/>
                </a:solidFill>
              </a:rPr>
              <a:t> اور حضرت امیر المومنین (ع) اور حضرت فاطمہ زہرا </a:t>
            </a:r>
            <a:endParaRPr lang="en-US" b="1" kern="1200" dirty="0">
              <a:solidFill>
                <a:schemeClr val="tx1"/>
              </a:solidFill>
              <a:ea typeface="MS Mincho" pitchFamily="49" charset="-128"/>
            </a:endParaRPr>
          </a:p>
        </p:txBody>
      </p:sp>
      <p:sp>
        <p:nvSpPr>
          <p:cNvPr id="6144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it-IT" sz="3200" b="1" i="1">
                <a:solidFill>
                  <a:srgbClr val="FFFFFF"/>
                </a:solidFill>
                <a:ea typeface="MS Mincho" pitchFamily="49" charset="-128"/>
              </a:rPr>
              <a:t>wa ila amiri almu'minina wa ila fatimata</a:t>
            </a:r>
            <a:endParaRPr lang="fi-FI" sz="3200" b="1" i="1">
              <a:solidFill>
                <a:srgbClr val="FFFFFF"/>
              </a:solidFill>
              <a:ea typeface="MS Mincho" pitchFamily="49" charset="-128"/>
            </a:endParaRPr>
          </a:p>
        </p:txBody>
      </p:sp>
      <p:sp>
        <p:nvSpPr>
          <p:cNvPr id="6144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61446"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430464587"/>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ٱلْحَسَنِ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وَإِلَيْكَ بِمُوَالاَتِكَ</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to al-</a:t>
            </a:r>
            <a:r>
              <a:rPr lang="en-US" sz="2800" b="1" kern="1200" dirty="0" err="1">
                <a:solidFill>
                  <a:schemeClr val="tx1"/>
                </a:solidFill>
                <a:ea typeface="MS Mincho" pitchFamily="49" charset="-128"/>
              </a:rPr>
              <a:t>Hasan</a:t>
            </a:r>
            <a:r>
              <a:rPr lang="en-US" sz="2800" b="1" kern="1200" dirty="0">
                <a:solidFill>
                  <a:schemeClr val="tx1"/>
                </a:solidFill>
                <a:ea typeface="MS Mincho" pitchFamily="49" charset="-128"/>
              </a:rPr>
              <a:t>, and to you by means of loyalty to </a:t>
            </a:r>
            <a:r>
              <a:rPr lang="en-US" sz="2800" b="1" kern="1200" dirty="0">
                <a:solidFill>
                  <a:schemeClr val="tx1"/>
                </a:solidFill>
                <a:ea typeface="MS Mincho" pitchFamily="49" charset="-128"/>
              </a:rPr>
              <a:t>you</a:t>
            </a:r>
          </a:p>
          <a:p>
            <a:pPr marL="342900" indent="-342900" eaLnBrk="1" hangingPunct="1">
              <a:defRPr/>
            </a:pPr>
            <a:r>
              <a:rPr lang="ur-PK" sz="2800" dirty="0">
                <a:solidFill>
                  <a:schemeClr val="tx1"/>
                </a:solidFill>
              </a:rPr>
              <a:t> اور حضرت امام حسن (ع) اور آپ کی جناب میں آپ کی محبّت کے سبب سے</a:t>
            </a:r>
            <a:endParaRPr lang="en-US" sz="2800" b="1" kern="1200" dirty="0">
              <a:solidFill>
                <a:schemeClr val="tx1"/>
              </a:solidFill>
              <a:ea typeface="MS Mincho" pitchFamily="49" charset="-128"/>
            </a:endParaRPr>
          </a:p>
        </p:txBody>
      </p:sp>
      <p:sp>
        <p:nvSpPr>
          <p:cNvPr id="6246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 ila alhasani wa ilayka bimuwalatika</a:t>
            </a:r>
          </a:p>
        </p:txBody>
      </p:sp>
      <p:sp>
        <p:nvSpPr>
          <p:cNvPr id="6246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62470"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3696796822"/>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وَبِٱلْبَرَاءَةِ</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(مِمَّنْ قَاتَلَكَ</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b="1" kern="1200" dirty="0">
                <a:solidFill>
                  <a:schemeClr val="tx1"/>
                </a:solidFill>
                <a:ea typeface="MS Mincho" pitchFamily="49" charset="-128"/>
              </a:rPr>
              <a:t>and by means of repudiation of those who fought against </a:t>
            </a:r>
            <a:r>
              <a:rPr lang="en-US" b="1" kern="1200" dirty="0" smtClean="0">
                <a:solidFill>
                  <a:schemeClr val="tx1"/>
                </a:solidFill>
                <a:ea typeface="MS Mincho" pitchFamily="49" charset="-128"/>
              </a:rPr>
              <a:t>you</a:t>
            </a:r>
          </a:p>
          <a:p>
            <a:pPr marL="342900" indent="-342900" eaLnBrk="1" hangingPunct="1">
              <a:defRPr/>
            </a:pPr>
            <a:r>
              <a:rPr lang="ur-PK" dirty="0">
                <a:solidFill>
                  <a:schemeClr val="tx1"/>
                </a:solidFill>
              </a:rPr>
              <a:t>اور بیزاری سے ان لوگوں کی جنہوں نے آپ کے ساتھ قتال کیا </a:t>
            </a:r>
            <a:endParaRPr lang="en-US" b="1" kern="1200" dirty="0">
              <a:solidFill>
                <a:schemeClr val="tx1"/>
              </a:solidFill>
              <a:ea typeface="MS Mincho" pitchFamily="49" charset="-128"/>
            </a:endParaRPr>
          </a:p>
        </p:txBody>
      </p:sp>
      <p:sp>
        <p:nvSpPr>
          <p:cNvPr id="6349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 bilbara'ati (mimman qatalaka</a:t>
            </a:r>
          </a:p>
        </p:txBody>
      </p:sp>
      <p:sp>
        <p:nvSpPr>
          <p:cNvPr id="6349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63494"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2208646732"/>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وَنَصَبَ لَكَ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ٱلْحَرْبَ</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and incurred your hostility</a:t>
            </a:r>
            <a:r>
              <a:rPr lang="en-US" sz="3600" b="1" kern="1200" dirty="0">
                <a:solidFill>
                  <a:schemeClr val="tx1"/>
                </a:solidFill>
                <a:ea typeface="MS Mincho" pitchFamily="49" charset="-128"/>
              </a:rPr>
              <a:t>,</a:t>
            </a:r>
          </a:p>
          <a:p>
            <a:pPr marL="342900" indent="-342900" eaLnBrk="1" hangingPunct="1">
              <a:defRPr/>
            </a:pPr>
            <a:r>
              <a:rPr lang="ur-PK" sz="3600" dirty="0">
                <a:solidFill>
                  <a:schemeClr val="tx1"/>
                </a:solidFill>
              </a:rPr>
              <a:t>اور قائم کیا آپ سے جنگ کو </a:t>
            </a:r>
            <a:endParaRPr lang="en-US" sz="3600" b="1" kern="1200" dirty="0">
              <a:solidFill>
                <a:schemeClr val="tx1"/>
              </a:solidFill>
              <a:ea typeface="MS Mincho" pitchFamily="49" charset="-128"/>
            </a:endParaRPr>
          </a:p>
        </p:txBody>
      </p:sp>
      <p:sp>
        <p:nvSpPr>
          <p:cNvPr id="6451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 nasaba laka alharba</a:t>
            </a:r>
          </a:p>
        </p:txBody>
      </p:sp>
      <p:sp>
        <p:nvSpPr>
          <p:cNvPr id="6451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64518"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4035043644"/>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وَبِٱلْبَرَاءَةِ</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مِمَّنْ اسَّسَ اسَاسَ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ٱلظُّلْمِ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وَٱلْجَوْرِ</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عَلَيْكُمْ</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and repudiation of those who laid the basis of persecution and wronging against you all</a:t>
            </a:r>
            <a:r>
              <a:rPr lang="en-US" sz="2800" b="1" kern="1200" dirty="0">
                <a:solidFill>
                  <a:schemeClr val="tx1"/>
                </a:solidFill>
                <a:ea typeface="MS Mincho" pitchFamily="49" charset="-128"/>
              </a:rPr>
              <a:t>.</a:t>
            </a:r>
          </a:p>
          <a:p>
            <a:pPr marL="342900" indent="-342900" eaLnBrk="1" hangingPunct="1">
              <a:defRPr/>
            </a:pPr>
            <a:r>
              <a:rPr lang="ur-PK" sz="2800" dirty="0">
                <a:solidFill>
                  <a:schemeClr val="tx1"/>
                </a:solidFill>
              </a:rPr>
              <a:t>اور ان لوگوں کو بیزاری کی وجہ سے جنہوں نے قائم کیا بنیاد ظلم و ستم کو،</a:t>
            </a:r>
            <a:endParaRPr lang="en-US" sz="2800" b="1" kern="1200" dirty="0">
              <a:solidFill>
                <a:schemeClr val="tx1"/>
              </a:solidFill>
              <a:ea typeface="MS Mincho" pitchFamily="49" charset="-128"/>
            </a:endParaRPr>
          </a:p>
        </p:txBody>
      </p:sp>
      <p:sp>
        <p:nvSpPr>
          <p:cNvPr id="6554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 bilbara'ati mimman assasa asasa alzzulmi waljawri `alaykum</a:t>
            </a:r>
          </a:p>
        </p:txBody>
      </p:sp>
      <p:sp>
        <p:nvSpPr>
          <p:cNvPr id="6554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65542"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571049265"/>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وَابْرَا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رَسُولِهِ)</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I also repudiate, in the presence of Allah and His Messenger</a:t>
            </a:r>
            <a:r>
              <a:rPr lang="en-US" sz="2800" b="1" kern="1200" dirty="0">
                <a:solidFill>
                  <a:schemeClr val="tx1"/>
                </a:solidFill>
                <a:ea typeface="MS Mincho" pitchFamily="49" charset="-128"/>
              </a:rPr>
              <a:t>,</a:t>
            </a:r>
          </a:p>
          <a:p>
            <a:pPr marL="342900" indent="-342900" eaLnBrk="1" hangingPunct="1">
              <a:defRPr/>
            </a:pPr>
            <a:r>
              <a:rPr lang="ur-PK" sz="2800" dirty="0">
                <a:solidFill>
                  <a:schemeClr val="tx1"/>
                </a:solidFill>
              </a:rPr>
              <a:t>آپ حضرات پر اور بیزاری کرتا ہوں درگاہ خدا میں اور بارگاہ رسالتمآب میں </a:t>
            </a:r>
            <a:endParaRPr lang="en-US" sz="2800" b="1" kern="1200" dirty="0">
              <a:solidFill>
                <a:schemeClr val="tx1"/>
              </a:solidFill>
              <a:ea typeface="MS Mincho" pitchFamily="49" charset="-128"/>
            </a:endParaRPr>
          </a:p>
        </p:txBody>
      </p:sp>
      <p:sp>
        <p:nvSpPr>
          <p:cNvPr id="6656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 abra'u ila allahi wa ila rasulihi)</a:t>
            </a:r>
          </a:p>
        </p:txBody>
      </p:sp>
      <p:sp>
        <p:nvSpPr>
          <p:cNvPr id="6656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66566"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344436661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صَلِّ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مُحَمَّدٍ وَآلِ مُحَمَّدٍ</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O' </a:t>
            </a:r>
            <a:r>
              <a:rPr lang="en-US" sz="2800" b="1" kern="1200" dirty="0" err="1">
                <a:solidFill>
                  <a:schemeClr val="tx1"/>
                </a:solidFill>
                <a:ea typeface="MS Mincho" pitchFamily="49" charset="-128"/>
              </a:rPr>
              <a:t>Alláh</a:t>
            </a:r>
            <a:r>
              <a:rPr lang="en-US" sz="2800" b="1" kern="1200" dirty="0">
                <a:solidFill>
                  <a:schemeClr val="tx1"/>
                </a:solidFill>
                <a:ea typeface="MS Mincho" pitchFamily="49" charset="-128"/>
              </a:rPr>
              <a:t> send Your blessings on </a:t>
            </a:r>
            <a:r>
              <a:rPr lang="en-US" sz="2800" b="1" kern="1200" dirty="0">
                <a:solidFill>
                  <a:schemeClr val="tx1"/>
                </a:solidFill>
                <a:ea typeface="MS Mincho" pitchFamily="49" charset="-128"/>
              </a:rPr>
              <a:t>Muhammad</a:t>
            </a:r>
          </a:p>
          <a:p>
            <a:pPr marL="342900" indent="-342900" eaLnBrk="1" hangingPunct="1">
              <a:defRPr/>
            </a:pPr>
            <a:r>
              <a:rPr lang="en-US" sz="2800" b="1" kern="1200" dirty="0">
                <a:solidFill>
                  <a:schemeClr val="tx1"/>
                </a:solidFill>
                <a:ea typeface="MS Mincho" pitchFamily="49" charset="-128"/>
              </a:rPr>
              <a:t>and </a:t>
            </a:r>
            <a:r>
              <a:rPr lang="en-US" sz="2800" b="1" kern="1200" dirty="0">
                <a:solidFill>
                  <a:schemeClr val="tx1"/>
                </a:solidFill>
                <a:ea typeface="MS Mincho" pitchFamily="49" charset="-128"/>
              </a:rPr>
              <a:t>the family of Muhammad</a:t>
            </a:r>
            <a:r>
              <a:rPr lang="en-US" sz="2800" b="1" kern="1200" dirty="0">
                <a:solidFill>
                  <a:schemeClr val="tx1"/>
                </a:solidFill>
                <a:ea typeface="MS Mincho" pitchFamily="49" charset="-128"/>
              </a:rPr>
              <a:t>.</a:t>
            </a:r>
          </a:p>
          <a:p>
            <a:pPr marL="342900" indent="-342900" eaLnBrk="1" hangingPunct="1">
              <a:defRPr/>
            </a:pPr>
            <a:r>
              <a:rPr lang="ar-SA" altLang="en-US" sz="2800" b="1" dirty="0">
                <a:solidFill>
                  <a:schemeClr val="tx1"/>
                </a:solidFill>
                <a:latin typeface="Alvi Nastaleeq" pitchFamily="2" charset="0"/>
              </a:rPr>
              <a:t>اے الله! رحمت فرما محمد وآل)ع( محمد پر </a:t>
            </a:r>
          </a:p>
          <a:p>
            <a:pPr marL="342900" indent="-342900" eaLnBrk="1" hangingPunct="1">
              <a:defRPr/>
            </a:pPr>
            <a:endParaRPr lang="en-US" sz="2800" b="1" kern="1200" dirty="0">
              <a:solidFill>
                <a:schemeClr val="tx1"/>
              </a:solidFill>
              <a:ea typeface="MS Mincho" pitchFamily="49" charset="-128"/>
            </a:endParaRPr>
          </a:p>
        </p:txBody>
      </p:sp>
      <p:sp>
        <p:nvSpPr>
          <p:cNvPr id="1229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allahumma salli `ala muhammadin wa ali muhammadin</a:t>
            </a:r>
          </a:p>
        </p:txBody>
      </p:sp>
      <p:sp>
        <p:nvSpPr>
          <p:cNvPr id="1229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2294"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1107841576"/>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مِمَّنْ اسَّسَ اسَاسَ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ذٰلِكَ</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those who laid the basis of all that</a:t>
            </a:r>
            <a:r>
              <a:rPr lang="en-US" sz="3600" b="1" kern="1200" dirty="0">
                <a:solidFill>
                  <a:schemeClr val="tx1"/>
                </a:solidFill>
                <a:ea typeface="MS Mincho" pitchFamily="49" charset="-128"/>
              </a:rPr>
              <a:t>,</a:t>
            </a:r>
          </a:p>
          <a:p>
            <a:pPr marL="342900" indent="-342900" eaLnBrk="1" hangingPunct="1">
              <a:defRPr/>
            </a:pPr>
            <a:r>
              <a:rPr lang="ur-PK" sz="3600" dirty="0">
                <a:solidFill>
                  <a:schemeClr val="tx1"/>
                </a:solidFill>
              </a:rPr>
              <a:t>ان لوگوں سے جنہوں نے </a:t>
            </a:r>
            <a:endParaRPr lang="en-US" sz="3600" b="1" kern="1200" dirty="0">
              <a:solidFill>
                <a:schemeClr val="tx1"/>
              </a:solidFill>
              <a:ea typeface="MS Mincho" pitchFamily="49" charset="-128"/>
            </a:endParaRPr>
          </a:p>
        </p:txBody>
      </p:sp>
      <p:sp>
        <p:nvSpPr>
          <p:cNvPr id="6758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mimman assasa asasa dhalika</a:t>
            </a:r>
          </a:p>
        </p:txBody>
      </p:sp>
      <p:sp>
        <p:nvSpPr>
          <p:cNvPr id="6758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67590"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3679970564"/>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وَبَنَىٰ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عَلَيْهِ بُنْيَانَهُ</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established their foundations on it</a:t>
            </a:r>
            <a:r>
              <a:rPr lang="en-US" sz="3600" b="1" kern="1200" dirty="0">
                <a:solidFill>
                  <a:schemeClr val="tx1"/>
                </a:solidFill>
                <a:ea typeface="MS Mincho" pitchFamily="49" charset="-128"/>
              </a:rPr>
              <a:t>,</a:t>
            </a:r>
          </a:p>
          <a:p>
            <a:pPr marL="342900" indent="-342900" eaLnBrk="1" hangingPunct="1">
              <a:defRPr/>
            </a:pPr>
            <a:r>
              <a:rPr lang="ur-PK" sz="3600" dirty="0">
                <a:solidFill>
                  <a:schemeClr val="tx1"/>
                </a:solidFill>
              </a:rPr>
              <a:t>اسکی بنیاد ڈالی</a:t>
            </a:r>
            <a:endParaRPr lang="en-US" sz="3600" b="1" kern="1200" dirty="0">
              <a:solidFill>
                <a:schemeClr val="tx1"/>
              </a:solidFill>
              <a:ea typeface="MS Mincho" pitchFamily="49" charset="-128"/>
            </a:endParaRPr>
          </a:p>
        </p:txBody>
      </p:sp>
      <p:sp>
        <p:nvSpPr>
          <p:cNvPr id="6861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 bana `alayhi bunyanahu</a:t>
            </a:r>
          </a:p>
        </p:txBody>
      </p:sp>
      <p:sp>
        <p:nvSpPr>
          <p:cNvPr id="6861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68614"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872034549"/>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وَجَرَىٰ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فِي ظُلْمِهِ وَجَوْرِهِ عَلَيْكُمْ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اشْيَاعِكُمْ</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and continued in wronging and persecuting you and your adherents</a:t>
            </a:r>
            <a:r>
              <a:rPr lang="en-US" sz="2800" b="1" kern="1200" dirty="0">
                <a:solidFill>
                  <a:schemeClr val="tx1"/>
                </a:solidFill>
                <a:ea typeface="MS Mincho" pitchFamily="49" charset="-128"/>
              </a:rPr>
              <a:t>.</a:t>
            </a:r>
          </a:p>
          <a:p>
            <a:pPr marL="342900" indent="-342900" eaLnBrk="1" hangingPunct="1">
              <a:defRPr/>
            </a:pPr>
            <a:r>
              <a:rPr lang="ur-PK" sz="2800" dirty="0">
                <a:solidFill>
                  <a:schemeClr val="tx1"/>
                </a:solidFill>
              </a:rPr>
              <a:t> اور اس کو مستحکم کرتے رہے اور قائم رہے آپ حضرات پر ظلم و ستم کرنے پر</a:t>
            </a:r>
            <a:endParaRPr lang="en-US" sz="2800" b="1" kern="1200" dirty="0">
              <a:solidFill>
                <a:schemeClr val="tx1"/>
              </a:solidFill>
              <a:ea typeface="MS Mincho" pitchFamily="49" charset="-128"/>
            </a:endParaRPr>
          </a:p>
        </p:txBody>
      </p:sp>
      <p:sp>
        <p:nvSpPr>
          <p:cNvPr id="6963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 jara fi zulmihi wa jawrihi `alaykum wa `ala ashya`ikum</a:t>
            </a:r>
          </a:p>
        </p:txBody>
      </p:sp>
      <p:sp>
        <p:nvSpPr>
          <p:cNvPr id="6963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69638"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3339374270"/>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بَرِئْتُ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وَإِلَيْكُمْ مِنْهُمْ</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b="1" kern="1200" dirty="0">
                <a:solidFill>
                  <a:schemeClr val="tx1"/>
                </a:solidFill>
                <a:ea typeface="MS Mincho" pitchFamily="49" charset="-128"/>
              </a:rPr>
              <a:t>In the presence of Allah and you all do I repudiate these</a:t>
            </a:r>
            <a:r>
              <a:rPr lang="en-US" b="1" kern="1200" dirty="0" smtClean="0">
                <a:solidFill>
                  <a:schemeClr val="tx1"/>
                </a:solidFill>
                <a:ea typeface="MS Mincho" pitchFamily="49" charset="-128"/>
              </a:rPr>
              <a:t>.</a:t>
            </a:r>
          </a:p>
          <a:p>
            <a:pPr marL="342900" indent="-342900" eaLnBrk="1" hangingPunct="1">
              <a:defRPr/>
            </a:pPr>
            <a:r>
              <a:rPr lang="ur-PK" dirty="0">
                <a:solidFill>
                  <a:schemeClr val="tx1"/>
                </a:solidFill>
              </a:rPr>
              <a:t> اور آپ حضرات کی پیروی کرنے والوں پر، بیزاری کرتا ہوں </a:t>
            </a:r>
            <a:endParaRPr lang="en-US" b="1" kern="1200" dirty="0">
              <a:solidFill>
                <a:schemeClr val="tx1"/>
              </a:solidFill>
              <a:ea typeface="MS Mincho" pitchFamily="49" charset="-128"/>
            </a:endParaRPr>
          </a:p>
        </p:txBody>
      </p:sp>
      <p:sp>
        <p:nvSpPr>
          <p:cNvPr id="7066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bari'tu ila allahi wa ilaykum minhum</a:t>
            </a:r>
          </a:p>
        </p:txBody>
      </p:sp>
      <p:sp>
        <p:nvSpPr>
          <p:cNvPr id="7066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70662"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60377289"/>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وَاتَقَرَّبُ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ثُمَّ إِلَيْكُمْ</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And I seek nearness to Allah and then to you </a:t>
            </a:r>
            <a:r>
              <a:rPr lang="en-US" sz="2800" b="1" kern="1200" dirty="0">
                <a:solidFill>
                  <a:schemeClr val="tx1"/>
                </a:solidFill>
                <a:ea typeface="MS Mincho" pitchFamily="49" charset="-128"/>
              </a:rPr>
              <a:t>all</a:t>
            </a:r>
          </a:p>
          <a:p>
            <a:pPr marL="342900" indent="-342900" eaLnBrk="1" hangingPunct="1">
              <a:defRPr/>
            </a:pPr>
            <a:r>
              <a:rPr lang="ur-PK" sz="2800" dirty="0">
                <a:solidFill>
                  <a:schemeClr val="tx1"/>
                </a:solidFill>
              </a:rPr>
              <a:t>میں خدا کی طرف اور آپ کی طرف ان لوگوں سے اور تقرب چاھتا ہوں میں خدا کی طرف پھر آپ حضرت کی طرف،</a:t>
            </a:r>
            <a:endParaRPr lang="en-US" sz="2800" b="1" kern="1200" dirty="0">
              <a:solidFill>
                <a:schemeClr val="tx1"/>
              </a:solidFill>
              <a:ea typeface="MS Mincho" pitchFamily="49" charset="-128"/>
            </a:endParaRPr>
          </a:p>
        </p:txBody>
      </p:sp>
      <p:sp>
        <p:nvSpPr>
          <p:cNvPr id="7168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 ataqarrabu ila allahi thumma ilaykum</a:t>
            </a:r>
          </a:p>
        </p:txBody>
      </p:sp>
      <p:sp>
        <p:nvSpPr>
          <p:cNvPr id="7168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71686"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2495353557"/>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بِمُوَالاَتِكُمْ وَمُوَالاَةِ وَلِيِّكُمْ</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by means of declaring loyalty to you and to your </a:t>
            </a:r>
            <a:r>
              <a:rPr lang="en-US" sz="2800" b="1" kern="1200" dirty="0">
                <a:solidFill>
                  <a:schemeClr val="tx1"/>
                </a:solidFill>
                <a:ea typeface="MS Mincho" pitchFamily="49" charset="-128"/>
              </a:rPr>
              <a:t>loyalists</a:t>
            </a:r>
          </a:p>
          <a:p>
            <a:pPr marL="342900" indent="-342900" eaLnBrk="1" hangingPunct="1">
              <a:defRPr/>
            </a:pPr>
            <a:r>
              <a:rPr lang="ur-PK" sz="2800" dirty="0">
                <a:solidFill>
                  <a:schemeClr val="tx1"/>
                </a:solidFill>
              </a:rPr>
              <a:t> آپ حضرات کی دوستی سے اور آپ کے دوستوں کی دوستی سے</a:t>
            </a:r>
            <a:endParaRPr lang="en-US" sz="2800" b="1" kern="1200" dirty="0">
              <a:solidFill>
                <a:schemeClr val="tx1"/>
              </a:solidFill>
              <a:ea typeface="MS Mincho" pitchFamily="49" charset="-128"/>
            </a:endParaRPr>
          </a:p>
        </p:txBody>
      </p:sp>
      <p:sp>
        <p:nvSpPr>
          <p:cNvPr id="7270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bimuwalatikum wa muwalati waliyyikum</a:t>
            </a:r>
          </a:p>
        </p:txBody>
      </p:sp>
      <p:sp>
        <p:nvSpPr>
          <p:cNvPr id="7270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72710"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2926180751"/>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وَبِٱلْبَرَاءَةِ</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 اعْدَائِكُمْ</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b="1" kern="1200" dirty="0">
                <a:solidFill>
                  <a:schemeClr val="tx1"/>
                </a:solidFill>
                <a:ea typeface="MS Mincho" pitchFamily="49" charset="-128"/>
              </a:rPr>
              <a:t>and declaring repudiation of your </a:t>
            </a:r>
            <a:r>
              <a:rPr lang="en-US" b="1" kern="1200" dirty="0" smtClean="0">
                <a:solidFill>
                  <a:schemeClr val="tx1"/>
                </a:solidFill>
                <a:ea typeface="MS Mincho" pitchFamily="49" charset="-128"/>
              </a:rPr>
              <a:t>enemies</a:t>
            </a:r>
          </a:p>
          <a:p>
            <a:pPr marL="342900" indent="-342900" eaLnBrk="1" hangingPunct="1">
              <a:defRPr/>
            </a:pPr>
            <a:r>
              <a:rPr lang="ur-PK" dirty="0">
                <a:solidFill>
                  <a:schemeClr val="tx1"/>
                </a:solidFill>
              </a:rPr>
              <a:t> اور بیزاری سے آپ حضرات کے دشمنوں سے اور ان لوگوں سے </a:t>
            </a:r>
            <a:endParaRPr lang="en-US" b="1" kern="1200" dirty="0">
              <a:solidFill>
                <a:schemeClr val="tx1"/>
              </a:solidFill>
              <a:ea typeface="MS Mincho" pitchFamily="49" charset="-128"/>
            </a:endParaRPr>
          </a:p>
        </p:txBody>
      </p:sp>
      <p:sp>
        <p:nvSpPr>
          <p:cNvPr id="7373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 bilbara'ati min a`da'ikum</a:t>
            </a:r>
          </a:p>
        </p:txBody>
      </p:sp>
      <p:sp>
        <p:nvSpPr>
          <p:cNvPr id="7373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73734"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2665296487"/>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وَٱلنَّاصِبِينَ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لَكُمُ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ٱلْحَرْبَ</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and those who incur animosity of </a:t>
            </a:r>
            <a:r>
              <a:rPr lang="en-US" sz="3600" b="1" kern="1200" dirty="0">
                <a:solidFill>
                  <a:schemeClr val="tx1"/>
                </a:solidFill>
                <a:ea typeface="MS Mincho" pitchFamily="49" charset="-128"/>
              </a:rPr>
              <a:t>you</a:t>
            </a:r>
          </a:p>
          <a:p>
            <a:pPr marL="342900" indent="-342900" eaLnBrk="1" hangingPunct="1">
              <a:defRPr/>
            </a:pPr>
            <a:r>
              <a:rPr lang="ur-PK" sz="3600" dirty="0">
                <a:solidFill>
                  <a:schemeClr val="tx1"/>
                </a:solidFill>
              </a:rPr>
              <a:t>جنہوں نے آپ حضرات سے جنگ کی</a:t>
            </a:r>
            <a:endParaRPr lang="en-US" sz="3600" b="1" kern="1200" dirty="0">
              <a:solidFill>
                <a:schemeClr val="tx1"/>
              </a:solidFill>
              <a:ea typeface="MS Mincho" pitchFamily="49" charset="-128"/>
            </a:endParaRPr>
          </a:p>
        </p:txBody>
      </p:sp>
      <p:sp>
        <p:nvSpPr>
          <p:cNvPr id="7475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walnnasibina lakum alharba</a:t>
            </a:r>
          </a:p>
        </p:txBody>
      </p:sp>
      <p:sp>
        <p:nvSpPr>
          <p:cNvPr id="7475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74758"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165272170"/>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وَبِٱلْبَرَاءَةِ</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 اشْيَاعِهِمْ وَاتْبَاعِهِمْ</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and repudiation of their adherents and followers</a:t>
            </a:r>
            <a:r>
              <a:rPr lang="en-US" sz="2800" b="1" kern="1200" dirty="0">
                <a:solidFill>
                  <a:schemeClr val="tx1"/>
                </a:solidFill>
                <a:ea typeface="MS Mincho" pitchFamily="49" charset="-128"/>
              </a:rPr>
              <a:t>.</a:t>
            </a:r>
          </a:p>
          <a:p>
            <a:pPr marL="342900" indent="-342900" eaLnBrk="1" hangingPunct="1">
              <a:defRPr/>
            </a:pPr>
            <a:r>
              <a:rPr lang="ur-PK" sz="2800" dirty="0">
                <a:solidFill>
                  <a:schemeClr val="tx1"/>
                </a:solidFill>
              </a:rPr>
              <a:t> اور بیزاری سے ان ا پیروی کرنے والوں سے اور ان کے اتباع کرنے والوں سے،</a:t>
            </a:r>
            <a:endParaRPr lang="en-US" sz="2800" b="1" kern="1200" dirty="0">
              <a:solidFill>
                <a:schemeClr val="tx1"/>
              </a:solidFill>
              <a:ea typeface="MS Mincho" pitchFamily="49" charset="-128"/>
            </a:endParaRPr>
          </a:p>
        </p:txBody>
      </p:sp>
      <p:sp>
        <p:nvSpPr>
          <p:cNvPr id="7578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 bilbara'ati min ashya`ihim wa atba`ihim</a:t>
            </a:r>
          </a:p>
        </p:txBody>
      </p:sp>
      <p:sp>
        <p:nvSpPr>
          <p:cNvPr id="7578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75782"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4092968376"/>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إِنِّي سِلْمٌ لِمَنْ سَالَمَكُمْ</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b="1" kern="1200" dirty="0">
                <a:solidFill>
                  <a:schemeClr val="tx1"/>
                </a:solidFill>
                <a:ea typeface="MS Mincho" pitchFamily="49" charset="-128"/>
              </a:rPr>
              <a:t>I am verily at peace with those who have been at peace with you</a:t>
            </a:r>
            <a:r>
              <a:rPr lang="en-US" b="1" kern="1200" dirty="0" smtClean="0">
                <a:solidFill>
                  <a:schemeClr val="tx1"/>
                </a:solidFill>
                <a:ea typeface="MS Mincho" pitchFamily="49" charset="-128"/>
              </a:rPr>
              <a:t>,</a:t>
            </a:r>
          </a:p>
          <a:p>
            <a:pPr marL="342900" indent="-342900" eaLnBrk="1" hangingPunct="1">
              <a:defRPr/>
            </a:pPr>
            <a:r>
              <a:rPr lang="ur-PK" dirty="0">
                <a:solidFill>
                  <a:schemeClr val="tx1"/>
                </a:solidFill>
              </a:rPr>
              <a:t>میں صلح کرنے والا ہوں ہر اس شخص سے جو آپ سے صلح کرنے والا ہو</a:t>
            </a:r>
            <a:endParaRPr lang="en-US" b="1" kern="1200" dirty="0">
              <a:solidFill>
                <a:schemeClr val="tx1"/>
              </a:solidFill>
              <a:ea typeface="MS Mincho" pitchFamily="49" charset="-128"/>
            </a:endParaRPr>
          </a:p>
        </p:txBody>
      </p:sp>
      <p:sp>
        <p:nvSpPr>
          <p:cNvPr id="7680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inni silmun liman salamakum</a:t>
            </a:r>
          </a:p>
        </p:txBody>
      </p:sp>
      <p:sp>
        <p:nvSpPr>
          <p:cNvPr id="7680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76806"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532243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بِسْمِ اللَّهِ الرَّحْمَنِ الرَّحِيمِ</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In the Name of </a:t>
            </a:r>
            <a:r>
              <a:rPr lang="en-US" sz="3600" b="1" kern="1200" dirty="0" err="1">
                <a:solidFill>
                  <a:schemeClr val="bg1"/>
                </a:solidFill>
                <a:ea typeface="MS Mincho" pitchFamily="49" charset="-128"/>
              </a:rPr>
              <a:t>Alláh</a:t>
            </a:r>
            <a:r>
              <a:rPr lang="en-US" sz="3600" b="1" kern="1200" dirty="0">
                <a:solidFill>
                  <a:schemeClr val="bg1"/>
                </a:solidFill>
                <a:ea typeface="MS Mincho" pitchFamily="49" charset="-128"/>
              </a:rPr>
              <a:t>, </a:t>
            </a:r>
          </a:p>
          <a:p>
            <a:pPr marL="342900" indent="-342900" eaLnBrk="1" hangingPunct="1">
              <a:defRPr/>
            </a:pPr>
            <a:r>
              <a:rPr lang="en-US" sz="3600" b="1" kern="1200" dirty="0">
                <a:solidFill>
                  <a:schemeClr val="bg1"/>
                </a:solidFill>
                <a:ea typeface="MS Mincho" pitchFamily="49" charset="-128"/>
              </a:rPr>
              <a:t>the All-beneficent, the All-merciful</a:t>
            </a:r>
            <a:r>
              <a:rPr lang="en-US" sz="3600" b="1" kern="1200" dirty="0">
                <a:solidFill>
                  <a:schemeClr val="bg1"/>
                </a:solidFill>
                <a:ea typeface="MS Mincho" pitchFamily="49" charset="-128"/>
              </a:rPr>
              <a:t>.</a:t>
            </a:r>
          </a:p>
          <a:p>
            <a:pPr marL="342900" indent="-342900" eaLnBrk="1" hangingPunct="1">
              <a:defRPr/>
            </a:pPr>
            <a:r>
              <a:rPr lang="ar-SA" altLang="en-US" sz="3600" b="1" dirty="0">
                <a:solidFill>
                  <a:schemeClr val="tx1"/>
                </a:solidFill>
                <a:latin typeface="Alvi Nastaleeq" pitchFamily="2" charset="0"/>
              </a:rPr>
              <a:t>عظیم اور دائمی رحمتوں والے خدا کے نام سے</a:t>
            </a:r>
          </a:p>
          <a:p>
            <a:pPr marL="342900" indent="-342900" eaLnBrk="1" hangingPunct="1">
              <a:defRPr/>
            </a:pPr>
            <a:r>
              <a:rPr lang="en-US" sz="3600" b="1" kern="1200" dirty="0">
                <a:solidFill>
                  <a:schemeClr val="bg1"/>
                </a:solidFill>
                <a:ea typeface="MS Mincho" pitchFamily="49" charset="-128"/>
              </a:rPr>
              <a:t> </a:t>
            </a:r>
            <a:endParaRPr lang="en-US" sz="3600" b="1" kern="1200" dirty="0">
              <a:solidFill>
                <a:schemeClr val="bg1"/>
              </a:solidFill>
              <a:ea typeface="MS Mincho" pitchFamily="49" charset="-128"/>
            </a:endParaRPr>
          </a:p>
        </p:txBody>
      </p:sp>
      <p:sp>
        <p:nvSpPr>
          <p:cNvPr id="1331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endParaRPr lang="fi-FI" sz="3200" b="1" i="1" dirty="0">
              <a:solidFill>
                <a:srgbClr val="FFFFFF"/>
              </a:solidFill>
              <a:ea typeface="MS Mincho" pitchFamily="49" charset="-128"/>
            </a:endParaRPr>
          </a:p>
          <a:p>
            <a:pPr algn="ctr" eaLnBrk="1" fontAlgn="base" hangingPunct="1">
              <a:spcBef>
                <a:spcPct val="20000"/>
              </a:spcBef>
              <a:spcAft>
                <a:spcPct val="0"/>
              </a:spcAft>
            </a:pPr>
            <a:r>
              <a:rPr lang="fi-FI" sz="3200" b="1" i="1" dirty="0">
                <a:solidFill>
                  <a:srgbClr val="FFFFFF"/>
                </a:solidFill>
                <a:ea typeface="MS Mincho" pitchFamily="49" charset="-128"/>
              </a:rPr>
              <a:t>bismi </a:t>
            </a:r>
            <a:r>
              <a:rPr lang="fi-FI" sz="3200" b="1" i="1" dirty="0">
                <a:solidFill>
                  <a:srgbClr val="FFFFFF"/>
                </a:solidFill>
                <a:ea typeface="MS Mincho" pitchFamily="49" charset="-128"/>
              </a:rPr>
              <a:t>allahi alrrahmini alrrahimi </a:t>
            </a:r>
          </a:p>
        </p:txBody>
      </p:sp>
      <p:sp>
        <p:nvSpPr>
          <p:cNvPr id="1331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3318"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3763225835"/>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وَحَرْبٌ لِمَنْ حَارَبَكُمْ</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b="1" kern="1200" dirty="0">
                <a:solidFill>
                  <a:schemeClr val="tx1"/>
                </a:solidFill>
                <a:ea typeface="MS Mincho" pitchFamily="49" charset="-128"/>
              </a:rPr>
              <a:t>I am at war against those who fought against you</a:t>
            </a:r>
            <a:r>
              <a:rPr lang="en-US" b="1" kern="1200" dirty="0" smtClean="0">
                <a:solidFill>
                  <a:schemeClr val="tx1"/>
                </a:solidFill>
                <a:ea typeface="MS Mincho" pitchFamily="49" charset="-128"/>
              </a:rPr>
              <a:t>,</a:t>
            </a:r>
          </a:p>
          <a:p>
            <a:pPr marL="342900" indent="-342900" eaLnBrk="1" hangingPunct="1">
              <a:defRPr/>
            </a:pPr>
            <a:r>
              <a:rPr lang="ur-PK" dirty="0">
                <a:solidFill>
                  <a:schemeClr val="tx1"/>
                </a:solidFill>
              </a:rPr>
              <a:t>  اور جنگ کرنے والا ہوں جو آپ حضرات سے جنگ کرے</a:t>
            </a:r>
            <a:endParaRPr lang="en-US" b="1" kern="1200" dirty="0">
              <a:solidFill>
                <a:schemeClr val="tx1"/>
              </a:solidFill>
              <a:ea typeface="MS Mincho" pitchFamily="49" charset="-128"/>
            </a:endParaRPr>
          </a:p>
        </p:txBody>
      </p:sp>
      <p:sp>
        <p:nvSpPr>
          <p:cNvPr id="7782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 harbun liman harabakum</a:t>
            </a:r>
          </a:p>
        </p:txBody>
      </p:sp>
      <p:sp>
        <p:nvSpPr>
          <p:cNvPr id="7782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77830"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716065160"/>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وَوَلِيٌّ لِمَنْ وَالاَكُمْ</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loyalist to those who have been loyalist to you</a:t>
            </a:r>
            <a:r>
              <a:rPr lang="en-US" sz="2800" b="1" kern="1200" dirty="0">
                <a:solidFill>
                  <a:schemeClr val="tx1"/>
                </a:solidFill>
                <a:ea typeface="MS Mincho" pitchFamily="49" charset="-128"/>
              </a:rPr>
              <a:t>,</a:t>
            </a:r>
          </a:p>
          <a:p>
            <a:pPr marL="342900" indent="-342900" eaLnBrk="1" hangingPunct="1">
              <a:defRPr/>
            </a:pPr>
            <a:r>
              <a:rPr lang="ur-PK" sz="2800" dirty="0">
                <a:solidFill>
                  <a:schemeClr val="tx1"/>
                </a:solidFill>
              </a:rPr>
              <a:t> اور دوست ہوں اس شخص کا جو آپ حضرات کو دوست رکھے</a:t>
            </a:r>
            <a:endParaRPr lang="en-US" sz="2800" b="1" kern="1200" dirty="0">
              <a:solidFill>
                <a:schemeClr val="tx1"/>
              </a:solidFill>
              <a:ea typeface="MS Mincho" pitchFamily="49" charset="-128"/>
            </a:endParaRPr>
          </a:p>
        </p:txBody>
      </p:sp>
      <p:sp>
        <p:nvSpPr>
          <p:cNvPr id="7885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 waliyyun liman walakum</a:t>
            </a:r>
          </a:p>
        </p:txBody>
      </p:sp>
      <p:sp>
        <p:nvSpPr>
          <p:cNvPr id="7885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78854"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4136154879"/>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وَعَدُوٌّ لِمَنْ عَادَاكُمْ</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and enemy of those who have shown enmity towards you</a:t>
            </a:r>
            <a:r>
              <a:rPr lang="en-US" sz="2800" b="1" kern="1200" dirty="0">
                <a:solidFill>
                  <a:schemeClr val="tx1"/>
                </a:solidFill>
                <a:ea typeface="MS Mincho" pitchFamily="49" charset="-128"/>
              </a:rPr>
              <a:t>.</a:t>
            </a:r>
          </a:p>
          <a:p>
            <a:pPr marL="342900" indent="-342900" eaLnBrk="1" hangingPunct="1">
              <a:defRPr/>
            </a:pPr>
            <a:r>
              <a:rPr lang="ur-PK" sz="2800" dirty="0">
                <a:solidFill>
                  <a:schemeClr val="tx1"/>
                </a:solidFill>
              </a:rPr>
              <a:t> اور دشمن ہوں ہر اس شخص کا جو آپ حضرات سے دشمنی رکھے، </a:t>
            </a:r>
            <a:endParaRPr lang="en-US" sz="2800" b="1" kern="1200" dirty="0">
              <a:solidFill>
                <a:schemeClr val="tx1"/>
              </a:solidFill>
              <a:ea typeface="MS Mincho" pitchFamily="49" charset="-128"/>
            </a:endParaRPr>
          </a:p>
        </p:txBody>
      </p:sp>
      <p:sp>
        <p:nvSpPr>
          <p:cNvPr id="7987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 `aduwwun liman `adakum</a:t>
            </a:r>
          </a:p>
        </p:txBody>
      </p:sp>
      <p:sp>
        <p:nvSpPr>
          <p:cNvPr id="7987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79878"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1889241974"/>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فَاسْالُ</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ٱلَّذِي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اكْرَمَنِي بِمَعْرِفَتِكُمْ</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So, I beseech Allah Who has endued me with the honor of recognizing </a:t>
            </a:r>
            <a:r>
              <a:rPr lang="en-US" sz="2800" b="1" kern="1200" dirty="0">
                <a:solidFill>
                  <a:schemeClr val="tx1"/>
                </a:solidFill>
                <a:ea typeface="MS Mincho" pitchFamily="49" charset="-128"/>
              </a:rPr>
              <a:t>you</a:t>
            </a:r>
          </a:p>
          <a:p>
            <a:pPr marL="342900" indent="-342900" eaLnBrk="1" hangingPunct="1">
              <a:defRPr/>
            </a:pPr>
            <a:r>
              <a:rPr lang="ur-PK" sz="2800" dirty="0">
                <a:solidFill>
                  <a:schemeClr val="tx1"/>
                </a:solidFill>
              </a:rPr>
              <a:t>پاس میں سوال کرتا ہوں اس خدا سے جس نے مجھے بزرگی عطا فرمائی </a:t>
            </a:r>
            <a:endParaRPr lang="en-US" sz="2800" b="1" kern="1200" dirty="0">
              <a:solidFill>
                <a:schemeClr val="tx1"/>
              </a:solidFill>
              <a:ea typeface="MS Mincho" pitchFamily="49" charset="-128"/>
            </a:endParaRPr>
          </a:p>
        </p:txBody>
      </p:sp>
      <p:sp>
        <p:nvSpPr>
          <p:cNvPr id="8090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fa'as'alu allaha alladhi akramani bima`rifatikum</a:t>
            </a:r>
          </a:p>
        </p:txBody>
      </p:sp>
      <p:sp>
        <p:nvSpPr>
          <p:cNvPr id="8090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80902"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3951708943"/>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وَمَعْرِفَةِ اوْلِيَائِكُمْ</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and recognizing your </a:t>
            </a:r>
            <a:r>
              <a:rPr lang="en-US" sz="3600" b="1" kern="1200" dirty="0">
                <a:solidFill>
                  <a:schemeClr val="tx1"/>
                </a:solidFill>
                <a:ea typeface="MS Mincho" pitchFamily="49" charset="-128"/>
              </a:rPr>
              <a:t>loyalists</a:t>
            </a:r>
          </a:p>
          <a:p>
            <a:pPr marL="342900" indent="-342900" eaLnBrk="1" hangingPunct="1">
              <a:defRPr/>
            </a:pPr>
            <a:r>
              <a:rPr lang="ur-PK" sz="3600" dirty="0">
                <a:solidFill>
                  <a:schemeClr val="tx1"/>
                </a:solidFill>
              </a:rPr>
              <a:t>آپ کی معرفت کی وجہ سے اور آپ کے دوستوں کی معرفت کی وجہ سے </a:t>
            </a:r>
            <a:endParaRPr lang="en-US" sz="3600" b="1" kern="1200" dirty="0">
              <a:solidFill>
                <a:schemeClr val="tx1"/>
              </a:solidFill>
              <a:ea typeface="MS Mincho" pitchFamily="49" charset="-128"/>
            </a:endParaRPr>
          </a:p>
        </p:txBody>
      </p:sp>
      <p:sp>
        <p:nvSpPr>
          <p:cNvPr id="8192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 ma`rifati awliya'ikum</a:t>
            </a:r>
          </a:p>
        </p:txBody>
      </p:sp>
      <p:sp>
        <p:nvSpPr>
          <p:cNvPr id="8192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81926"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3436180653"/>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وَرَزَقَنِيَ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ٱلْبَرَاءَةَ</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 اعْدَائِكُمْ</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and Who conferred upon me with repudiation of your enemies</a:t>
            </a:r>
            <a:r>
              <a:rPr lang="en-US" sz="3600" b="1" kern="1200" dirty="0">
                <a:solidFill>
                  <a:schemeClr val="tx1"/>
                </a:solidFill>
                <a:ea typeface="MS Mincho" pitchFamily="49" charset="-128"/>
              </a:rPr>
              <a:t>,</a:t>
            </a:r>
          </a:p>
          <a:p>
            <a:pPr marL="342900" indent="-342900" eaLnBrk="1" hangingPunct="1">
              <a:defRPr/>
            </a:pPr>
            <a:r>
              <a:rPr lang="ur-PK" sz="3600" dirty="0">
                <a:solidFill>
                  <a:schemeClr val="tx1"/>
                </a:solidFill>
              </a:rPr>
              <a:t>اور نصیب کیا بیزاری کرنا آپ کے دشمنوں سے</a:t>
            </a:r>
            <a:endParaRPr lang="en-US" sz="3600" b="1" kern="1200" dirty="0">
              <a:solidFill>
                <a:schemeClr val="tx1"/>
              </a:solidFill>
              <a:ea typeface="MS Mincho" pitchFamily="49" charset="-128"/>
            </a:endParaRPr>
          </a:p>
        </p:txBody>
      </p:sp>
      <p:sp>
        <p:nvSpPr>
          <p:cNvPr id="8294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it-IT" sz="3200" b="1" i="1">
                <a:solidFill>
                  <a:srgbClr val="FFFFFF"/>
                </a:solidFill>
                <a:ea typeface="MS Mincho" pitchFamily="49" charset="-128"/>
              </a:rPr>
              <a:t>wa razaqani albara'ata min a`da'ikum</a:t>
            </a:r>
            <a:endParaRPr lang="fi-FI" sz="3200" b="1" i="1">
              <a:solidFill>
                <a:srgbClr val="FFFFFF"/>
              </a:solidFill>
              <a:ea typeface="MS Mincho" pitchFamily="49" charset="-128"/>
            </a:endParaRPr>
          </a:p>
        </p:txBody>
      </p:sp>
      <p:sp>
        <p:nvSpPr>
          <p:cNvPr id="8294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82950"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233215733"/>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انْ يَجْعَلَنِي مَعَكُمْ فِي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ٱلدُّنْيَا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وَٱلآخِرَةِ</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to include me with you in this world and in the </a:t>
            </a:r>
            <a:r>
              <a:rPr lang="en-US" sz="3600" b="1" kern="1200" dirty="0">
                <a:solidFill>
                  <a:schemeClr val="tx1"/>
                </a:solidFill>
                <a:ea typeface="MS Mincho" pitchFamily="49" charset="-128"/>
              </a:rPr>
              <a:t>Hereafter</a:t>
            </a:r>
          </a:p>
          <a:p>
            <a:pPr marL="342900" indent="-342900" eaLnBrk="1" hangingPunct="1">
              <a:defRPr/>
            </a:pPr>
            <a:r>
              <a:rPr lang="ur-PK" sz="3600" dirty="0">
                <a:solidFill>
                  <a:schemeClr val="tx1"/>
                </a:solidFill>
              </a:rPr>
              <a:t> یہ کہ قرار دے مجھ کو آپ حضرات کے ساتھ </a:t>
            </a:r>
            <a:endParaRPr lang="en-US" sz="3600" b="1" kern="1200" dirty="0">
              <a:solidFill>
                <a:schemeClr val="tx1"/>
              </a:solidFill>
              <a:ea typeface="MS Mincho" pitchFamily="49" charset="-128"/>
            </a:endParaRPr>
          </a:p>
        </p:txBody>
      </p:sp>
      <p:sp>
        <p:nvSpPr>
          <p:cNvPr id="8397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an yaj`alani ma`akum fi alddunya wal-akhirati</a:t>
            </a:r>
          </a:p>
        </p:txBody>
      </p:sp>
      <p:sp>
        <p:nvSpPr>
          <p:cNvPr id="8397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83974"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1321347811"/>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وَانْ يُثَبِّتَ لِي عِنْدَكُمْ قَدَمَ صِدْقٍ</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and to make firm step of honesty for me with </a:t>
            </a:r>
            <a:r>
              <a:rPr lang="en-US" sz="3600" b="1" kern="1200" dirty="0">
                <a:solidFill>
                  <a:schemeClr val="tx1"/>
                </a:solidFill>
                <a:ea typeface="MS Mincho" pitchFamily="49" charset="-128"/>
              </a:rPr>
              <a:t>you</a:t>
            </a:r>
          </a:p>
          <a:p>
            <a:pPr marL="342900" indent="-342900" eaLnBrk="1" hangingPunct="1">
              <a:defRPr/>
            </a:pPr>
            <a:r>
              <a:rPr lang="ur-PK" sz="3600" dirty="0">
                <a:solidFill>
                  <a:schemeClr val="tx1"/>
                </a:solidFill>
              </a:rPr>
              <a:t>اور یہ کہ ثابت قدم رکھے</a:t>
            </a:r>
            <a:endParaRPr lang="en-US" sz="3600" b="1" kern="1200" dirty="0">
              <a:solidFill>
                <a:schemeClr val="tx1"/>
              </a:solidFill>
              <a:ea typeface="MS Mincho" pitchFamily="49" charset="-128"/>
            </a:endParaRPr>
          </a:p>
        </p:txBody>
      </p:sp>
      <p:sp>
        <p:nvSpPr>
          <p:cNvPr id="8499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 an yuthabbita li `indakum qadama sidqin</a:t>
            </a:r>
          </a:p>
        </p:txBody>
      </p:sp>
      <p:sp>
        <p:nvSpPr>
          <p:cNvPr id="8499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84998"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252216777"/>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ٱلدُّنْيَا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وَٱلآخِرَةِ</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in this world and in the Hereafter</a:t>
            </a:r>
            <a:r>
              <a:rPr lang="en-US" sz="3600" b="1" kern="1200" dirty="0">
                <a:solidFill>
                  <a:schemeClr val="tx1"/>
                </a:solidFill>
                <a:ea typeface="MS Mincho" pitchFamily="49" charset="-128"/>
              </a:rPr>
              <a:t>.</a:t>
            </a:r>
          </a:p>
          <a:p>
            <a:pPr marL="342900" indent="-342900" eaLnBrk="1" hangingPunct="1">
              <a:defRPr/>
            </a:pPr>
            <a:r>
              <a:rPr lang="ur-PK" sz="3600" dirty="0">
                <a:solidFill>
                  <a:schemeClr val="tx1"/>
                </a:solidFill>
              </a:rPr>
              <a:t>دنیا و آخرت میں </a:t>
            </a:r>
            <a:endParaRPr lang="en-US" sz="3600" b="1" kern="1200" dirty="0">
              <a:solidFill>
                <a:schemeClr val="tx1"/>
              </a:solidFill>
              <a:ea typeface="MS Mincho" pitchFamily="49" charset="-128"/>
            </a:endParaRPr>
          </a:p>
        </p:txBody>
      </p:sp>
      <p:sp>
        <p:nvSpPr>
          <p:cNvPr id="8602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fi alddunya wal-akhirati</a:t>
            </a:r>
          </a:p>
        </p:txBody>
      </p:sp>
      <p:sp>
        <p:nvSpPr>
          <p:cNvPr id="8602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86022"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2321960726"/>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وَاسْالُهُ انْ يُبَلِّغَنِيَ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ٱلْمَقَامَ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ٱلْمَحْمُودَ</a:t>
            </a:r>
            <a:r>
              <a:rPr lang="ar-SA" sz="9200" kern="1200" dirty="0">
                <a:solidFill>
                  <a:schemeClr val="bg1"/>
                </a:solidFill>
                <a:latin typeface="Arabic Typesetting" panose="03020402040406030203" pitchFamily="66" charset="-78"/>
                <a:ea typeface="+mn-ea"/>
                <a:cs typeface="Arabic Typesetting" panose="03020402040406030203" pitchFamily="66" charset="-78"/>
              </a:rPr>
              <a:t> لَكُمْ عِنْدَ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I also beseech Him to make me attain the praiseworthy status that you enjoy with </a:t>
            </a:r>
            <a:r>
              <a:rPr lang="en-US" sz="2800" b="1" kern="1200" dirty="0">
                <a:solidFill>
                  <a:schemeClr val="tx1"/>
                </a:solidFill>
                <a:ea typeface="MS Mincho" pitchFamily="49" charset="-128"/>
              </a:rPr>
              <a:t>Allah</a:t>
            </a:r>
          </a:p>
          <a:p>
            <a:pPr marL="342900" indent="-342900" eaLnBrk="1" hangingPunct="1">
              <a:defRPr/>
            </a:pPr>
            <a:r>
              <a:rPr lang="ur-PK" sz="2800" dirty="0">
                <a:solidFill>
                  <a:schemeClr val="tx1"/>
                </a:solidFill>
              </a:rPr>
              <a:t>مجھ کو آپکی محبّت میں سچائی کے ساتھ دنیا و آخرت میں اور سوال کرتا ہوں میں خدا سے کہ پہنچائے مجھ کو مقام محمود میں</a:t>
            </a:r>
            <a:endParaRPr lang="en-US" sz="2800" b="1" kern="1200" dirty="0">
              <a:solidFill>
                <a:schemeClr val="tx1"/>
              </a:solidFill>
              <a:ea typeface="MS Mincho" pitchFamily="49" charset="-128"/>
            </a:endParaRPr>
          </a:p>
        </p:txBody>
      </p:sp>
      <p:sp>
        <p:nvSpPr>
          <p:cNvPr id="8704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 as'aluhu an yuballighani almaqama almahmuda lakum `inda allahi</a:t>
            </a:r>
          </a:p>
        </p:txBody>
      </p:sp>
      <p:sp>
        <p:nvSpPr>
          <p:cNvPr id="8704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87046"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337021232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اَلسَّلاَمُ عَلَيْكَ يَا </a:t>
            </a:r>
            <a:r>
              <a:rPr lang="ar-SA" sz="9200" kern="1200" dirty="0">
                <a:solidFill>
                  <a:schemeClr val="bg1"/>
                </a:solidFill>
                <a:latin typeface="Arabic Typesetting" panose="03020402040406030203" pitchFamily="66" charset="-78"/>
                <a:ea typeface="+mn-ea"/>
                <a:cs typeface="Arabic Typesetting" panose="03020402040406030203" pitchFamily="66" charset="-78"/>
              </a:rPr>
              <a:t>ابَا </a:t>
            </a:r>
            <a:r>
              <a:rPr lang="ar-SA" sz="9200" kern="1200" dirty="0">
                <a:solidFill>
                  <a:schemeClr val="bg1"/>
                </a:solidFill>
                <a:latin typeface="Arabic Typesetting" panose="03020402040406030203" pitchFamily="66" charset="-78"/>
                <a:ea typeface="+mn-ea"/>
                <a:cs typeface="Arabic Typesetting" panose="03020402040406030203" pitchFamily="66" charset="-78"/>
              </a:rPr>
              <a:t>عَبْدِ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Peace be upon you, O </a:t>
            </a:r>
            <a:r>
              <a:rPr lang="en-US" sz="3600" b="1" kern="1200" dirty="0">
                <a:solidFill>
                  <a:schemeClr val="tx1"/>
                </a:solidFill>
                <a:ea typeface="MS Mincho" pitchFamily="49" charset="-128"/>
              </a:rPr>
              <a:t>Abu-`Abdullah.</a:t>
            </a:r>
          </a:p>
          <a:p>
            <a:pPr marL="342900" indent="-342900" eaLnBrk="1" hangingPunct="1">
              <a:defRPr/>
            </a:pPr>
            <a:r>
              <a:rPr lang="ur-PK" sz="3600" dirty="0">
                <a:solidFill>
                  <a:schemeClr val="tx1"/>
                </a:solidFill>
              </a:rPr>
              <a:t>سلام ہو آپ پر اے ابو عبد الله الحسین (ع)،</a:t>
            </a:r>
            <a:endParaRPr lang="en-US" sz="3600" b="1" kern="1200" dirty="0">
              <a:solidFill>
                <a:schemeClr val="tx1"/>
              </a:solidFill>
              <a:ea typeface="MS Mincho" pitchFamily="49" charset="-128"/>
            </a:endParaRPr>
          </a:p>
        </p:txBody>
      </p:sp>
      <p:sp>
        <p:nvSpPr>
          <p:cNvPr id="1434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es-ES" sz="3200" b="1" i="1">
                <a:solidFill>
                  <a:srgbClr val="FFFFFF"/>
                </a:solidFill>
                <a:ea typeface="MS Mincho" pitchFamily="49" charset="-128"/>
              </a:rPr>
              <a:t>alssalamu `alayka ya aba `abdillahi</a:t>
            </a:r>
            <a:endParaRPr lang="fi-FI" sz="3200" b="1" i="1">
              <a:solidFill>
                <a:srgbClr val="FFFFFF"/>
              </a:solidFill>
              <a:ea typeface="MS Mincho" pitchFamily="49" charset="-128"/>
            </a:endParaRPr>
          </a:p>
        </p:txBody>
      </p:sp>
      <p:sp>
        <p:nvSpPr>
          <p:cNvPr id="1434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4342"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3391835330"/>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وَانْ يَرْزُقَنِي طَلَبَ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ثَارِي</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and to bestow upon me with the chance to take my own </a:t>
            </a:r>
            <a:r>
              <a:rPr lang="en-US" sz="2800" b="1" kern="1200" dirty="0">
                <a:solidFill>
                  <a:schemeClr val="tx1"/>
                </a:solidFill>
                <a:ea typeface="MS Mincho" pitchFamily="49" charset="-128"/>
              </a:rPr>
              <a:t>vengeance</a:t>
            </a:r>
          </a:p>
          <a:p>
            <a:pPr marL="342900" indent="-342900" eaLnBrk="1" hangingPunct="1">
              <a:defRPr/>
            </a:pPr>
            <a:r>
              <a:rPr lang="ur-PK" sz="2800" dirty="0">
                <a:solidFill>
                  <a:schemeClr val="tx1"/>
                </a:solidFill>
              </a:rPr>
              <a:t>جو آپ حضرات کے لئے خدا کے نزدیک ہے اور یہ کہ خدا نصیب کرے مجھے کو طلب کرنا حق </a:t>
            </a:r>
            <a:endParaRPr lang="en-US" sz="2800" b="1" kern="1200" dirty="0">
              <a:solidFill>
                <a:schemeClr val="tx1"/>
              </a:solidFill>
              <a:ea typeface="MS Mincho" pitchFamily="49" charset="-128"/>
            </a:endParaRPr>
          </a:p>
        </p:txBody>
      </p:sp>
      <p:sp>
        <p:nvSpPr>
          <p:cNvPr id="8806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 an yarzuqani talaba tha'ri</a:t>
            </a:r>
          </a:p>
        </p:txBody>
      </p:sp>
      <p:sp>
        <p:nvSpPr>
          <p:cNvPr id="8806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88070"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690575762"/>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مَعَ إِمَامِ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هُدىًٰ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ظَاهِرٍ</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b="1" kern="1200" dirty="0">
                <a:solidFill>
                  <a:schemeClr val="tx1"/>
                </a:solidFill>
                <a:ea typeface="MS Mincho" pitchFamily="49" charset="-128"/>
              </a:rPr>
              <a:t>with a leader of true guidance who is (Divinely) </a:t>
            </a:r>
            <a:r>
              <a:rPr lang="en-US" b="1" kern="1200" dirty="0" smtClean="0">
                <a:solidFill>
                  <a:schemeClr val="tx1"/>
                </a:solidFill>
                <a:ea typeface="MS Mincho" pitchFamily="49" charset="-128"/>
              </a:rPr>
              <a:t>sustained</a:t>
            </a:r>
          </a:p>
          <a:p>
            <a:pPr marL="342900" indent="-342900" eaLnBrk="1" hangingPunct="1">
              <a:defRPr/>
            </a:pPr>
            <a:r>
              <a:rPr lang="ur-PK" dirty="0">
                <a:solidFill>
                  <a:schemeClr val="tx1"/>
                </a:solidFill>
              </a:rPr>
              <a:t> آپ کے خون کے ساتھ حضرت امام مہدی (ع) آخر الزماں کے</a:t>
            </a:r>
            <a:endParaRPr lang="en-US" b="1" kern="1200" dirty="0">
              <a:solidFill>
                <a:schemeClr val="tx1"/>
              </a:solidFill>
              <a:ea typeface="MS Mincho" pitchFamily="49" charset="-128"/>
            </a:endParaRPr>
          </a:p>
        </p:txBody>
      </p:sp>
      <p:sp>
        <p:nvSpPr>
          <p:cNvPr id="8909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ma`a imami hudan zahirin</a:t>
            </a:r>
          </a:p>
        </p:txBody>
      </p:sp>
      <p:sp>
        <p:nvSpPr>
          <p:cNvPr id="8909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89094"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2810488607"/>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نَاطِقٍ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بِٱلْحَقِّ</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مِنْكُمْ</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b="1" kern="1200" dirty="0">
                <a:solidFill>
                  <a:schemeClr val="tx1"/>
                </a:solidFill>
                <a:ea typeface="MS Mincho" pitchFamily="49" charset="-128"/>
              </a:rPr>
              <a:t>and expressing the truth from among you</a:t>
            </a:r>
            <a:r>
              <a:rPr lang="en-US" b="1" kern="1200" dirty="0" smtClean="0">
                <a:solidFill>
                  <a:schemeClr val="tx1"/>
                </a:solidFill>
                <a:ea typeface="MS Mincho" pitchFamily="49" charset="-128"/>
              </a:rPr>
              <a:t>.</a:t>
            </a:r>
          </a:p>
          <a:p>
            <a:pPr marL="342900" indent="-342900" eaLnBrk="1" hangingPunct="1">
              <a:defRPr/>
            </a:pPr>
            <a:r>
              <a:rPr lang="ur-PK" dirty="0">
                <a:solidFill>
                  <a:schemeClr val="tx1"/>
                </a:solidFill>
              </a:rPr>
              <a:t> جو ظاہر ہونے والے ہیں گویا ہونے والے ہیں  حق کے ساتھ جو آپ میں سے ہیں</a:t>
            </a:r>
            <a:endParaRPr lang="en-US" b="1" kern="1200" dirty="0">
              <a:solidFill>
                <a:schemeClr val="tx1"/>
              </a:solidFill>
              <a:ea typeface="MS Mincho" pitchFamily="49" charset="-128"/>
            </a:endParaRPr>
          </a:p>
        </p:txBody>
      </p:sp>
      <p:sp>
        <p:nvSpPr>
          <p:cNvPr id="9011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natiqin bilhaqqi minkum</a:t>
            </a:r>
          </a:p>
        </p:txBody>
      </p:sp>
      <p:sp>
        <p:nvSpPr>
          <p:cNvPr id="9011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90118"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2307008515"/>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وَاسْالُ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بِحَقِّكُمْ</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I also beseech Allah in your </a:t>
            </a:r>
            <a:r>
              <a:rPr lang="en-US" sz="3600" b="1" kern="1200" dirty="0">
                <a:solidFill>
                  <a:schemeClr val="tx1"/>
                </a:solidFill>
                <a:ea typeface="MS Mincho" pitchFamily="49" charset="-128"/>
              </a:rPr>
              <a:t>names</a:t>
            </a:r>
          </a:p>
          <a:p>
            <a:pPr marL="342900" indent="-342900" eaLnBrk="1" hangingPunct="1">
              <a:defRPr/>
            </a:pPr>
            <a:r>
              <a:rPr lang="ur-PK" sz="3600" dirty="0">
                <a:solidFill>
                  <a:schemeClr val="tx1"/>
                </a:solidFill>
              </a:rPr>
              <a:t> اور میں سوال کرتا ہوں میں خدا سے واسطہ دے کر</a:t>
            </a:r>
            <a:endParaRPr lang="en-US" sz="3600" b="1" kern="1200" dirty="0">
              <a:solidFill>
                <a:schemeClr val="tx1"/>
              </a:solidFill>
              <a:ea typeface="MS Mincho" pitchFamily="49" charset="-128"/>
            </a:endParaRPr>
          </a:p>
        </p:txBody>
      </p:sp>
      <p:sp>
        <p:nvSpPr>
          <p:cNvPr id="9114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 as'alu allaha bihaqqikum</a:t>
            </a:r>
          </a:p>
        </p:txBody>
      </p:sp>
      <p:sp>
        <p:nvSpPr>
          <p:cNvPr id="9114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91142"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2974545304"/>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وَبِٱلشَّانِ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ٱلَّذِي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لَكُمْ عِنْدَهُ</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and in the name of the standing that you enjoy with </a:t>
            </a:r>
            <a:r>
              <a:rPr lang="en-US" sz="2800" b="1" kern="1200" dirty="0">
                <a:solidFill>
                  <a:schemeClr val="tx1"/>
                </a:solidFill>
                <a:ea typeface="MS Mincho" pitchFamily="49" charset="-128"/>
              </a:rPr>
              <a:t>Him</a:t>
            </a:r>
          </a:p>
          <a:p>
            <a:pPr marL="342900" indent="-342900" eaLnBrk="1" hangingPunct="1">
              <a:defRPr/>
            </a:pPr>
            <a:r>
              <a:rPr lang="ur-PK" sz="2800" dirty="0">
                <a:solidFill>
                  <a:schemeClr val="tx1"/>
                </a:solidFill>
              </a:rPr>
              <a:t>آپ حضرات کا اور آپ حضرات کی اس شان کا جو اس کے نزدیک ہے یہ کہ </a:t>
            </a:r>
            <a:endParaRPr lang="en-US" sz="2800" b="1" kern="1200" dirty="0">
              <a:solidFill>
                <a:schemeClr val="tx1"/>
              </a:solidFill>
              <a:ea typeface="MS Mincho" pitchFamily="49" charset="-128"/>
            </a:endParaRPr>
          </a:p>
        </p:txBody>
      </p:sp>
      <p:sp>
        <p:nvSpPr>
          <p:cNvPr id="9216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 bilshsha'ni alladhi lakum `indahu</a:t>
            </a:r>
          </a:p>
        </p:txBody>
      </p:sp>
      <p:sp>
        <p:nvSpPr>
          <p:cNvPr id="9216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92166"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3399811116"/>
      </p:ext>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انْ يُعْطِيَنِي بِمُصَابِي بِكُمْ</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b="1" kern="1200" dirty="0">
                <a:solidFill>
                  <a:schemeClr val="tx1"/>
                </a:solidFill>
                <a:ea typeface="MS Mincho" pitchFamily="49" charset="-128"/>
              </a:rPr>
              <a:t>to recompense me for my commiserations for </a:t>
            </a:r>
            <a:r>
              <a:rPr lang="en-US" b="1" kern="1200" dirty="0" smtClean="0">
                <a:solidFill>
                  <a:schemeClr val="tx1"/>
                </a:solidFill>
                <a:ea typeface="MS Mincho" pitchFamily="49" charset="-128"/>
              </a:rPr>
              <a:t>you</a:t>
            </a:r>
          </a:p>
          <a:p>
            <a:pPr marL="342900" indent="-342900" eaLnBrk="1" hangingPunct="1">
              <a:defRPr/>
            </a:pPr>
            <a:r>
              <a:rPr lang="ur-PK" dirty="0">
                <a:solidFill>
                  <a:schemeClr val="tx1"/>
                </a:solidFill>
              </a:rPr>
              <a:t>اتا کرے اجر مجھ کو آپ کی  مصیبت میں بہتر اس اجر سے </a:t>
            </a:r>
            <a:endParaRPr lang="en-US" b="1" kern="1200" dirty="0">
              <a:solidFill>
                <a:schemeClr val="tx1"/>
              </a:solidFill>
              <a:ea typeface="MS Mincho" pitchFamily="49" charset="-128"/>
            </a:endParaRPr>
          </a:p>
        </p:txBody>
      </p:sp>
      <p:sp>
        <p:nvSpPr>
          <p:cNvPr id="9318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an yu`tiyani bimusabi bikum</a:t>
            </a:r>
          </a:p>
        </p:txBody>
      </p:sp>
      <p:sp>
        <p:nvSpPr>
          <p:cNvPr id="9318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93190"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2444900699"/>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افْضَلَ مَا يُعْطِي مُصَاباً بِمُصِيبَتِهِ</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2400" b="1" kern="1200" dirty="0">
                <a:solidFill>
                  <a:schemeClr val="tx1"/>
                </a:solidFill>
                <a:ea typeface="MS Mincho" pitchFamily="49" charset="-128"/>
              </a:rPr>
              <a:t>with the most favorite thing that He ever gives as compensation for misfortunes that has </a:t>
            </a:r>
            <a:r>
              <a:rPr lang="en-US" sz="2400" b="1" kern="1200" dirty="0">
                <a:solidFill>
                  <a:schemeClr val="tx1"/>
                </a:solidFill>
                <a:ea typeface="MS Mincho" pitchFamily="49" charset="-128"/>
              </a:rPr>
              <a:t>afflicted</a:t>
            </a:r>
          </a:p>
          <a:p>
            <a:pPr marL="342900" indent="-342900" eaLnBrk="1" hangingPunct="1">
              <a:defRPr/>
            </a:pPr>
            <a:r>
              <a:rPr lang="ur-PK" sz="2400" dirty="0">
                <a:solidFill>
                  <a:schemeClr val="tx1"/>
                </a:solidFill>
              </a:rPr>
              <a:t>جو دیگا کسی مصیبت زدہ کو اس کی مصیبت کا کس قدر عظیم ہے آپ کی </a:t>
            </a:r>
            <a:r>
              <a:rPr lang="en-US" sz="2400" b="1" kern="1200" dirty="0">
                <a:solidFill>
                  <a:schemeClr val="tx1"/>
                </a:solidFill>
                <a:ea typeface="MS Mincho" pitchFamily="49" charset="-128"/>
              </a:rPr>
              <a:t>.</a:t>
            </a:r>
            <a:endParaRPr lang="en-US" sz="2400" b="1" kern="1200" dirty="0">
              <a:solidFill>
                <a:schemeClr val="tx1"/>
              </a:solidFill>
              <a:ea typeface="MS Mincho" pitchFamily="49" charset="-128"/>
            </a:endParaRPr>
          </a:p>
        </p:txBody>
      </p:sp>
      <p:sp>
        <p:nvSpPr>
          <p:cNvPr id="9421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it-IT" sz="3200" b="1" i="1">
                <a:solidFill>
                  <a:srgbClr val="FFFFFF"/>
                </a:solidFill>
                <a:ea typeface="MS Mincho" pitchFamily="49" charset="-128"/>
              </a:rPr>
              <a:t>afdala ma yu`ti musaban bimusibatihi</a:t>
            </a:r>
            <a:endParaRPr lang="fi-FI" sz="3200" b="1" i="1">
              <a:solidFill>
                <a:srgbClr val="FFFFFF"/>
              </a:solidFill>
              <a:ea typeface="MS Mincho" pitchFamily="49" charset="-128"/>
            </a:endParaRPr>
          </a:p>
        </p:txBody>
      </p:sp>
      <p:sp>
        <p:nvSpPr>
          <p:cNvPr id="9421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94214"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3717647275"/>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مُصِيبَةً مَا اعْظَمَهَا</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(Your) misfortune has been so </a:t>
            </a:r>
            <a:r>
              <a:rPr lang="en-US" sz="3600" b="1" kern="1200" dirty="0">
                <a:solidFill>
                  <a:schemeClr val="tx1"/>
                </a:solidFill>
                <a:ea typeface="MS Mincho" pitchFamily="49" charset="-128"/>
              </a:rPr>
              <a:t>astounding</a:t>
            </a:r>
          </a:p>
          <a:p>
            <a:pPr marL="342900" indent="-342900" eaLnBrk="1" hangingPunct="1">
              <a:defRPr/>
            </a:pPr>
            <a:r>
              <a:rPr lang="ur-PK" sz="3600" dirty="0">
                <a:solidFill>
                  <a:schemeClr val="tx1"/>
                </a:solidFill>
              </a:rPr>
              <a:t>اور بڑی ہے بلا</a:t>
            </a:r>
            <a:endParaRPr lang="en-US" sz="3600" b="1" kern="1200" dirty="0">
              <a:solidFill>
                <a:schemeClr val="tx1"/>
              </a:solidFill>
              <a:ea typeface="MS Mincho" pitchFamily="49" charset="-128"/>
            </a:endParaRPr>
          </a:p>
        </p:txBody>
      </p:sp>
      <p:sp>
        <p:nvSpPr>
          <p:cNvPr id="9523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musibatan ma a`zamaha</a:t>
            </a:r>
          </a:p>
        </p:txBody>
      </p:sp>
      <p:sp>
        <p:nvSpPr>
          <p:cNvPr id="9523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95238"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3813677855"/>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وَاعْظَمَ رَزِيَّتَهَا فِي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ٱلإِسْلاَمِ</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and so catastrophic for </a:t>
            </a:r>
            <a:r>
              <a:rPr lang="en-US" sz="3600" b="1" kern="1200" dirty="0">
                <a:solidFill>
                  <a:schemeClr val="tx1"/>
                </a:solidFill>
                <a:ea typeface="MS Mincho" pitchFamily="49" charset="-128"/>
              </a:rPr>
              <a:t>Islam</a:t>
            </a:r>
          </a:p>
          <a:p>
            <a:pPr marL="342900" indent="-342900" eaLnBrk="1" hangingPunct="1">
              <a:defRPr/>
            </a:pPr>
            <a:r>
              <a:rPr lang="ur-PK" sz="3600" dirty="0">
                <a:solidFill>
                  <a:schemeClr val="tx1"/>
                </a:solidFill>
              </a:rPr>
              <a:t> اس کی اسلام میں</a:t>
            </a:r>
            <a:endParaRPr lang="en-US" sz="3600" b="1" kern="1200" dirty="0">
              <a:solidFill>
                <a:schemeClr val="tx1"/>
              </a:solidFill>
              <a:ea typeface="MS Mincho" pitchFamily="49" charset="-128"/>
            </a:endParaRPr>
          </a:p>
        </p:txBody>
      </p:sp>
      <p:sp>
        <p:nvSpPr>
          <p:cNvPr id="9626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it-IT" sz="3200" b="1" i="1">
                <a:solidFill>
                  <a:srgbClr val="FFFFFF"/>
                </a:solidFill>
                <a:ea typeface="MS Mincho" pitchFamily="49" charset="-128"/>
              </a:rPr>
              <a:t>wa a`zama raziyyataha fi al-islami</a:t>
            </a:r>
            <a:endParaRPr lang="fi-FI" sz="3200" b="1" i="1">
              <a:solidFill>
                <a:srgbClr val="FFFFFF"/>
              </a:solidFill>
              <a:ea typeface="MS Mincho" pitchFamily="49" charset="-128"/>
            </a:endParaRPr>
          </a:p>
        </p:txBody>
      </p:sp>
      <p:sp>
        <p:nvSpPr>
          <p:cNvPr id="9626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96262"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445313541"/>
      </p:ext>
    </p:extLst>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وَفِي جَمِيعِ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ٱلسَّمَاوَاتِ</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وَٱلارْضِ</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and for all the heavens and the entire earth</a:t>
            </a:r>
            <a:r>
              <a:rPr lang="en-US" sz="3600" b="1" kern="1200" dirty="0">
                <a:solidFill>
                  <a:schemeClr val="tx1"/>
                </a:solidFill>
                <a:ea typeface="MS Mincho" pitchFamily="49" charset="-128"/>
              </a:rPr>
              <a:t>.</a:t>
            </a:r>
          </a:p>
          <a:p>
            <a:pPr marL="342900" indent="-342900" eaLnBrk="1" hangingPunct="1">
              <a:defRPr/>
            </a:pPr>
            <a:r>
              <a:rPr lang="ur-PK" sz="3600" dirty="0">
                <a:solidFill>
                  <a:schemeClr val="tx1"/>
                </a:solidFill>
              </a:rPr>
              <a:t> اور تمام اہل آسمانوں اور اہل زمین پر،</a:t>
            </a:r>
            <a:endParaRPr lang="en-US" sz="3600" b="1" kern="1200" dirty="0">
              <a:solidFill>
                <a:schemeClr val="tx1"/>
              </a:solidFill>
              <a:ea typeface="MS Mincho" pitchFamily="49" charset="-128"/>
            </a:endParaRPr>
          </a:p>
        </p:txBody>
      </p:sp>
      <p:sp>
        <p:nvSpPr>
          <p:cNvPr id="9728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pl-PL" sz="3200" b="1" i="1">
                <a:solidFill>
                  <a:srgbClr val="FFFFFF"/>
                </a:solidFill>
                <a:ea typeface="MS Mincho" pitchFamily="49" charset="-128"/>
              </a:rPr>
              <a:t>wa fi jami`i alssamawati wal-ardi</a:t>
            </a:r>
            <a:endParaRPr lang="fi-FI" sz="3200" b="1" i="1">
              <a:solidFill>
                <a:srgbClr val="FFFFFF"/>
              </a:solidFill>
              <a:ea typeface="MS Mincho" pitchFamily="49" charset="-128"/>
            </a:endParaRPr>
          </a:p>
        </p:txBody>
      </p:sp>
      <p:sp>
        <p:nvSpPr>
          <p:cNvPr id="9728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97286"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407360932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اَلسَّلاَمُ عَلَيْكَ يَا بْنَ رَسُولِ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Peace be upon you, O son of Allah’s Messenger</a:t>
            </a:r>
            <a:r>
              <a:rPr lang="en-US" sz="3600" b="1" kern="1200" dirty="0">
                <a:solidFill>
                  <a:schemeClr val="tx1"/>
                </a:solidFill>
                <a:ea typeface="MS Mincho" pitchFamily="49" charset="-128"/>
              </a:rPr>
              <a:t>.</a:t>
            </a:r>
          </a:p>
          <a:p>
            <a:pPr marL="342900" indent="-342900" eaLnBrk="1" hangingPunct="1">
              <a:defRPr/>
            </a:pPr>
            <a:r>
              <a:rPr lang="ur-PK" sz="3600" dirty="0">
                <a:solidFill>
                  <a:schemeClr val="tx1"/>
                </a:solidFill>
              </a:rPr>
              <a:t>سلام ہو آپ پر اے فرزند رسول خدا (ص)</a:t>
            </a:r>
            <a:endParaRPr lang="en-US" sz="3600" b="1" kern="1200" dirty="0">
              <a:solidFill>
                <a:schemeClr val="tx1"/>
              </a:solidFill>
              <a:ea typeface="MS Mincho" pitchFamily="49" charset="-128"/>
            </a:endParaRPr>
          </a:p>
        </p:txBody>
      </p:sp>
      <p:sp>
        <p:nvSpPr>
          <p:cNvPr id="1536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alssalamu `alayka yabna rasuli allahi</a:t>
            </a:r>
          </a:p>
        </p:txBody>
      </p:sp>
      <p:sp>
        <p:nvSpPr>
          <p:cNvPr id="1536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5366"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3627714620"/>
      </p:ext>
    </p:extLst>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ٱجْعَلْنِي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فِي مَقَامِي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هٰذَا</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O Allah, (please) make me in this situation of </a:t>
            </a:r>
            <a:r>
              <a:rPr lang="en-US" sz="3600" b="1" kern="1200" dirty="0">
                <a:solidFill>
                  <a:schemeClr val="tx1"/>
                </a:solidFill>
                <a:ea typeface="MS Mincho" pitchFamily="49" charset="-128"/>
              </a:rPr>
              <a:t>mine</a:t>
            </a:r>
          </a:p>
          <a:p>
            <a:pPr marL="342900" indent="-342900" eaLnBrk="1" hangingPunct="1">
              <a:defRPr/>
            </a:pPr>
            <a:r>
              <a:rPr lang="ur-PK" sz="3600" dirty="0">
                <a:solidFill>
                  <a:schemeClr val="tx1"/>
                </a:solidFill>
              </a:rPr>
              <a:t> خدا وندا قرار دے مجھ کو اس مقام میں</a:t>
            </a:r>
            <a:endParaRPr lang="en-US" sz="3600" b="1" kern="1200" dirty="0">
              <a:solidFill>
                <a:schemeClr val="tx1"/>
              </a:solidFill>
              <a:ea typeface="MS Mincho" pitchFamily="49" charset="-128"/>
            </a:endParaRPr>
          </a:p>
        </p:txBody>
      </p:sp>
      <p:sp>
        <p:nvSpPr>
          <p:cNvPr id="9830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allahumma ij`alni fi maqami hadha</a:t>
            </a:r>
          </a:p>
        </p:txBody>
      </p:sp>
      <p:sp>
        <p:nvSpPr>
          <p:cNvPr id="9830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98310"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2204885976"/>
      </p:ext>
    </p:extLst>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مِمَّنْ تَنَالُهُ مِنْكَ صَلَوَاتٌ وَرَحْمَةٌ وَمَغْفِرَةٌ</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one of those who receive blessings, mercy, and forgiveness from You</a:t>
            </a:r>
            <a:r>
              <a:rPr lang="en-US" sz="2800" b="1" kern="1200" dirty="0">
                <a:solidFill>
                  <a:schemeClr val="tx1"/>
                </a:solidFill>
                <a:ea typeface="MS Mincho" pitchFamily="49" charset="-128"/>
              </a:rPr>
              <a:t>.</a:t>
            </a:r>
          </a:p>
          <a:p>
            <a:pPr marL="342900" indent="-342900" eaLnBrk="1" hangingPunct="1">
              <a:defRPr/>
            </a:pPr>
            <a:r>
              <a:rPr lang="ur-PK" sz="2800" dirty="0">
                <a:solidFill>
                  <a:schemeClr val="tx1"/>
                </a:solidFill>
              </a:rPr>
              <a:t> ان لوگوں سے جن کو حاصل ہوتی ہے تیری بارگاہ سے رحمت اور برکت مغفرت </a:t>
            </a:r>
            <a:endParaRPr lang="en-US" sz="2800" b="1" kern="1200" dirty="0">
              <a:solidFill>
                <a:schemeClr val="tx1"/>
              </a:solidFill>
              <a:ea typeface="MS Mincho" pitchFamily="49" charset="-128"/>
            </a:endParaRPr>
          </a:p>
        </p:txBody>
      </p:sp>
      <p:sp>
        <p:nvSpPr>
          <p:cNvPr id="9933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mimman tanaluhu minka salawatun wa rahmatun wa maghfiratun</a:t>
            </a:r>
          </a:p>
        </p:txBody>
      </p:sp>
      <p:sp>
        <p:nvSpPr>
          <p:cNvPr id="9933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99334"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990580501"/>
      </p:ext>
    </p:extLst>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ٱجْعَلْ</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مَحْيَايَ </a:t>
            </a:r>
            <a:r>
              <a:rPr lang="ar-SA" sz="9200" kern="1200" dirty="0">
                <a:solidFill>
                  <a:schemeClr val="bg1"/>
                </a:solidFill>
                <a:latin typeface="Arabic Typesetting" panose="03020402040406030203" pitchFamily="66" charset="-78"/>
                <a:ea typeface="+mn-ea"/>
                <a:cs typeface="Arabic Typesetting" panose="03020402040406030203" pitchFamily="66" charset="-78"/>
              </a:rPr>
              <a:t>مَحْيَا</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O Allah, (please) make me live my lifetime in the same way </a:t>
            </a:r>
            <a:r>
              <a:rPr lang="en-US" sz="2800" b="1" kern="1200" dirty="0">
                <a:solidFill>
                  <a:schemeClr val="tx1"/>
                </a:solidFill>
                <a:ea typeface="MS Mincho" pitchFamily="49" charset="-128"/>
              </a:rPr>
              <a:t>as</a:t>
            </a:r>
          </a:p>
          <a:p>
            <a:pPr marL="342900" indent="-342900" eaLnBrk="1" hangingPunct="1">
              <a:defRPr/>
            </a:pPr>
            <a:r>
              <a:rPr lang="ur-PK" sz="2800" dirty="0">
                <a:solidFill>
                  <a:schemeClr val="tx1"/>
                </a:solidFill>
              </a:rPr>
              <a:t>خدا وندا قرار دے میری زندگی محمّد (ص)  </a:t>
            </a:r>
            <a:endParaRPr lang="en-US" sz="2800" b="1" kern="1200" dirty="0">
              <a:solidFill>
                <a:schemeClr val="tx1"/>
              </a:solidFill>
              <a:ea typeface="MS Mincho" pitchFamily="49" charset="-128"/>
            </a:endParaRPr>
          </a:p>
        </p:txBody>
      </p:sp>
      <p:sp>
        <p:nvSpPr>
          <p:cNvPr id="10035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allahumma ij`al mahyaya mahya</a:t>
            </a:r>
          </a:p>
        </p:txBody>
      </p:sp>
      <p:sp>
        <p:nvSpPr>
          <p:cNvPr id="10035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00358"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507656945"/>
      </p:ext>
    </p:extLst>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 مُحَمَّدٍ وَآلِ مُحَمَّدٍ</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Muhammad and Muhammad’s Household </a:t>
            </a:r>
            <a:r>
              <a:rPr lang="en-US" sz="3600" b="1" kern="1200" dirty="0">
                <a:solidFill>
                  <a:schemeClr val="bg1"/>
                </a:solidFill>
                <a:ea typeface="MS Mincho" pitchFamily="49" charset="-128"/>
              </a:rPr>
              <a:t>lived</a:t>
            </a:r>
          </a:p>
          <a:p>
            <a:pPr marL="342900" indent="-342900" eaLnBrk="1" hangingPunct="1">
              <a:defRPr/>
            </a:pPr>
            <a:r>
              <a:rPr lang="ur-PK" sz="3600" dirty="0">
                <a:solidFill>
                  <a:schemeClr val="tx1"/>
                </a:solidFill>
              </a:rPr>
              <a:t>و آل محمّد (ع) کے ساتھ</a:t>
            </a:r>
            <a:endParaRPr lang="en-US"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0138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muhammadin wa ali muhammadin</a:t>
            </a:r>
          </a:p>
        </p:txBody>
      </p:sp>
      <p:sp>
        <p:nvSpPr>
          <p:cNvPr id="10138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01382"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246037831"/>
      </p:ext>
    </p:extLst>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وَمَمَاتِي مَمَاتَ مُحَمَّدٍ وَآلِ مُحَمَّدٍ</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and make me die on the same principles on which Muhammad and Muhammad’s Household died</a:t>
            </a:r>
            <a:r>
              <a:rPr lang="en-US" sz="2800" b="1" kern="1200" dirty="0">
                <a:solidFill>
                  <a:schemeClr val="tx1"/>
                </a:solidFill>
                <a:ea typeface="MS Mincho" pitchFamily="49" charset="-128"/>
              </a:rPr>
              <a:t>.</a:t>
            </a:r>
          </a:p>
          <a:p>
            <a:pPr marL="342900" indent="-342900" eaLnBrk="1" hangingPunct="1">
              <a:defRPr/>
            </a:pPr>
            <a:r>
              <a:rPr lang="ur-PK" sz="2800" dirty="0">
                <a:solidFill>
                  <a:schemeClr val="tx1"/>
                </a:solidFill>
              </a:rPr>
              <a:t>اور میری موت کو موت  محمّد (ص) و آل محمّد (ع) کے ساتھ </a:t>
            </a:r>
            <a:endParaRPr lang="en-US" sz="2800" b="1" kern="1200" dirty="0">
              <a:solidFill>
                <a:schemeClr val="tx1"/>
              </a:solidFill>
              <a:ea typeface="MS Mincho" pitchFamily="49" charset="-128"/>
            </a:endParaRPr>
          </a:p>
        </p:txBody>
      </p:sp>
      <p:sp>
        <p:nvSpPr>
          <p:cNvPr id="10240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 mamati mamata muhammadin wa ali muhammadin</a:t>
            </a:r>
          </a:p>
        </p:txBody>
      </p:sp>
      <p:sp>
        <p:nvSpPr>
          <p:cNvPr id="10240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02406"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4066067718"/>
      </p:ext>
    </p:extLst>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إِنَّ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هٰذَا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يَوْمٌ</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O Allah, this </a:t>
            </a:r>
            <a:r>
              <a:rPr lang="en-US" sz="3600" b="1" kern="1200" dirty="0">
                <a:solidFill>
                  <a:schemeClr val="tx1"/>
                </a:solidFill>
                <a:ea typeface="MS Mincho" pitchFamily="49" charset="-128"/>
              </a:rPr>
              <a:t>day</a:t>
            </a:r>
          </a:p>
          <a:p>
            <a:pPr marL="342900" indent="-342900" eaLnBrk="1" hangingPunct="1">
              <a:defRPr/>
            </a:pPr>
            <a:r>
              <a:rPr lang="ur-PK" sz="3600" dirty="0">
                <a:solidFill>
                  <a:schemeClr val="tx1"/>
                </a:solidFill>
              </a:rPr>
              <a:t>خدا وندا یہ وہ دن ہے</a:t>
            </a:r>
            <a:endParaRPr lang="en-US" sz="3600" b="1" kern="1200" dirty="0">
              <a:solidFill>
                <a:schemeClr val="tx1"/>
              </a:solidFill>
              <a:ea typeface="MS Mincho" pitchFamily="49" charset="-128"/>
            </a:endParaRPr>
          </a:p>
        </p:txBody>
      </p:sp>
      <p:sp>
        <p:nvSpPr>
          <p:cNvPr id="103428"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allahumma inna hadha yawmun</a:t>
            </a:r>
          </a:p>
        </p:txBody>
      </p:sp>
      <p:sp>
        <p:nvSpPr>
          <p:cNvPr id="103429"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03430"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1396300958"/>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تَبَرَّكَتْ بِهِ بَنُو امَيَّةَ</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has been regarded as blessed day by the descendants of </a:t>
            </a:r>
            <a:r>
              <a:rPr lang="en-US" sz="3600" b="1" kern="1200" dirty="0" err="1">
                <a:solidFill>
                  <a:schemeClr val="tx1"/>
                </a:solidFill>
                <a:ea typeface="MS Mincho" pitchFamily="49" charset="-128"/>
              </a:rPr>
              <a:t>Umayyah</a:t>
            </a:r>
            <a:endParaRPr lang="en-US" sz="3600" b="1" kern="1200" dirty="0">
              <a:solidFill>
                <a:schemeClr val="tx1"/>
              </a:solidFill>
              <a:ea typeface="MS Mincho" pitchFamily="49" charset="-128"/>
            </a:endParaRPr>
          </a:p>
          <a:p>
            <a:pPr marL="342900" indent="-342900" eaLnBrk="1" hangingPunct="1">
              <a:defRPr/>
            </a:pPr>
            <a:r>
              <a:rPr lang="ur-PK" sz="3600" dirty="0">
                <a:solidFill>
                  <a:schemeClr val="tx1"/>
                </a:solidFill>
              </a:rPr>
              <a:t>جب کو بنی امیہ نے برکت کا دن قرار دیا ہے</a:t>
            </a:r>
            <a:endParaRPr lang="en-US" sz="3600" b="1" kern="1200" dirty="0">
              <a:solidFill>
                <a:schemeClr val="tx1"/>
              </a:solidFill>
              <a:ea typeface="MS Mincho" pitchFamily="49" charset="-128"/>
            </a:endParaRPr>
          </a:p>
        </p:txBody>
      </p:sp>
      <p:sp>
        <p:nvSpPr>
          <p:cNvPr id="104452"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tabarrakat bihi banu umayyata</a:t>
            </a:r>
          </a:p>
        </p:txBody>
      </p:sp>
      <p:sp>
        <p:nvSpPr>
          <p:cNvPr id="104453"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04454"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2281958546"/>
      </p:ext>
    </p:extLst>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وَٱبْنُ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آكِلَةِ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ٱلاكبَادِ</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and by the son of the liver-eater woman</a:t>
            </a:r>
            <a:r>
              <a:rPr lang="en-US" sz="3600" b="1" kern="1200" dirty="0">
                <a:solidFill>
                  <a:schemeClr val="tx1"/>
                </a:solidFill>
                <a:ea typeface="MS Mincho" pitchFamily="49" charset="-128"/>
              </a:rPr>
              <a:t>,</a:t>
            </a:r>
          </a:p>
          <a:p>
            <a:pPr marL="342900" indent="-342900" eaLnBrk="1" hangingPunct="1">
              <a:defRPr/>
            </a:pPr>
            <a:r>
              <a:rPr lang="ur-PK" sz="3600" dirty="0">
                <a:solidFill>
                  <a:schemeClr val="tx1"/>
                </a:solidFill>
              </a:rPr>
              <a:t>اور بیٹے نے زن جگر خوارہ کے</a:t>
            </a:r>
            <a:endParaRPr lang="en-US" sz="3600" b="1" kern="1200" dirty="0">
              <a:solidFill>
                <a:schemeClr val="tx1"/>
              </a:solidFill>
              <a:ea typeface="MS Mincho" pitchFamily="49" charset="-128"/>
            </a:endParaRPr>
          </a:p>
        </p:txBody>
      </p:sp>
      <p:sp>
        <p:nvSpPr>
          <p:cNvPr id="105476"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wabnu akilati al-akbadi</a:t>
            </a:r>
          </a:p>
        </p:txBody>
      </p:sp>
      <p:sp>
        <p:nvSpPr>
          <p:cNvPr id="105477"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05478"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2018614314"/>
      </p:ext>
    </p:extLst>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ٱللَّعِينُ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ٱبْنُ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ٱللَّعِينِ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the </a:t>
            </a:r>
            <a:r>
              <a:rPr lang="en-US" sz="2800" b="1" kern="1200" dirty="0">
                <a:solidFill>
                  <a:schemeClr val="tx1"/>
                </a:solidFill>
                <a:ea typeface="MS Mincho" pitchFamily="49" charset="-128"/>
              </a:rPr>
              <a:t>one who is been withhold of any blessings and </a:t>
            </a:r>
            <a:r>
              <a:rPr lang="en-US" sz="2800" b="1" kern="1200" dirty="0">
                <a:solidFill>
                  <a:schemeClr val="tx1"/>
                </a:solidFill>
                <a:ea typeface="MS Mincho" pitchFamily="49" charset="-128"/>
              </a:rPr>
              <a:t>son of the </a:t>
            </a:r>
            <a:r>
              <a:rPr lang="en-US" sz="2800" b="1" kern="1200" dirty="0">
                <a:solidFill>
                  <a:schemeClr val="tx1"/>
                </a:solidFill>
                <a:ea typeface="MS Mincho" pitchFamily="49" charset="-128"/>
              </a:rPr>
              <a:t>whom has been withhold of any blessings</a:t>
            </a:r>
          </a:p>
          <a:p>
            <a:pPr marL="342900" indent="-342900" eaLnBrk="1" hangingPunct="1">
              <a:defRPr/>
            </a:pPr>
            <a:r>
              <a:rPr lang="ur-PK" sz="2800" dirty="0">
                <a:solidFill>
                  <a:schemeClr val="tx1"/>
                </a:solidFill>
              </a:rPr>
              <a:t> جو ملعون ہے اور بیٹا ہے ملعون کا، </a:t>
            </a:r>
            <a:endParaRPr lang="en-US" sz="2800" b="1" kern="1200" dirty="0">
              <a:solidFill>
                <a:schemeClr val="tx1"/>
              </a:solidFill>
              <a:ea typeface="MS Mincho" pitchFamily="49" charset="-128"/>
            </a:endParaRPr>
          </a:p>
        </p:txBody>
      </p:sp>
      <p:sp>
        <p:nvSpPr>
          <p:cNvPr id="106500"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alla`inu ibnu alla`ini</a:t>
            </a:r>
          </a:p>
        </p:txBody>
      </p:sp>
      <p:sp>
        <p:nvSpPr>
          <p:cNvPr id="106501"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06502"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980301184"/>
      </p:ext>
    </p:extLst>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1828801"/>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لِسَانِكَ وَلِسَانِ نَبِيِّكَ</a:t>
            </a:r>
          </a:p>
        </p:txBody>
      </p:sp>
      <p:sp>
        <p:nvSpPr>
          <p:cNvPr id="12" name="Subtitle 4"/>
          <p:cNvSpPr>
            <a:spLocks noGrp="1"/>
          </p:cNvSpPr>
          <p:nvPr>
            <p:ph type="subTitle" idx="1"/>
          </p:nvPr>
        </p:nvSpPr>
        <p:spPr>
          <a:xfrm>
            <a:off x="1752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by the tongue of You and by the tongue of Your Prophet</a:t>
            </a:r>
            <a:r>
              <a:rPr lang="en-US" sz="3600" b="1" kern="1200" dirty="0">
                <a:solidFill>
                  <a:schemeClr val="tx1"/>
                </a:solidFill>
                <a:ea typeface="MS Mincho" pitchFamily="49" charset="-128"/>
              </a:rPr>
              <a:t>,</a:t>
            </a:r>
          </a:p>
          <a:p>
            <a:pPr marL="342900" indent="-342900" eaLnBrk="1" hangingPunct="1">
              <a:defRPr/>
            </a:pPr>
            <a:r>
              <a:rPr lang="ur-PK" sz="3600" dirty="0">
                <a:solidFill>
                  <a:schemeClr val="tx1"/>
                </a:solidFill>
              </a:rPr>
              <a:t>تیرے قول سے اور تیرے نبی (ص) کے قول سے، </a:t>
            </a:r>
            <a:endParaRPr lang="en-US" sz="3600" b="1" kern="1200" dirty="0">
              <a:solidFill>
                <a:schemeClr val="tx1"/>
              </a:solidFill>
              <a:ea typeface="MS Mincho" pitchFamily="49" charset="-128"/>
            </a:endParaRPr>
          </a:p>
        </p:txBody>
      </p:sp>
      <p:sp>
        <p:nvSpPr>
          <p:cNvPr id="107524" name="Subtitle 4"/>
          <p:cNvSpPr txBox="1">
            <a:spLocks/>
          </p:cNvSpPr>
          <p:nvPr/>
        </p:nvSpPr>
        <p:spPr bwMode="auto">
          <a:xfrm>
            <a:off x="1828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20000"/>
              </a:spcBef>
              <a:spcAft>
                <a:spcPct val="0"/>
              </a:spcAft>
            </a:pPr>
            <a:r>
              <a:rPr lang="fi-FI" sz="3200" b="1" i="1">
                <a:solidFill>
                  <a:srgbClr val="FFFFFF"/>
                </a:solidFill>
                <a:ea typeface="MS Mincho" pitchFamily="49" charset="-128"/>
              </a:rPr>
              <a:t>`ala lisanika wa lisani nabiyyika</a:t>
            </a:r>
          </a:p>
        </p:txBody>
      </p:sp>
      <p:sp>
        <p:nvSpPr>
          <p:cNvPr id="107525" name="Text Box 3"/>
          <p:cNvSpPr txBox="1">
            <a:spLocks noChangeArrowheads="1"/>
          </p:cNvSpPr>
          <p:nvPr/>
        </p:nvSpPr>
        <p:spPr bwMode="auto">
          <a:xfrm>
            <a:off x="1524001"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ar-SA" sz="1600" b="1">
                <a:solidFill>
                  <a:srgbClr val="FFFFFF"/>
                </a:solidFill>
                <a:latin typeface="Trebuchet MS" pitchFamily="34" charset="0"/>
              </a:rPr>
              <a:t>زِيَارَةِ عَاشُورَاء</a:t>
            </a:r>
          </a:p>
        </p:txBody>
      </p:sp>
      <p:sp>
        <p:nvSpPr>
          <p:cNvPr id="107526" name="Rectangle 4"/>
          <p:cNvSpPr>
            <a:spLocks noChangeArrowheads="1"/>
          </p:cNvSpPr>
          <p:nvPr/>
        </p:nvSpPr>
        <p:spPr bwMode="auto">
          <a:xfrm>
            <a:off x="1487487" y="1058864"/>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b="1">
                <a:solidFill>
                  <a:srgbClr val="FFFF99"/>
                </a:solidFill>
                <a:latin typeface="Trebuchet MS" pitchFamily="34" charset="0"/>
                <a:cs typeface="Arial" pitchFamily="34" charset="0"/>
              </a:rPr>
              <a:t>Ziy</a:t>
            </a:r>
            <a:r>
              <a:rPr lang="en-GB" sz="1600" b="1">
                <a:solidFill>
                  <a:srgbClr val="FFFF99"/>
                </a:solidFill>
                <a:latin typeface="Arial" pitchFamily="34" charset="0"/>
                <a:cs typeface="Arial" pitchFamily="34" charset="0"/>
              </a:rPr>
              <a:t>á</a:t>
            </a:r>
            <a:r>
              <a:rPr lang="en-GB" sz="1600" b="1">
                <a:solidFill>
                  <a:srgbClr val="FFFF99"/>
                </a:solidFill>
                <a:latin typeface="Trebuchet MS" pitchFamily="34" charset="0"/>
                <a:cs typeface="Arial" pitchFamily="34" charset="0"/>
              </a:rPr>
              <a:t>rah </a:t>
            </a:r>
            <a:r>
              <a:rPr lang="en-GB" sz="1600" b="1">
                <a:solidFill>
                  <a:srgbClr val="FFFF99"/>
                </a:solidFill>
                <a:latin typeface="Arial" pitchFamily="34" charset="0"/>
                <a:cs typeface="Arial" pitchFamily="34" charset="0"/>
              </a:rPr>
              <a:t>A'ashura</a:t>
            </a:r>
            <a:endParaRPr lang="en-US" sz="1600" b="1">
              <a:solidFill>
                <a:srgbClr val="FFFF99"/>
              </a:solidFill>
              <a:latin typeface="Trebuchet MS" pitchFamily="34" charset="0"/>
              <a:cs typeface="Arial" pitchFamily="34" charset="0"/>
            </a:endParaRPr>
          </a:p>
        </p:txBody>
      </p:sp>
    </p:spTree>
    <p:extLst>
      <p:ext uri="{BB962C8B-B14F-4D97-AF65-F5344CB8AC3E}">
        <p14:creationId xmlns:p14="http://schemas.microsoft.com/office/powerpoint/2010/main" val="3841479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13653</Words>
  <Application>Microsoft Office PowerPoint</Application>
  <PresentationFormat>Widescreen</PresentationFormat>
  <Paragraphs>2168</Paragraphs>
  <Slides>349</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349</vt:i4>
      </vt:variant>
    </vt:vector>
  </HeadingPairs>
  <TitlesOfParts>
    <vt:vector size="358" baseType="lpstr">
      <vt:lpstr>MS Mincho</vt:lpstr>
      <vt:lpstr>Al-Arial</vt:lpstr>
      <vt:lpstr>Alvi Nastaleeq</vt:lpstr>
      <vt:lpstr>Arabic Typesetting</vt:lpstr>
      <vt:lpstr>Arial</vt:lpstr>
      <vt:lpstr>Calibri</vt:lpstr>
      <vt:lpstr>Times New Roman</vt:lpstr>
      <vt:lpstr>Trebuchet MS</vt:lpstr>
      <vt:lpstr>Default Design</vt:lpstr>
      <vt:lpstr>PowerPoint Presentation</vt:lpstr>
      <vt:lpstr>PowerPoint Presentation</vt:lpstr>
      <vt:lpstr>PowerPoint Presentation</vt:lpstr>
      <vt:lpstr>PowerPoint Presentation</vt:lpstr>
      <vt:lpstr>PowerPoint Presentation</vt:lpstr>
      <vt:lpstr>اَللَّهُمَّ صَلِّ عَلَىٰ مُحَمَّدٍ وَآلِ مُحَمَّدٍ</vt:lpstr>
      <vt:lpstr>بِسْمِ اللَّهِ الرَّحْمَنِ الرَّحِيمِ</vt:lpstr>
      <vt:lpstr>اَلسَّلاَمُ عَلَيْكَ يَا ابَا عَبْدِ ٱللَّهِ</vt:lpstr>
      <vt:lpstr>اَلسَّلاَمُ عَلَيْكَ يَا بْنَ رَسُولِ ٱللَّهِ</vt:lpstr>
      <vt:lpstr>السَّلاَمُ عَلَيكَ يَا خِيَرَةِ ٱللَّهِ وَٱبْنَ خَيرَتِهِ</vt:lpstr>
      <vt:lpstr>اَلسَّلاَمُ عَلَيْكَ يَا بْنَ امِيرِ ٱلْمُؤْمِنِينَ</vt:lpstr>
      <vt:lpstr>وَٱبْنَ سَيِّدِ ٱلْوَصِيِّينَ</vt:lpstr>
      <vt:lpstr>اَلسَّلاَمُ عَلَيْكَ يَا بْنَ فَاطِمَةَ</vt:lpstr>
      <vt:lpstr>سَيِّدَةِ نِسَاءِ ٱلْعَالَمِينَ</vt:lpstr>
      <vt:lpstr>اَلسَّلاَمُ عَلَيْكَ يَا ثَارَ ٱللَّهِ وَٱبْنَ ثَارِهِ وَٱلْوِتْرَ ٱلْمَوْتُورَ</vt:lpstr>
      <vt:lpstr>اَلسَّلاَمُ عَلَيْكَ وَعَلَىٰ ٱلارْوَاحِ ٱلَّتِي حَلَّتْ بِفِنَائِكَ</vt:lpstr>
      <vt:lpstr>عَلَيْكُمْ مِنِّي جَمِيعاً سَلاَمُ ٱللَّهِ ابَداً</vt:lpstr>
      <vt:lpstr>مَا بَقيتُ وَبَقِيَ ٱللَّيْلُ وَٱلنَّهَارُ</vt:lpstr>
      <vt:lpstr>يَا ابَا عَبْدِ ٱللَّهِ</vt:lpstr>
      <vt:lpstr>لَقَدْ عَظُمَتِ ٱلرَّزِيَّةُ</vt:lpstr>
      <vt:lpstr>وَجَلَّتْ وَعَظُمَتِ ٱلْمُصيبَةُ بِكَ</vt:lpstr>
      <vt:lpstr>عَلَيْنَا وَعَلَىٰ جَمِيعِ اهْلِ ٱلإِسْلاَمِ</vt:lpstr>
      <vt:lpstr>وَجَلَّتْ وَعَظُمَتْ مُصيبَتُكَ</vt:lpstr>
      <vt:lpstr>فِي ٱلسَّمَاوَاتِ عَلَىٰ جَمِيعِ اهْلِ ٱلسَّمَاوَاتِ</vt:lpstr>
      <vt:lpstr>فَلَعَنَ ٱللَّهُ امَّةً اسَّسَتْ اسَاسَ ٱلظُّلْمِ وَٱلْجَوْرِ</vt:lpstr>
      <vt:lpstr>عَلَيْكُمْ اهْلَ ٱلْبَيْتِ</vt:lpstr>
      <vt:lpstr>وَلَعَنَ ٱللَّهُ امَّةً دَفَعَتْكُمْ عَنْ مَقَامِكُمْ</vt:lpstr>
      <vt:lpstr>وَازَالَتْكُمْ عَنْ مَرَاتِبِكُمُ ٱلَّتِي رَتَّبَكُمُ ٱللَّهُ فِيهَا</vt:lpstr>
      <vt:lpstr>وَلَعَنَ ٱللَّهُ امَّةً قَتَلَتْكُمْ</vt:lpstr>
      <vt:lpstr>وَلَعَنَ ٱللَّهُ ٱلْمُمَهِّدِينَ لَهُمْ</vt:lpstr>
      <vt:lpstr>بِٱلتَّمْكِينِ مِنْ قِتَالِكُمْ</vt:lpstr>
      <vt:lpstr>بَرِئْتُ إِلَىٰ ٱللَّهِ وَإِلَيْكُمْ مِنْهُمْ</vt:lpstr>
      <vt:lpstr>وَمِنْ اشْيَاعِهِمْ وَاتْبَاعِهِمْ وَاوْلِيَائِهِمْ</vt:lpstr>
      <vt:lpstr>يَا ابَا عَبْدِ ٱللَّهِ</vt:lpstr>
      <vt:lpstr>إِنِّي سِلْمٌ لِمَنْ سَالَمَكُمْ</vt:lpstr>
      <vt:lpstr>وَحَرْبٌ لِمَنْ حَارَبَكُمْ إِلَىٰ يَوْمِ ٱلْقِيَامَةِ</vt:lpstr>
      <vt:lpstr>وَلَعَنَ ٱللَّهُ آلَ زِيَادٍ وَآلَ مَرْوَانَ</vt:lpstr>
      <vt:lpstr>وَلَعَنَ ٱللَّهُ بَنِي امَيَّةَ قَاطِبَةً</vt:lpstr>
      <vt:lpstr>وَلَعَنَ ٱللَّهُ ٱبْنَ مَرْجَانَةَ</vt:lpstr>
      <vt:lpstr>وَلَعَنَ ٱللَّهُ عُمَرَ بْنَ سَعْدٍ</vt:lpstr>
      <vt:lpstr>وَلَعَنَ ٱللَّهُ شِمْراً</vt:lpstr>
      <vt:lpstr>وَلَعَنَ ٱللَّهُ امَّةً اسْرَجَتْ وَالْجَمَتْ</vt:lpstr>
      <vt:lpstr>وَتَنَقَّبَتْ لِقِتَالِكَ</vt:lpstr>
      <vt:lpstr>بِابِي انْتَ وَامِّي</vt:lpstr>
      <vt:lpstr>لَقَدْ عَظُمَ مُصَابِي بِكَ</vt:lpstr>
      <vt:lpstr>فَاسْالُ ٱللَّهَ ٱلَّذِي اكْرَمَ مَقَامَكَ وَاكْرَمَنِي بِكَ</vt:lpstr>
      <vt:lpstr>انْ يَرْزُقَنِي طَلَبَ ثَارِكَ</vt:lpstr>
      <vt:lpstr>مَعَ إِمَامٍ مَنْصُورٍ مِنْ اهْلِ بَيْتِ مُحَمَّدٍ</vt:lpstr>
      <vt:lpstr>صَلَّىٰ ٱللَّهُ عَلَيْهِ وَآلِهِ</vt:lpstr>
      <vt:lpstr>اَللَّهُمَّ ٱجْعَلْنِي عِنْدَكَ وَجِيهاً</vt:lpstr>
      <vt:lpstr>بِٱلْحُسَيْنِ عَلَيْهِ ٱلسَّلاَمُ فِي ٱلدُّنْيَا وَٱلآخِرَةِ</vt:lpstr>
      <vt:lpstr>يَا ابَا عَبْدِ ٱللَّهِ</vt:lpstr>
      <vt:lpstr>إِنِّي اتَقَرَّبُ إِلَىٰ ٱللَّهِ وَإِلَىٰ رَسُولِهِ</vt:lpstr>
      <vt:lpstr>وَإِلَىٰ امِيرِ ٱلْمُؤْمِنِينَ وَإِلَىٰ فَاطِمَةَ</vt:lpstr>
      <vt:lpstr>وَإِلَىٰ ٱلْحَسَنِ وَإِلَيْكَ بِمُوَالاَتِكَ</vt:lpstr>
      <vt:lpstr>وَبِٱلْبَرَاءَةِ (مِمَّنْ قَاتَلَكَ</vt:lpstr>
      <vt:lpstr>وَنَصَبَ لَكَ ٱلْحَرْبَ</vt:lpstr>
      <vt:lpstr>وَبِٱلْبَرَاءَةِ مِمَّنْ اسَّسَ اسَاسَ ٱلظُّلْمِ وَٱلْجَوْرِ عَلَيْكُمْ</vt:lpstr>
      <vt:lpstr>وَابْرَا إِلَىٰ ٱللَّهِ وَإِلَىٰ رَسُولِهِ)</vt:lpstr>
      <vt:lpstr>مِمَّنْ اسَّسَ اسَاسَ ذٰلِكَ</vt:lpstr>
      <vt:lpstr>وَبَنَىٰ عَلَيْهِ بُنْيَانَهُ</vt:lpstr>
      <vt:lpstr>وَجَرَىٰ فِي ظُلْمِهِ وَجَوْرِهِ عَلَيْكُمْ وَعلىٰ اشْيَاعِكُمْ</vt:lpstr>
      <vt:lpstr>بَرِئْتُ إِلَىٰ ٱللَّهِ وَإِلَيْكُمْ مِنْهُمْ</vt:lpstr>
      <vt:lpstr>وَاتَقَرَّبُ إِلَىٰ ٱللَّهِ ثُمَّ إِلَيْكُمْ</vt:lpstr>
      <vt:lpstr>بِمُوَالاَتِكُمْ وَمُوَالاَةِ وَلِيِّكُمْ</vt:lpstr>
      <vt:lpstr>وَبِٱلْبَرَاءَةِ مِنْ اعْدَائِكُمْ</vt:lpstr>
      <vt:lpstr>وَٱلنَّاصِبِينَ لَكُمُ ٱلْحَرْبَ</vt:lpstr>
      <vt:lpstr>وَبِٱلْبَرَاءَةِ مِنْ اشْيَاعِهِمْ وَاتْبَاعِهِمْ</vt:lpstr>
      <vt:lpstr>إِنِّي سِلْمٌ لِمَنْ سَالَمَكُمْ</vt:lpstr>
      <vt:lpstr>وَحَرْبٌ لِمَنْ حَارَبَكُمْ</vt:lpstr>
      <vt:lpstr>وَوَلِيٌّ لِمَنْ وَالاَكُمْ</vt:lpstr>
      <vt:lpstr>وَعَدُوٌّ لِمَنْ عَادَاكُمْ</vt:lpstr>
      <vt:lpstr>فَاسْالُ ٱللَّهَ ٱلَّذِي اكْرَمَنِي بِمَعْرِفَتِكُمْ</vt:lpstr>
      <vt:lpstr>وَمَعْرِفَةِ اوْلِيَائِكُمْ</vt:lpstr>
      <vt:lpstr>وَرَزَقَنِيَ ٱلْبَرَاءَةَ مِنْ اعْدَائِكُمْ</vt:lpstr>
      <vt:lpstr>انْ يَجْعَلَنِي مَعَكُمْ فِي ٱلدُّنْيَا وَٱلآخِرَةِ</vt:lpstr>
      <vt:lpstr>وَانْ يُثَبِّتَ لِي عِنْدَكُمْ قَدَمَ صِدْقٍ</vt:lpstr>
      <vt:lpstr>فِي ٱلدُّنْيَا وَٱلآخِرَةِ</vt:lpstr>
      <vt:lpstr>وَاسْالُهُ انْ يُبَلِّغَنِيَ ٱلْمَقَامَ ٱلْمَحْمُودَ لَكُمْ عِنْدَ ٱللَّهِ</vt:lpstr>
      <vt:lpstr>وَانْ يَرْزُقَنِي طَلَبَ ثَارِي</vt:lpstr>
      <vt:lpstr>مَعَ إِمَامِ هُدىًٰ ظَاهِرٍ</vt:lpstr>
      <vt:lpstr>نَاطِقٍ بِٱلْحَقِّ مِنْكُمْ</vt:lpstr>
      <vt:lpstr>وَاسْالُ ٱللَّهَ بِحَقِّكُمْ</vt:lpstr>
      <vt:lpstr>وَبِٱلشَّانِ ٱلَّذِي لَكُمْ عِنْدَهُ</vt:lpstr>
      <vt:lpstr>انْ يُعْطِيَنِي بِمُصَابِي بِكُمْ</vt:lpstr>
      <vt:lpstr>افْضَلَ مَا يُعْطِي مُصَاباً بِمُصِيبَتِهِ</vt:lpstr>
      <vt:lpstr>مُصِيبَةً مَا اعْظَمَهَا</vt:lpstr>
      <vt:lpstr>وَاعْظَمَ رَزِيَّتَهَا فِي ٱلإِسْلاَمِ</vt:lpstr>
      <vt:lpstr>وَفِي جَمِيعِ ٱلسَّمَاوَاتِ وَٱلارْضِ</vt:lpstr>
      <vt:lpstr>اَللَّهُمَّ ٱجْعَلْنِي فِي مَقَامِي هٰذَا</vt:lpstr>
      <vt:lpstr>مِمَّنْ تَنَالُهُ مِنْكَ صَلَوَاتٌ وَرَحْمَةٌ وَمَغْفِرَةٌ</vt:lpstr>
      <vt:lpstr>اَللَّهُمَّ ٱجْعَلْ مَحْيَايَ مَحْيَا</vt:lpstr>
      <vt:lpstr> مُحَمَّدٍ وَآلِ مُحَمَّدٍ</vt:lpstr>
      <vt:lpstr>وَمَمَاتِي مَمَاتَ مُحَمَّدٍ وَآلِ مُحَمَّدٍ</vt:lpstr>
      <vt:lpstr>اَللَّهُمَّ إِنَّ هٰذَا يَوْمٌ</vt:lpstr>
      <vt:lpstr>تَبَرَّكَتْ بِهِ بَنُو امَيَّةَ</vt:lpstr>
      <vt:lpstr>وَٱبْنُ آكِلَةِ ٱلاكبَادِ</vt:lpstr>
      <vt:lpstr>ٱللَّعِينُ ٱبْنُ ٱللَّعِينِ</vt:lpstr>
      <vt:lpstr>عَلَىٰ لِسَانِكَ وَلِسَانِ نَبِيِّكَ</vt:lpstr>
      <vt:lpstr>صَلَّىٰ ٱللَّهُ عَلَيْهِ وَآلِهِ</vt:lpstr>
      <vt:lpstr>فِي كُلِّ مَوْطِنٍ وَمَوْقِفٍ</vt:lpstr>
      <vt:lpstr>وَقَفَ فِيهِ نَبِيُّكَ صَلَّىٰ ٱللَّهُ عَلَيْهِ وَآلِهِ</vt:lpstr>
      <vt:lpstr>اَللَّهُمَّ ٱلْعَنْ ابَا سُفْيَانَ وَمُعَاوِيَةَ وَيَزيدَ بْنَ مُعَاوِيَةَ</vt:lpstr>
      <vt:lpstr>عَلَيْهِمْ مِنْكَ ٱللَّعْنَةُ ابَدَ ٱلآبِدِينَ</vt:lpstr>
      <vt:lpstr>وَهٰذَا يَوْمٌ فَرِحَتْ بِهِ آلُ زِيَادٍ وَآلُ مَرْوَانَ</vt:lpstr>
      <vt:lpstr>بِقَتْلِهِمُ ٱلْحُسَيْنَ صَلَوَاتُ ٱللَّهِ عَلَيْهِ</vt:lpstr>
      <vt:lpstr>اَللَّهُمَّ فَضَاعِفْ عَلَيْهِمُ ٱللَّعْنَ مِنْكَ</vt:lpstr>
      <vt:lpstr>وَٱلْعَذَابَ (ٱلالِيمَ)</vt:lpstr>
      <vt:lpstr>اَللَّهُمَّ إِنِّي اتَقَرَّبُ إِلَيْكَ فِي هٰذَا ٱلْيَوْمِ</vt:lpstr>
      <vt:lpstr>وَفِي مَوْقِفِي هٰذَا</vt:lpstr>
      <vt:lpstr>وَايَّامِ حَيَاتِي</vt:lpstr>
      <vt:lpstr>بِٱلْبَرَاءَةِ مِنْهُمْ وَٱللَّعْنَةِ عَلَيْهِمْ</vt:lpstr>
      <vt:lpstr>وَبِٱلْمُوَالاَةِ لِنَبِيِّكَ وَآلِ نَبِيِّكَ</vt:lpstr>
      <vt:lpstr>عَلَيْهِ وَعَلَيْهِمُ ٱلسَّلاَمُ</vt:lpstr>
      <vt:lpstr>PowerPoint Presentation</vt:lpstr>
      <vt:lpstr>اَللَّهُمَّ ٱلْعَنْ اوَّلَ ظَالِمٍ</vt:lpstr>
      <vt:lpstr>ظَلَمَ حَقَّ مُحَمَّدٍ وَآلِ مُحَمَّدٍ</vt:lpstr>
      <vt:lpstr>وَآخِرَ تَابِعٍ لَهُ عَلَىٰ ذٰلِكَ</vt:lpstr>
      <vt:lpstr>اَللَّهُمَّ ٱلْعَنِ ٱلْعِصَابَةَ ٱلَّتِي جَاهَدَتِ ٱلْحُسَيْنَ) عليه السلام(</vt:lpstr>
      <vt:lpstr>وَشَايَعَتْ وَبَايَعَتْ وَتَابَعَتْ عَلَىٰ قَتْلِهِ</vt:lpstr>
      <vt:lpstr>اَللَّهُمَّ ٱلْعَنْهُمْ جَمِيعاً</vt:lpstr>
      <vt:lpstr>PowerPoint Presentation</vt:lpstr>
      <vt:lpstr>اَلسَّلاَمُ عَلَيْكَ يَا ابَا عَبْدِ ٱللَّهِ</vt:lpstr>
      <vt:lpstr>وَعَلَىٰ ٱلارْوَاحِ ٱلَّتِي حَلَّتْ بِفِنَائِكَ</vt:lpstr>
      <vt:lpstr>عَلَيْكَ مِنِّي سَلاَمُ ٱللَّهِ ابَداً</vt:lpstr>
      <vt:lpstr>مَا بَقيتُ وَبَقِيَ ٱللَّيْلُ وَٱلنَّهَارُ</vt:lpstr>
      <vt:lpstr>وَلاَ جَعَلَهُ ٱللَّهُ آخِرَ ٱلْعَهْدِ مِنِّي لِزِيَارَتِكُمْ</vt:lpstr>
      <vt:lpstr>اَلسَّلاَمُ عَلَىٰ ٱلْحُسَيْنِ</vt:lpstr>
      <vt:lpstr>وَعَلَىٰ عَلِيِّ بْنِ ٱلْحُسَيْنِ</vt:lpstr>
      <vt:lpstr>وَعَلَىٰ اوْلاَدِ ٱلْحُسَيْنِ</vt:lpstr>
      <vt:lpstr>وَعَلَىٰ اصْحَابِ ٱلْحُسَيْنِ</vt:lpstr>
      <vt:lpstr>THEN RECITE</vt:lpstr>
      <vt:lpstr>اَللَّهُمَّ خُصَّ انْتَ اوَّلَ ظَالِمٍ بِٱللَّعْنِ مِنِّي</vt:lpstr>
      <vt:lpstr>وَٱبْدَا بِهِ اوَّلاَ</vt:lpstr>
      <vt:lpstr>ثُمَّ ٱلْعَنِ ٱلثَّانِيَ وَٱلثَّالِثَ وَٱلرَّابِعَ</vt:lpstr>
      <vt:lpstr>اَللَّهُمَّ ٱلْعَنْ يَزِيدَ خَامِساً</vt:lpstr>
      <vt:lpstr>وَٱلْعَنْ عُبَيْدَ ٱللَّهِ بْنَ زِيَادٍ وَٱبْنَ مَرْجَانَةَ</vt:lpstr>
      <vt:lpstr>وَعُمَرَ بْنَ سَعْدٍ وَشِمْراً</vt:lpstr>
      <vt:lpstr>وَآلَ ابِي سُفْيَانَ وَآلَ زِيَادٍ وَآلَ مَرْوَانَ</vt:lpstr>
      <vt:lpstr>إِلَىٰ يَوْمِ ٱلْقِيَامَةِ</vt:lpstr>
      <vt:lpstr>PowerPoint Presentation</vt:lpstr>
      <vt:lpstr>اَللَّهُمَّ لَكَ ٱلْحَمْدُ</vt:lpstr>
      <vt:lpstr>حَمْدَ ٱلشَّاكِرِينَ لَكَ عَلَىٰ مُصَابِهِمْ</vt:lpstr>
      <vt:lpstr>اَلْحَمْدُ لِلَّهِ عَلَىٰ عَظِيمِ رَزِيَّتِي</vt:lpstr>
      <vt:lpstr>اَللَّهُمَّ ٱرْزُقْنِي شَفَاعَةَ ٱلْحُسَيْنِ يَوْمَ ٱلْوُرُودِ</vt:lpstr>
      <vt:lpstr>وَثَبِّتْ لِي قَدَمَ صِدْقٍ عِنْدَكَ</vt:lpstr>
      <vt:lpstr>مَعَ ٱلْحُسَيْنِ وَاصْحَابِ ٱلْحُسَيْنِ</vt:lpstr>
      <vt:lpstr>ٱلَّذينَ بَذَلُوٱ مُهَجَهُمْ دُونَ ٱلْحُسَيْنِ عَلَيْهِ ٱلسَّلاَمُ</vt:lpstr>
      <vt:lpstr>اَللَّهُمَّ صَلِّ عَلَىٰ مُحَمَّدٍ وَآلِ مُحَمَّدٍ</vt:lpstr>
      <vt:lpstr>Two rakáts Namaaz for Hadiya  Ziyáráh of Ashurá</vt:lpstr>
      <vt:lpstr>PowerPoint Presentation</vt:lpstr>
      <vt:lpstr>PowerPoint Presentation</vt:lpstr>
      <vt:lpstr>PowerPoint Presentation</vt:lpstr>
      <vt:lpstr>PowerPoint Presentation</vt:lpstr>
      <vt:lpstr>اَللَّهُمَّ صَلِّ عَلَىٰ مُحَمَّدٍ وَآلِ مُحَمَّدٍ</vt:lpstr>
      <vt:lpstr>بِسْمِ اللَّهِ الرَّحْمَنِ الرَّحِيمِ</vt:lpstr>
      <vt:lpstr>يَا اللَّهُ يَا اللَّهُ يَا اللَّهُ</vt:lpstr>
      <vt:lpstr>يَا مُجِيبَ دَعْوَةِ ٱلْمُضْطَرِّينَ</vt:lpstr>
      <vt:lpstr>يَا كَاشِفَ كُرَبِ ٱلْمَكْرُوبِينَ</vt:lpstr>
      <vt:lpstr>يَا غِيَاثَ ٱلْمُسْتَغِيثِينَ</vt:lpstr>
      <vt:lpstr>يَا صَرِيخَ ٱلْمُسْتَصْرِخِينَ</vt:lpstr>
      <vt:lpstr>وَيَا مَنْ هُوَ اقْرَبُ إِلَيَّ مِنْ حَبْلِ ٱلْوَرِيدِ</vt:lpstr>
      <vt:lpstr>وَيَا مَنْ يَحُولُ بَيْنَ ٱلْمَرْءِ وَقَلْبِهِ</vt:lpstr>
      <vt:lpstr>وَيَا مَنْ هُوَ بِٱلْمَنْظَرِ ٱلاعْلَىٰ وَبِٱلافُقِ ٱلْمُبِينِ</vt:lpstr>
      <vt:lpstr>وَيَا مَنْ هُوَ ٱلرَّحْمٰنُ ٱلرَّحِيمُ عَلَىٰ ٱلْعَرْشِ ٱسْتَوَىٰ</vt:lpstr>
      <vt:lpstr>وَيَا مَنْ يَعْلَمُ خَائِنَةَ ٱلاعْيُنِ وَمَا تُخْفِي ٱلصُّدُورُ</vt:lpstr>
      <vt:lpstr>وَيَا مَنْ لاَ يَخْفَىٰ عَلَيْهِ خَافِيَةٌ</vt:lpstr>
      <vt:lpstr>يَا مَنْ لاَ تَشْتَبِهُ عَلَيْهِ ٱلاصْوَاتُ</vt:lpstr>
      <vt:lpstr>وَيَا مَنْ لاَ تُغَلِّطُهُ ٱلْحَاجَاتُ</vt:lpstr>
      <vt:lpstr>وَيَا مَنْ لاَ يُبْرِمُهُ إِلْحَاحُ ٱلْمُلِحِّينَ</vt:lpstr>
      <vt:lpstr>يَا مُدْرِكَ كُلِّ فَوْتٍ</vt:lpstr>
      <vt:lpstr>وَيَا جَامِعَ كُلِّ شَمْلٍ</vt:lpstr>
      <vt:lpstr>وَيَا بَارِئَ ٱلنُّفُوسِ بَعْدَ ٱلْمَوْتِ</vt:lpstr>
      <vt:lpstr>يَا مَنْ هُوَ كُلِّ يَوْمٍ فِي شَانٍ</vt:lpstr>
      <vt:lpstr>يَا قَاضِيَ ٱلْحَاجَاتِ</vt:lpstr>
      <vt:lpstr>يَا مُنَفِّسَ ٱلْكُرُبَاتِ</vt:lpstr>
      <vt:lpstr>يَا مُعْطِيَ ٱلسُّؤُلاَتِ</vt:lpstr>
      <vt:lpstr>يَا وَلِيَّ ٱلرَّغَبَاتِ</vt:lpstr>
      <vt:lpstr>يَا كَافِيَ ٱلْمُهِمَّاتِ</vt:lpstr>
      <vt:lpstr>يَا مَنْ يَكْفِي مِنْ كُلِّ شَيْءٍ</vt:lpstr>
      <vt:lpstr>وَلاَ يَكْفِي مِنْهُ شَيْءٌ فِي ٱلسَّمَاوَاتِ وَٱلارْضِ</vt:lpstr>
      <vt:lpstr>اسْالُكَ بِحَقِّ مُحَمَّدٍ خَاتَمِ ٱلنَّبِيِّينَ</vt:lpstr>
      <vt:lpstr>وَعَلِيٍّ امِيرِ ٱلْمُؤْمِنِينَ</vt:lpstr>
      <vt:lpstr>وَبِحَقِّ فَاطِمَةَ بِنْتِ نَبِيِّكَ</vt:lpstr>
      <vt:lpstr>وَبِحَقِّ ٱلْحَسَنِ وَٱلْحُسَيْنِ</vt:lpstr>
      <vt:lpstr>فَإِنِّي بِهِمْ اتَوَجَّهُ إِلَيْكَ فِي مَقَامِي هٰذَا</vt:lpstr>
      <vt:lpstr>وَبِهِمْ اتَوَسَّلُ</vt:lpstr>
      <vt:lpstr>وَبِهِمْ اتَشَفَّعُ إِلَيْكَ</vt:lpstr>
      <vt:lpstr>وَبِحَقِّهِمْ اسْالُكَ وَاقْسِمُ وَاعْزِمُ عَلَيْكَ</vt:lpstr>
      <vt:lpstr>وَبِٱلشَّانِ ٱلَّذِي لَهُمْ عِنْدَكَ</vt:lpstr>
      <vt:lpstr>وَبِٱلْقَدْرِ ٱلَّذِي لَهُمْ عِنْدَكَ</vt:lpstr>
      <vt:lpstr>وَبِٱلَّذِي فَضَّلْتَهُمْ عَلَىٰ ٱلْعَالَمِينَ</vt:lpstr>
      <vt:lpstr>وَبِٱسْمِكَ ٱلَّذِي جَعَلْتَهُ عِنْدَهُمْ</vt:lpstr>
      <vt:lpstr>وَبِهِ خَصَصْتَهُمْ دُونَ ٱلْعَالَمِينَ</vt:lpstr>
      <vt:lpstr>وَبِهِ ابَنْتَهُمْ</vt:lpstr>
      <vt:lpstr>وَابَنْتَ فَضْلَهُمْ مِنْ فَضْلِ ٱلْعَالَمِينَ</vt:lpstr>
      <vt:lpstr>حَتَّىٰ فَاقَ فَضْلُهُمْ فَضْلَ ٱلْعَالَمِينَ جَمِيعاً</vt:lpstr>
      <vt:lpstr>اسْالُكَ انْ تُصَلِّيَ عَلَىٰ مُحَمَّدٍ وَآلِ مُحَمَّدٍ</vt:lpstr>
      <vt:lpstr>وَانْ تَكْشِفَ عَنِّي غَمِّي</vt:lpstr>
      <vt:lpstr>وَهَمِّي وَكَرْبِي</vt:lpstr>
      <vt:lpstr>وَتَكْفِيَنِي ٱلْمُهِمَّ مِنْ امُورِي</vt:lpstr>
      <vt:lpstr>وَتَقْضِيَ عَنِّي دَيْنِي</vt:lpstr>
      <vt:lpstr>وَتُجِيـرَنِي مِنَ ٱلْفَقْرِ</vt:lpstr>
      <vt:lpstr>وَتُجِيـرَنِي مِنَ ٱلْفَاقَةِ</vt:lpstr>
      <vt:lpstr>وَتُغْنِيَنِي عَنِ ٱلْمَسْالَةِ إِلَىٰ ٱلْمَخْلُوقِينَ</vt:lpstr>
      <vt:lpstr>وَتَكْفِيَنِي هَمَّ مَنْ اخَافُ هَمَّهُ</vt:lpstr>
      <vt:lpstr>وَعُسْرَ مَنْ اخَافُ عُسْرَهُ</vt:lpstr>
      <vt:lpstr>وَحُزُونَةَ مَنْ اخَافُ حُزُونَتَهُ</vt:lpstr>
      <vt:lpstr>وَشَرَّ مَنْ اخَافُ شَرَّهُ</vt:lpstr>
      <vt:lpstr>وَمَكْرَ مَنْ اخَافُ مَكْرَهُ</vt:lpstr>
      <vt:lpstr>وَبَغْيَ مَنْ اخَافُ بَغْيَهُ</vt:lpstr>
      <vt:lpstr>وَجَوْرَ مَنْ اخَافُ جَوْرَهُ</vt:lpstr>
      <vt:lpstr>وَسُلْطَانَ مَنْ اخَافُ سُلْطَانَهُ</vt:lpstr>
      <vt:lpstr>وَكَيْدَ مَنْ اخَافُ كَيْدَهُ</vt:lpstr>
      <vt:lpstr>وَمَقْدُرَةَ مَنْ اخَافُ مَقْدُرَتَهُ عَلَيَّ</vt:lpstr>
      <vt:lpstr>وَتَرُدَّ عَنِّي كَيْدَ ٱلْكَيَدَةِ</vt:lpstr>
      <vt:lpstr>وَمَكْرَ ٱلْمَكَرَةِ</vt:lpstr>
      <vt:lpstr>اَللَّهُمَّ مَنْ ارَادَنِي فَارِدْهُ</vt:lpstr>
      <vt:lpstr>وَمَنْ كَادَنِي فَكِدْهُ</vt:lpstr>
      <vt:lpstr>وَٱصْرِفْ عَنِّي كَيْدَهُ وَمَكْرَهُ</vt:lpstr>
      <vt:lpstr>وَبَاسَهُ وَامَانِيَّهُ</vt:lpstr>
      <vt:lpstr>وَٱمْنَعْهُ عَنِّي كَيْفَ شِئْتَ وَانَّىٰ شِئْتَ</vt:lpstr>
      <vt:lpstr>اَللَّهُمَّ اشْغِلْهُ عَنِّي</vt:lpstr>
      <vt:lpstr>بِفَقْرٍ لاَ تَجْبُرُهُ</vt:lpstr>
      <vt:lpstr>وَبِبَلاءٍ لاَ تَسْتُرُهُ</vt:lpstr>
      <vt:lpstr>وَبِفَاقَةٍ لاَ تَسُدُّهَا</vt:lpstr>
      <vt:lpstr>وَبِسُقْمٍ لاَ تُعَافِيهِ</vt:lpstr>
      <vt:lpstr>وَذُلٍّ لاَ تُعِزُّهُ</vt:lpstr>
      <vt:lpstr>وَبِمَسْكَنَةٍ لاَ تَجْبُرُهَا</vt:lpstr>
      <vt:lpstr>اَللَّهُمَّ ٱضْرِبْ بِٱلذُّلِّ نَصْبَ عَيْنَيْهِ</vt:lpstr>
      <vt:lpstr>وَادْخِلْ عَلَيْهِ ٱلْفَقْرَ فِي مَنْزِلِهِ</vt:lpstr>
      <vt:lpstr>وَٱلْعِلَّةَ وَٱلسُّقْمَ فِي بَدَنِهِ</vt:lpstr>
      <vt:lpstr>حَتَّىٰ تَشْغَلَهُ عَنِّي بِشُغْلٍ شَاغِلٍ لاَ فَرَاغَ لَهُ</vt:lpstr>
      <vt:lpstr>وَانْسِهِ ذِكْرِي كَمَا انْسَيْتَهُ ذِكْرَكَ</vt:lpstr>
      <vt:lpstr>وَخُذْ عَنِّي بِسَمْعِهِ وَبَصَرِهِ</vt:lpstr>
      <vt:lpstr>وَلِسَانِهِ وَيَدِهِ</vt:lpstr>
      <vt:lpstr>وَرِجْلِهِ وَقَلْبِهِ</vt:lpstr>
      <vt:lpstr>وَجَمِيعِ جَوَارِحِهِ</vt:lpstr>
      <vt:lpstr>وَادْخِلْ عَلَيْهِ فِي جَمِيعِ ذٰلِكَ ٱلسُّقْمَ</vt:lpstr>
      <vt:lpstr>وَلا تَشْفِهِ حَتَّىٰ تَجْعَلَ ذٰلِكَ لَهُ شُغْلاً شَاغِلاً بِهِ</vt:lpstr>
      <vt:lpstr>عَنِّي وَعَنْ ذِكْرِي</vt:lpstr>
      <vt:lpstr>وَٱكْفِنِي يَا كَافِي مَا لاَ يَكْفِي سِوَاكَ</vt:lpstr>
      <vt:lpstr>فَإِنَّكَ ٱلْكَافِي لاَ كَافِيَ سِوَاكَ</vt:lpstr>
      <vt:lpstr>وَمُفَرِّجٌ لاَ مُفَرِّجَ سِوَاكَ</vt:lpstr>
      <vt:lpstr>وَمُغِيثٌ لاَ مُغِيثَ سِوَاكَ</vt:lpstr>
      <vt:lpstr>وَجَارٌ لاَ جَارَ سِوَاكَ</vt:lpstr>
      <vt:lpstr>خَابَ مَنْ كَانَ جَارُهُ سِوَاكَ</vt:lpstr>
      <vt:lpstr>وَمُغِيثُهُ سِوَاكَ</vt:lpstr>
      <vt:lpstr>وَمَفْزَعُهُ إِلَىٰ سِوَاكَ</vt:lpstr>
      <vt:lpstr>وَمَهْرَبُهُ إِلَىٰ سِوَاكَ</vt:lpstr>
      <vt:lpstr>وَمَلْجَاهُ إِلَىٰ غَيْرِكَ</vt:lpstr>
      <vt:lpstr>وَمَنْجَاهُ مِنْ مَخْلُوقٍ غَيْرِكَ</vt:lpstr>
      <vt:lpstr>فَانْتَ ثِقَتِي وَرَجَائِي</vt:lpstr>
      <vt:lpstr>وَمَفْزَعِي وَمَهْرَبِي</vt:lpstr>
      <vt:lpstr>وَمَلْجَإِي وَمَنْجَايَ</vt:lpstr>
      <vt:lpstr>فَبِكَ اسْتَفْتِحُ</vt:lpstr>
      <vt:lpstr>وَبِكَ اسْتَنْجِحُ</vt:lpstr>
      <vt:lpstr>وَبِمُحَمَّدٍ وَآلِ مُحَمَّدٍ</vt:lpstr>
      <vt:lpstr>اتَوَجَّهُ إِلَيْكَ وَاتَوَسَّلُ وَاتَشَفَّعُ</vt:lpstr>
      <vt:lpstr>فَاسْالُكَ يَا اللَّهُ يَا اللَّهُ يَا اللَّهُ</vt:lpstr>
      <vt:lpstr>فَلَكَ ٱلْحَمْدُ وَلَكَ ٱلشُّكْرُ</vt:lpstr>
      <vt:lpstr>وَإِلَيْكَ ٱلْمُشْتَكَىٰ وَانْتَ ٱلْمُسْتَعَانُ</vt:lpstr>
      <vt:lpstr>فَاسْالُكَ يَا اللَّهُ يَا اللَّهُ يَا اللَّهُ</vt:lpstr>
      <vt:lpstr>بِحَقِّ مُحَمَّـدٍ وَآلِ مُحَمَّـدٍ</vt:lpstr>
      <vt:lpstr>انْ تُصَلِّيَ عَلَىٰ مُحَمَّدٍ وَآلِ مُحَمَّدٍ</vt:lpstr>
      <vt:lpstr>وَانْ تَكْشِفَ عَنِّي غَمِّي وَهَمِّي وَكَرْبِي</vt:lpstr>
      <vt:lpstr>فِي مَقَامِي هٰذَا</vt:lpstr>
      <vt:lpstr>كَمَا كَشَفْتَ عَنْ نَبِيِّكَ هَمَّهُ وَغَمَّهُ وَكَرْبَهُ</vt:lpstr>
      <vt:lpstr>وَكَفَيْتَهُ هَوْلَ عَدُوِّهِ</vt:lpstr>
      <vt:lpstr>فَٱكْشِفْ عَنِّي كَمَا كَشَفْتَ عَنْهُ</vt:lpstr>
      <vt:lpstr>وَفَرِّجْ عَنِّي كَمَا فَرَّجْتَ عَنْهُ</vt:lpstr>
      <vt:lpstr>وَٱكْفِنِي كَمَا كَفَيْتَهُ</vt:lpstr>
      <vt:lpstr>وَٱصْرِفْ عَنِّي هَوْلَ مَا اخَافُ هَوْلَهُ</vt:lpstr>
      <vt:lpstr>وَمَؤُونَةَ مَا اخَافُ مَؤُونَتَهُ</vt:lpstr>
      <vt:lpstr>وَهَمَّ مَا اخَافُ هَمَّهُ</vt:lpstr>
      <vt:lpstr>بِلا مَؤُونَةٍ عَلَىٰ نَفْسِي مِنْ ذٰلِكَ</vt:lpstr>
      <vt:lpstr>وَٱصْرِفْنِي بِقَضَاءِ حَوَائِجِي</vt:lpstr>
      <vt:lpstr>وَكِفَايَةِ مَا اهَمَّنِي هَمُّهُ</vt:lpstr>
      <vt:lpstr>مِنْ امْرِ آخِرَتِي وَدُنْيَايَ</vt:lpstr>
      <vt:lpstr>PowerPoint Presentation</vt:lpstr>
      <vt:lpstr>يَا امِيرَ ٱلْمُؤْمِنِينَ</vt:lpstr>
      <vt:lpstr>وَيَا ابَا عَبْدِ ٱللَّهِ</vt:lpstr>
      <vt:lpstr>عَلَيْكُمَا مِنِّي سَلامُ ٱللَّهِ ابَداً</vt:lpstr>
      <vt:lpstr>مَا بَقِيتُ وَبَقِيَ ٱللَّيْلُ وَٱلنَّهَارُ</vt:lpstr>
      <vt:lpstr>وَلاَ جَعَلَهُ ٱللَّهُ آخِرَ ٱلْعَهْدِ مِنْ زِيَارَتِكُمَا</vt:lpstr>
      <vt:lpstr>وَلاَ فَرَّقَ ٱللَّهُ بَيْنِي وَبَيْنَكُمَا</vt:lpstr>
      <vt:lpstr>اَللَّهُمَّ احْيِنِي حَيَاةَ مُحَمَّدٍ وَذُرِّيَّتِهِ</vt:lpstr>
      <vt:lpstr>وَامِتْنِي مَمَاتَهُمْ</vt:lpstr>
      <vt:lpstr>وَتَوَفَّنِي عَلَىٰ مِلَّتِهِمْ</vt:lpstr>
      <vt:lpstr>وَٱحْشُرْنِي فِي زُمْرَتِهِمْ</vt:lpstr>
      <vt:lpstr>وَلاَ تُفَرِّقْ بَيْنِي وَبَيْنَهُمْ</vt:lpstr>
      <vt:lpstr>طَرْفَةَ عَيْنٍ ابَداً</vt:lpstr>
      <vt:lpstr>فِي ٱلدُّنْيَا وَٱلآخِرَةِ</vt:lpstr>
      <vt:lpstr>يَا امِيرَ ٱلْمُؤْمِنِينَ</vt:lpstr>
      <vt:lpstr>وَيَا ابَا عَبْدِ ٱللَّهِ</vt:lpstr>
      <vt:lpstr>اتَيْتُكُمَا زَائِراً</vt:lpstr>
      <vt:lpstr>وَمُتَوَسِّلاً إِلَىٰ ٱللَّهِ رَبِّي وَرَبِّكُمَا</vt:lpstr>
      <vt:lpstr>وَمُتَوَجِّهاً إِلَيْهِ بِكُمَا</vt:lpstr>
      <vt:lpstr>وَمُسْتَشْفِعاً بِكُمَا إِلَىٰ ٱللَّهِ تَعَالَىٰ فِي حَاجَتِي هٰذِهِ</vt:lpstr>
      <vt:lpstr>فَٱشْفَعَا لِي</vt:lpstr>
      <vt:lpstr>فَإِنَّ لَكُمَا عِنْدَ ٱللَّهِ ٱلْمَقَامَ ٱلْمَحْمُودَ</vt:lpstr>
      <vt:lpstr>وَٱلْجَاهَ ٱلْوَجِيهَ</vt:lpstr>
      <vt:lpstr>وَٱلْمَنْزِلَ ٱلرَّفِيعَ وَٱلْوَسِيلَةَ</vt:lpstr>
      <vt:lpstr>إِنِّي انْقَلِبُ عَنْكُمَا</vt:lpstr>
      <vt:lpstr>مُنْتَظِراً لِتَنَجُّزِ ٱلْحَاجَةِ</vt:lpstr>
      <vt:lpstr>وَقَضَائِهَا وَنَجَاحِهَا مِنَ ٱللَّهِ</vt:lpstr>
      <vt:lpstr>بِشَفَاعَتِكُمَا لِي إِلَىٰ ٱللَّهِ فِي ذٰلِكَ</vt:lpstr>
      <vt:lpstr>فَلا اخِيبُ</vt:lpstr>
      <vt:lpstr>وَلاَ يَكونُ مُنْقَلَبِي مُنْقَلَباً خَائِباً خَاسِراً</vt:lpstr>
      <vt:lpstr>بَلْ يَكُونُ مُنْقَلَبِي مُنْقَلَباً رَاجِحاً</vt:lpstr>
      <vt:lpstr>مُفْلِحاً مُنْجِحاً مُسْتَجَاباً</vt:lpstr>
      <vt:lpstr>بِقَضَاءِ جَمِيعِ حَوَائِجِي</vt:lpstr>
      <vt:lpstr>وَتَشَفَّعَا لِي إِلَىٰ ٱللَّهِ</vt:lpstr>
      <vt:lpstr>إِنْقَلَبْتُ عَلَىٰ مَا شَاءَ ٱللَّهُ</vt:lpstr>
      <vt:lpstr>وَلا حَوْلَ وَلا قُوَّةَ إِلاَّ بِٱللَّهِ</vt:lpstr>
      <vt:lpstr>مُفَوِّضاً امْرِي إِلَىٰ ٱللَّهِ</vt:lpstr>
      <vt:lpstr>مُلْجِئاً ظَهْرِي إِلَىٰ ٱللَّهِ</vt:lpstr>
      <vt:lpstr>مُتَوَكِّلاً عَلَىٰ ٱللَّهِ</vt:lpstr>
      <vt:lpstr>وَاقُولُ حَسْبِيَ ٱللَّهُ وَكَفَىٰ</vt:lpstr>
      <vt:lpstr>سَمِعَ ٱللَّهُ لِمَنْ دَعَا</vt:lpstr>
      <vt:lpstr>لَيْسَ لِي وَرَاءَ ٱللَّهِ</vt:lpstr>
      <vt:lpstr>وَوَرَاءَكُمْ يَا سَادَتِي مُنْتَهَىٰ</vt:lpstr>
      <vt:lpstr>مَا شَاءَ رَبِّي كَانَ</vt:lpstr>
      <vt:lpstr>وَمَا لَمْ يَشَا لَمْ يَكُنْ</vt:lpstr>
      <vt:lpstr>وَلاَ حَوْلَ وَلاَ قُوَّةَ إِلاَّ بِٱللَّهِ</vt:lpstr>
      <vt:lpstr>اسْتَوْدِعُكُمَا ٱللَّهَ</vt:lpstr>
      <vt:lpstr>وَلا جَعَلَهُ ٱللَّهُ آخِرَ ٱلْعَهْدِ مِنِّي إِلَيْكُمَا</vt:lpstr>
      <vt:lpstr>إِنْصَرَفْتُ يَا سَيِّدِي يَا امِيرَ ٱلْمُؤْمِنِينَ وَمَوْلاَي</vt:lpstr>
      <vt:lpstr>وَانْتَ يَا ابَا عَبْدِ ٱللَّهِ يَا سَيِّدِي</vt:lpstr>
      <vt:lpstr>وَسَلاَمِي عَلَيْكُمَا مُتَّصِلٌ</vt:lpstr>
      <vt:lpstr>مَا ٱتَّصَلَ ٱللَّيْلُ وَٱلنَّهَارُ</vt:lpstr>
      <vt:lpstr>وَاصِلٌ ذٰلِكَ إِلَيْكُمَا</vt:lpstr>
      <vt:lpstr>غَيْرُ مَحْجُوبٍ عَنْكُمَا سَلاَمِي</vt:lpstr>
      <vt:lpstr>إِنْ شَاءَ ٱللَّهُ</vt:lpstr>
      <vt:lpstr>وَاسْالُهُ بِحَقِّكُمَا انْ يَشَاءَ ذٰلِكَ وَيَفْعَلَ</vt:lpstr>
      <vt:lpstr>فَإِنَّهُ حَمِيدٌ مَجِيدٌ</vt:lpstr>
      <vt:lpstr>إِنْقَلَبْتُ يَا سَيِّدَيَّ عَنْكُمَا</vt:lpstr>
      <vt:lpstr>تَائِباً حَامِداً لِلَّهِ</vt:lpstr>
      <vt:lpstr>شَاكِراً رَاجِياً لِلإِجَابَةِ</vt:lpstr>
      <vt:lpstr>غَيْرَ آيِسٍ وَلاَ قَانِطٍ</vt:lpstr>
      <vt:lpstr>آئِباً عَائِداً رَاجِعاً إِلَىٰ زِيَارَتِكُمَا</vt:lpstr>
      <vt:lpstr>غَيْرَ رَاغِبٍ عَنْكُمَا وَلاَ عَنْ زِيَارَتِكُمَا</vt:lpstr>
      <vt:lpstr>بَلْ رَاجِعٌ عَائِدٌ إِنْ شَاءَ ٱللَّهُ</vt:lpstr>
      <vt:lpstr>وَلاَ حَوْلَ وَلاَ قُوَّةَ إِلاَّ بِٱللَّهِ</vt:lpstr>
      <vt:lpstr>يَا سَادَتِي رَغِبْتُ إِلَيْكُمَا وَإِلَىٰ زِيَارَتِكُمَا</vt:lpstr>
      <vt:lpstr>بَعْدَ انْ زَهِدَ فِيكُمَا وَفِي زِيَارَتِكُمَا اهْلُ ٱلدُّنْيَا</vt:lpstr>
      <vt:lpstr>فَلاَ خَيَّبَنِيَ ٱللَّهُ مِمَّا رَجَوْتُ وَمَا امَّلْتُ فِي زِيَارَتِكُمَا</vt:lpstr>
      <vt:lpstr>إِنَّهُ قَرِيبٌ مُجِيبٌ</vt:lpstr>
      <vt:lpstr>اَللَّهُمَّ صَلِّ عَلَىٰ مُحَمَّدٍ وَآلِ مُحَمَّدٍ</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cp:revision>
  <dcterms:created xsi:type="dcterms:W3CDTF">2020-08-27T09:09:02Z</dcterms:created>
  <dcterms:modified xsi:type="dcterms:W3CDTF">2020-08-27T09:14:24Z</dcterms:modified>
</cp:coreProperties>
</file>