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930" r:id="rId2"/>
    <p:sldId id="3868" r:id="rId3"/>
    <p:sldId id="3869" r:id="rId4"/>
    <p:sldId id="3932" r:id="rId5"/>
    <p:sldId id="3933" r:id="rId6"/>
    <p:sldId id="3934" r:id="rId7"/>
    <p:sldId id="3935" r:id="rId8"/>
    <p:sldId id="3936" r:id="rId9"/>
    <p:sldId id="3937" r:id="rId10"/>
    <p:sldId id="3938" r:id="rId11"/>
    <p:sldId id="3939" r:id="rId12"/>
    <p:sldId id="3940" r:id="rId13"/>
    <p:sldId id="3941" r:id="rId14"/>
    <p:sldId id="3942" r:id="rId15"/>
    <p:sldId id="3943" r:id="rId16"/>
    <p:sldId id="3944" r:id="rId17"/>
    <p:sldId id="3945" r:id="rId18"/>
    <p:sldId id="3946" r:id="rId19"/>
    <p:sldId id="3947" r:id="rId20"/>
    <p:sldId id="3948" r:id="rId21"/>
    <p:sldId id="3949" r:id="rId22"/>
    <p:sldId id="3950" r:id="rId23"/>
    <p:sldId id="3951" r:id="rId24"/>
    <p:sldId id="3952" r:id="rId25"/>
    <p:sldId id="3953" r:id="rId26"/>
    <p:sldId id="3954" r:id="rId27"/>
    <p:sldId id="3955" r:id="rId28"/>
    <p:sldId id="3956" r:id="rId29"/>
    <p:sldId id="3957" r:id="rId30"/>
    <p:sldId id="3931" r:id="rId31"/>
    <p:sldId id="341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1E6EA7-4201-4260-8344-D9310E05D103}" type="datetimeFigureOut">
              <a:rPr lang="en-US"/>
              <a:pPr>
                <a:defRPr/>
              </a:pPr>
              <a:t>27/04/2020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CE82F0B-E72E-4223-AC40-E6AF76D7C1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55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DD4ED-A2A7-43D6-A103-033A1702BED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4948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92C27-6EE8-43A1-B77B-F34CA266EFE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1255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37E82-6B98-4586-8AD8-CAAF13D06B3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6750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9B789-A5FC-4CC1-93ED-C2D85C1DF5A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2860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7647-8E3F-4FBA-AD2F-E13A1E5BDDF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1731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7EFCC-D9C9-4B38-8B8A-1C919550843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11353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43BD7-079F-4D8B-ADAC-41B0726F836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546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62AC5-EBCC-4FBB-9B7B-9A773F92B3E0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4466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D7A1A-575C-4304-8461-475C9D83570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5878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E7514-D9D9-4217-BB2F-1F268FD0266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2533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1AE5A-856A-4497-BA00-DDEFA6EB456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4439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E6770908-F378-4A99-AE6A-63D1FBB4AFF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26243"/>
            <a:ext cx="9144000" cy="9317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3048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وَارِثُ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Allah; O the Inheritor (of all things);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allahu ya warithu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بَاعِثَ مَنْ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القُبُورِ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</a:t>
            </a:r>
            <a:r>
              <a:rPr lang="en-US" b="1" kern="1200" dirty="0" err="1">
                <a:ea typeface="MS Mincho" pitchFamily="49" charset="-128"/>
              </a:rPr>
              <a:t>Resurrector</a:t>
            </a:r>
            <a:r>
              <a:rPr lang="en-US" b="1" kern="1200" dirty="0">
                <a:ea typeface="MS Mincho" pitchFamily="49" charset="-128"/>
              </a:rPr>
              <a:t> of those in graves;</a:t>
            </a: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2800" b="1" i="1">
                <a:solidFill>
                  <a:srgbClr val="000066"/>
                </a:solidFill>
                <a:ea typeface="MS Mincho" pitchFamily="49" charset="-128"/>
              </a:rPr>
              <a:t>ya ba`itha man fi alquburi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اللّهُ يَا اللّهُ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b="1" kern="1200" dirty="0">
                <a:ea typeface="MS Mincho" pitchFamily="49" charset="-128"/>
              </a:rPr>
              <a:t>O Allah; O Allah; O Allah; 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ya allahu ya allahu ya allahu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لَكَ الأَسْمَاءُ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الحُسْنَى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To You are the Most Excellent Names,</a:t>
            </a: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laka alasma‘u alhusna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وَالأَمْثَالُ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العُلْيَا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most elevated examples,</a:t>
            </a: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wal-amthalu al`ulia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وَالكِبْرِيَاءُ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وَالآلاءُ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greatness and bounties.</a:t>
            </a: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wal-kibrya‘u wal-ala‘u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أَنْ تُصَلّيَ عَلَى مُحَمّدٍ وَآلِ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 beseech You to bless Muhammad and the Household of Muhammad,</a:t>
            </a: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as’aluka an tusalliya `ala muhammadin wa ali muhammadin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تَجْعَلَ اسْمِي فِي هذِهِ اللّيْلَةِ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السّعَدَاءِ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include my name with the list of the happiest ones,</a:t>
            </a: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taj`ala asmy fi hadhihi allaylati fi alssu`ada‘i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وَرُوحِي مَعَ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الشّهَدَاءِ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add my soul to the martyrs,</a:t>
            </a: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ruhy ma`a alshshuhada‘i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وَإِحْسَانِي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عِلّيّينَ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record my good deeds in the most exalted rank</a:t>
            </a: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ihsany fi `illiyyina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75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وَإِسَاءَتِي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مَغْفُورَةً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decide my offense to be forgiven,</a:t>
            </a: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isa‘aty maghfuratan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تَهَبَ لِي يَقِيناً تُبَاشِرُ بِهِ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قَلْبِي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grant me certitude that fills in my heart</a:t>
            </a: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tahaba li yaqinan tubashiru bihi qalbi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وَإِيمَاناً يُذْهِبُ الشّكّ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 faith which drives doubt away from me</a:t>
            </a: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‘imanan yudhhibu alshshkk `anni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وَتُرْضِيَنِي بِمَا قَسَمْتَ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make me feel satisfied with that which You decide for me</a:t>
            </a: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turdiyany bima qasamta li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وَآتِنَا فِي الدّنْيَا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(please) grant us reward in this world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2800" b="1" i="1">
                <a:solidFill>
                  <a:srgbClr val="000066"/>
                </a:solidFill>
                <a:ea typeface="MS Mincho" pitchFamily="49" charset="-128"/>
              </a:rPr>
              <a:t>wa atina fi alddunya hasanatan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الآخِرَةِ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reward in the Hereafter,</a:t>
            </a: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fi alakhirati hasanatan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وَقِنَا عَذَابَ النَّارِ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الحَرِيقِ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save us from the torment of the </a:t>
            </a:r>
            <a:r>
              <a:rPr lang="en-US" b="1" kern="1200" dirty="0" err="1">
                <a:ea typeface="MS Mincho" pitchFamily="49" charset="-128"/>
              </a:rPr>
              <a:t>buring</a:t>
            </a:r>
            <a:r>
              <a:rPr lang="en-US" b="1" kern="1200" dirty="0">
                <a:ea typeface="MS Mincho" pitchFamily="49" charset="-128"/>
              </a:rPr>
              <a:t> Fire,</a:t>
            </a: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qina `adhaba alnnari alhariqi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وَارْزُقْنِي فِيهَا ذِكْرَكَ وَشُكْرَكَ وَالرّغْبَةَ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إِلَيْكَ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(also) confer upon us at this night Your mentioning, thanking You, and desiring for You, </a:t>
            </a: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warzuqny fiha dhikraka wa shukraka wal-rraghbata ilayka</a:t>
            </a: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وَالإِنَابَةَ وَالتّوْفِيقَ لِمَا وَفّقْتَ لَهُ مُحَمّداً وَآلَ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turning to You, and success to that to which You led Muhammad and the Household of Muhammad, </a:t>
            </a: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wal-inabata wal-ttawfiqa lima waffaqta lahu muhammadan wa ala muhammadin</a:t>
            </a: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عَلَيْهِ وَعَلَيْهِمُ السّلامُ.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peace be upon him and them.</a:t>
            </a: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 `alayhi wa `alayhimu alssalamu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الرَّحْمَٰنِ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32771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2" name="Text Box 10"/>
          <p:cNvSpPr txBox="1">
            <a:spLocks noChangeArrowheads="1"/>
          </p:cNvSpPr>
          <p:nvPr/>
        </p:nvSpPr>
        <p:spPr bwMode="auto">
          <a:xfrm>
            <a:off x="304800" y="227013"/>
            <a:ext cx="5486400" cy="369887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FF99"/>
                </a:solidFill>
                <a:latin typeface="Trebuchet MS" pitchFamily="34" charset="0"/>
              </a:rPr>
              <a:t>Dua’a for Twenty-Seventh Night of Ramadan</a:t>
            </a:r>
          </a:p>
        </p:txBody>
      </p:sp>
      <p:sp>
        <p:nvSpPr>
          <p:cNvPr id="3277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136525" y="617220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خَازِنَ اللّيْلِ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الهَوَاءِ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commits the night to the custody of the atmosphere,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khazina allayli fi alhawa‘i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وَخَازِنَ النّورِ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السّمَاءِ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He Who stores light in the heavens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khazina alnnuri fi alssama‘i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وَمَانِعَ السّمَاءِ أَنْ تَقَعَ عَلَى الأَرْضِ إِلاَّ بِإِذْنِهِ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prevents the heavens from falling on the earth except by His permission,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800" b="1" i="1">
                <a:solidFill>
                  <a:srgbClr val="000066"/>
                </a:solidFill>
                <a:ea typeface="MS Mincho" pitchFamily="49" charset="-128"/>
              </a:rPr>
              <a:t>wa mani`a alssama‘i an taqa`a `ala alardi illa bi-idhnihi</a:t>
            </a:r>
            <a:endParaRPr lang="fi-FI" sz="28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وَحَابِسَهُمَا أَنْ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تَزُولا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prevents them from vanishing;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habisahuma an tazula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عَلِيمُ يَا عَظِيمُ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All-knowing; O the All-great;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`alimu ya `azimu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غَفُورُ يَا دَائِمُ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the All-forgiving; O the Everlasting;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ghafuru ya da’imu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اللَّيْلَةِ الثّامِنة وَالْعِشْرينَ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Twenty-Eight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ctr" eaLnBrk="1" hangingPunct="1">
          <a:spcBef>
            <a:spcPct val="20000"/>
          </a:spcBef>
          <a:defRPr sz="2800" b="1" i="1" dirty="0">
            <a:solidFill>
              <a:srgbClr val="000066"/>
            </a:solidFill>
            <a:ea typeface="MS Mincho" pitchFamily="49" charset="-128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12347</TotalTime>
  <Words>945</Words>
  <Application>Microsoft Office PowerPoint</Application>
  <PresentationFormat>On-screen Show (4:3)</PresentationFormat>
  <Paragraphs>154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ممُحَمّدٍ</vt:lpstr>
      <vt:lpstr>بِسْمِ اللَّهِ الرَّحْمَٰنِ الرَّحِيمِ</vt:lpstr>
      <vt:lpstr>يَا خَازِنَ اللّيْلِ فِي الهَوَاءِ</vt:lpstr>
      <vt:lpstr>وَخَازِنَ النّورِ فِي السّمَاءِ</vt:lpstr>
      <vt:lpstr>وَمَانِعَ السّمَاءِ أَنْ تَقَعَ عَلَى الأَرْضِ إِلاَّ بِإِذْنِهِ</vt:lpstr>
      <vt:lpstr>وَحَابِسَهُمَا أَنْ تَزُولا</vt:lpstr>
      <vt:lpstr>يَا عَلِيمُ يَا عَظِيمُ</vt:lpstr>
      <vt:lpstr>يَا غَفُورُ يَا دَائِمُ</vt:lpstr>
      <vt:lpstr>يَا اللّهُ يَا وَارِثُ</vt:lpstr>
      <vt:lpstr>يَا بَاعِثَ مَنْ فِي القُبُورِ</vt:lpstr>
      <vt:lpstr>يَا اللّهُ يَا اللّهُ يَا اللّهُ </vt:lpstr>
      <vt:lpstr>لَكَ الأَسْمَاءُ الحُسْنَى</vt:lpstr>
      <vt:lpstr>وَالأَمْثَالُ العُلْيَا</vt:lpstr>
      <vt:lpstr>وَالكِبْرِيَاءُ وَالآلاءُ</vt:lpstr>
      <vt:lpstr>أَسْأَلُكَ أَنْ تُصَلّيَ عَلَى مُحَمّدٍ وَآلِ مُحَمّدٍ</vt:lpstr>
      <vt:lpstr>وَأَنْ تَجْعَلَ اسْمِي فِي هذِهِ اللّيْلَةِ فِي السّعَدَاءِ</vt:lpstr>
      <vt:lpstr>وَرُوحِي مَعَ الشّهَدَاءِ</vt:lpstr>
      <vt:lpstr>وَإِحْسَانِي فِي عِلّيّينَ</vt:lpstr>
      <vt:lpstr>وَإِسَاءَتِي مَغْفُورَةً</vt:lpstr>
      <vt:lpstr>وَأَنْ تَهَبَ لِي يَقِيناً تُبَاشِرُ بِهِ قَلْبِي</vt:lpstr>
      <vt:lpstr>وَإِيمَاناً يُذْهِبُ الشّكّ عَنّي</vt:lpstr>
      <vt:lpstr>وَتُرْضِيَنِي بِمَا قَسَمْتَ لِي</vt:lpstr>
      <vt:lpstr>وَآتِنَا فِي الدّنْيَا حَسَنَةً</vt:lpstr>
      <vt:lpstr>وَفِي الآخِرَةِ حَسَنَةً</vt:lpstr>
      <vt:lpstr>وَقِنَا عَذَابَ النَّارِ الحَرِيقِ</vt:lpstr>
      <vt:lpstr>وَارْزُقْنِي فِيهَا ذِكْرَكَ وَشُكْرَكَ وَالرّغْبَةَ إِلَيْكَ</vt:lpstr>
      <vt:lpstr>وَالإِنَابَةَ وَالتّوْفِيقَ لِمَا وَفّقْتَ لَهُ مُحَمّداً وَآلَ مُحَمّدٍ</vt:lpstr>
      <vt:lpstr> عَلَيْهِ وَعَلَيْهِمُ السّلامُ.</vt:lpstr>
      <vt:lpstr>اَللَّهُمَّ صَلِّ عَلَى مُحَمَّدٍ وَ آلِ ممُحَمّدٍ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224</cp:revision>
  <cp:lastPrinted>1601-01-01T00:00:00Z</cp:lastPrinted>
  <dcterms:created xsi:type="dcterms:W3CDTF">1601-01-01T00:00:00Z</dcterms:created>
  <dcterms:modified xsi:type="dcterms:W3CDTF">2020-04-26T20:49:37Z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