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3" r:id="rId2"/>
    <p:sldId id="3330" r:id="rId3"/>
    <p:sldId id="3331" r:id="rId4"/>
    <p:sldId id="4536" r:id="rId5"/>
    <p:sldId id="4537" r:id="rId6"/>
    <p:sldId id="4538" r:id="rId7"/>
    <p:sldId id="4539" r:id="rId8"/>
    <p:sldId id="4540" r:id="rId9"/>
    <p:sldId id="4541" r:id="rId10"/>
    <p:sldId id="4542" r:id="rId11"/>
    <p:sldId id="4543" r:id="rId12"/>
    <p:sldId id="4944" r:id="rId13"/>
    <p:sldId id="4945" r:id="rId14"/>
    <p:sldId id="4946" r:id="rId15"/>
    <p:sldId id="4947" r:id="rId16"/>
    <p:sldId id="4948" r:id="rId17"/>
    <p:sldId id="4949" r:id="rId18"/>
    <p:sldId id="4950" r:id="rId19"/>
    <p:sldId id="4951" r:id="rId20"/>
    <p:sldId id="4952" r:id="rId21"/>
    <p:sldId id="4953" r:id="rId22"/>
    <p:sldId id="4954" r:id="rId23"/>
    <p:sldId id="4955" r:id="rId24"/>
    <p:sldId id="4956" r:id="rId25"/>
    <p:sldId id="4957" r:id="rId26"/>
    <p:sldId id="4958" r:id="rId27"/>
    <p:sldId id="4959" r:id="rId28"/>
    <p:sldId id="4960" r:id="rId29"/>
    <p:sldId id="4961" r:id="rId30"/>
    <p:sldId id="4962" r:id="rId31"/>
    <p:sldId id="4963" r:id="rId32"/>
    <p:sldId id="4964" r:id="rId33"/>
    <p:sldId id="4965" r:id="rId34"/>
    <p:sldId id="4966" r:id="rId35"/>
    <p:sldId id="4967" r:id="rId36"/>
    <p:sldId id="4968" r:id="rId37"/>
    <p:sldId id="4969" r:id="rId38"/>
    <p:sldId id="4970" r:id="rId39"/>
    <p:sldId id="4971" r:id="rId40"/>
    <p:sldId id="4972" r:id="rId41"/>
    <p:sldId id="4973" r:id="rId42"/>
    <p:sldId id="4974" r:id="rId43"/>
    <p:sldId id="4975" r:id="rId44"/>
    <p:sldId id="4976" r:id="rId45"/>
    <p:sldId id="4977" r:id="rId46"/>
    <p:sldId id="4978" r:id="rId47"/>
    <p:sldId id="4979" r:id="rId48"/>
    <p:sldId id="4980" r:id="rId49"/>
    <p:sldId id="4981" r:id="rId50"/>
    <p:sldId id="4982" r:id="rId51"/>
    <p:sldId id="4983" r:id="rId52"/>
    <p:sldId id="4984" r:id="rId53"/>
    <p:sldId id="4985" r:id="rId54"/>
    <p:sldId id="4986" r:id="rId55"/>
    <p:sldId id="4987" r:id="rId56"/>
    <p:sldId id="4988" r:id="rId57"/>
    <p:sldId id="4989" r:id="rId58"/>
    <p:sldId id="4990" r:id="rId59"/>
    <p:sldId id="4991" r:id="rId60"/>
    <p:sldId id="4992" r:id="rId61"/>
    <p:sldId id="4993" r:id="rId62"/>
    <p:sldId id="4994" r:id="rId63"/>
    <p:sldId id="4995" r:id="rId64"/>
    <p:sldId id="4996" r:id="rId65"/>
    <p:sldId id="4997" r:id="rId66"/>
    <p:sldId id="4998" r:id="rId67"/>
    <p:sldId id="4999" r:id="rId68"/>
    <p:sldId id="5000" r:id="rId69"/>
    <p:sldId id="5001" r:id="rId70"/>
    <p:sldId id="5002" r:id="rId71"/>
    <p:sldId id="5003" r:id="rId72"/>
    <p:sldId id="5004" r:id="rId73"/>
    <p:sldId id="5005" r:id="rId74"/>
    <p:sldId id="5006" r:id="rId75"/>
    <p:sldId id="5007" r:id="rId76"/>
    <p:sldId id="5008" r:id="rId77"/>
    <p:sldId id="5009" r:id="rId78"/>
    <p:sldId id="5010" r:id="rId79"/>
    <p:sldId id="5011" r:id="rId80"/>
    <p:sldId id="5012" r:id="rId81"/>
    <p:sldId id="5013" r:id="rId82"/>
    <p:sldId id="5014" r:id="rId83"/>
    <p:sldId id="5015" r:id="rId84"/>
    <p:sldId id="5016" r:id="rId85"/>
    <p:sldId id="5017" r:id="rId86"/>
    <p:sldId id="5018" r:id="rId87"/>
    <p:sldId id="5019" r:id="rId88"/>
    <p:sldId id="5020" r:id="rId89"/>
    <p:sldId id="5021" r:id="rId90"/>
    <p:sldId id="5022" r:id="rId91"/>
    <p:sldId id="5023" r:id="rId92"/>
    <p:sldId id="5024" r:id="rId93"/>
    <p:sldId id="5025" r:id="rId94"/>
    <p:sldId id="5026" r:id="rId95"/>
    <p:sldId id="5027" r:id="rId96"/>
    <p:sldId id="5028" r:id="rId97"/>
    <p:sldId id="5029" r:id="rId98"/>
    <p:sldId id="5030" r:id="rId99"/>
    <p:sldId id="5031" r:id="rId100"/>
    <p:sldId id="5032" r:id="rId101"/>
    <p:sldId id="5033" r:id="rId102"/>
    <p:sldId id="5034" r:id="rId103"/>
    <p:sldId id="5035" r:id="rId104"/>
    <p:sldId id="5036" r:id="rId105"/>
    <p:sldId id="5037" r:id="rId106"/>
    <p:sldId id="5038" r:id="rId107"/>
    <p:sldId id="5039" r:id="rId108"/>
    <p:sldId id="5040" r:id="rId109"/>
    <p:sldId id="5041" r:id="rId110"/>
    <p:sldId id="5042" r:id="rId111"/>
    <p:sldId id="5043" r:id="rId112"/>
    <p:sldId id="5044" r:id="rId113"/>
    <p:sldId id="5045" r:id="rId114"/>
    <p:sldId id="5046" r:id="rId115"/>
    <p:sldId id="5047" r:id="rId116"/>
    <p:sldId id="5048" r:id="rId117"/>
    <p:sldId id="5049" r:id="rId118"/>
    <p:sldId id="5050" r:id="rId119"/>
    <p:sldId id="5051" r:id="rId120"/>
    <p:sldId id="5052" r:id="rId121"/>
    <p:sldId id="5053" r:id="rId122"/>
    <p:sldId id="5054" r:id="rId123"/>
    <p:sldId id="5055" r:id="rId124"/>
    <p:sldId id="5056" r:id="rId125"/>
    <p:sldId id="5057" r:id="rId126"/>
    <p:sldId id="5058" r:id="rId127"/>
    <p:sldId id="5059" r:id="rId128"/>
    <p:sldId id="5060" r:id="rId129"/>
    <p:sldId id="5061" r:id="rId130"/>
    <p:sldId id="5062" r:id="rId131"/>
    <p:sldId id="5063" r:id="rId132"/>
    <p:sldId id="5064" r:id="rId133"/>
    <p:sldId id="5065" r:id="rId134"/>
    <p:sldId id="5066" r:id="rId135"/>
    <p:sldId id="5067" r:id="rId136"/>
    <p:sldId id="5068" r:id="rId137"/>
    <p:sldId id="5069" r:id="rId138"/>
    <p:sldId id="5070" r:id="rId139"/>
    <p:sldId id="5071" r:id="rId140"/>
    <p:sldId id="5357" r:id="rId141"/>
    <p:sldId id="5072" r:id="rId142"/>
    <p:sldId id="5073" r:id="rId143"/>
    <p:sldId id="5074" r:id="rId144"/>
    <p:sldId id="5075" r:id="rId145"/>
    <p:sldId id="5076" r:id="rId146"/>
    <p:sldId id="5077" r:id="rId147"/>
    <p:sldId id="5078" r:id="rId148"/>
    <p:sldId id="5079" r:id="rId149"/>
    <p:sldId id="5080" r:id="rId150"/>
    <p:sldId id="5081" r:id="rId151"/>
    <p:sldId id="5082" r:id="rId152"/>
    <p:sldId id="5083" r:id="rId153"/>
    <p:sldId id="5084" r:id="rId154"/>
    <p:sldId id="5085" r:id="rId155"/>
    <p:sldId id="5086" r:id="rId156"/>
    <p:sldId id="5087" r:id="rId157"/>
    <p:sldId id="5088" r:id="rId158"/>
    <p:sldId id="5089" r:id="rId159"/>
    <p:sldId id="5090" r:id="rId160"/>
    <p:sldId id="5091" r:id="rId161"/>
    <p:sldId id="5092" r:id="rId162"/>
    <p:sldId id="5093" r:id="rId163"/>
    <p:sldId id="5094" r:id="rId164"/>
    <p:sldId id="5095" r:id="rId165"/>
    <p:sldId id="5096" r:id="rId166"/>
    <p:sldId id="5097" r:id="rId167"/>
    <p:sldId id="5098" r:id="rId168"/>
    <p:sldId id="5099" r:id="rId169"/>
    <p:sldId id="5100" r:id="rId170"/>
    <p:sldId id="5101" r:id="rId171"/>
    <p:sldId id="5102" r:id="rId172"/>
    <p:sldId id="5103" r:id="rId173"/>
    <p:sldId id="5104" r:id="rId174"/>
    <p:sldId id="5105" r:id="rId175"/>
    <p:sldId id="5106" r:id="rId176"/>
    <p:sldId id="5107" r:id="rId177"/>
    <p:sldId id="5108" r:id="rId178"/>
    <p:sldId id="5109" r:id="rId179"/>
    <p:sldId id="5110" r:id="rId180"/>
    <p:sldId id="5111" r:id="rId181"/>
    <p:sldId id="5112" r:id="rId182"/>
    <p:sldId id="5113" r:id="rId183"/>
    <p:sldId id="5114" r:id="rId184"/>
    <p:sldId id="5115" r:id="rId185"/>
    <p:sldId id="5116" r:id="rId186"/>
    <p:sldId id="5117" r:id="rId187"/>
    <p:sldId id="5118" r:id="rId188"/>
    <p:sldId id="5119" r:id="rId189"/>
    <p:sldId id="5120" r:id="rId190"/>
    <p:sldId id="5121" r:id="rId191"/>
    <p:sldId id="5122" r:id="rId192"/>
    <p:sldId id="5123" r:id="rId193"/>
    <p:sldId id="5124" r:id="rId194"/>
    <p:sldId id="5125" r:id="rId195"/>
    <p:sldId id="5126" r:id="rId196"/>
    <p:sldId id="5127" r:id="rId197"/>
    <p:sldId id="5128" r:id="rId198"/>
    <p:sldId id="5129" r:id="rId199"/>
    <p:sldId id="5130" r:id="rId200"/>
    <p:sldId id="5131" r:id="rId201"/>
    <p:sldId id="5132" r:id="rId202"/>
    <p:sldId id="5133" r:id="rId203"/>
    <p:sldId id="5134" r:id="rId204"/>
    <p:sldId id="5135" r:id="rId205"/>
    <p:sldId id="5136" r:id="rId206"/>
    <p:sldId id="5137" r:id="rId207"/>
    <p:sldId id="5138" r:id="rId208"/>
    <p:sldId id="5139" r:id="rId209"/>
    <p:sldId id="5140" r:id="rId210"/>
    <p:sldId id="5141" r:id="rId211"/>
    <p:sldId id="5142" r:id="rId212"/>
    <p:sldId id="5358" r:id="rId213"/>
    <p:sldId id="5143" r:id="rId214"/>
    <p:sldId id="5144" r:id="rId215"/>
    <p:sldId id="5145" r:id="rId216"/>
    <p:sldId id="5146" r:id="rId217"/>
    <p:sldId id="5147" r:id="rId218"/>
    <p:sldId id="5148" r:id="rId219"/>
    <p:sldId id="5149" r:id="rId220"/>
    <p:sldId id="5150" r:id="rId221"/>
    <p:sldId id="5151" r:id="rId222"/>
    <p:sldId id="5152" r:id="rId223"/>
    <p:sldId id="5153" r:id="rId224"/>
    <p:sldId id="5154" r:id="rId225"/>
    <p:sldId id="5155" r:id="rId226"/>
    <p:sldId id="5156" r:id="rId227"/>
    <p:sldId id="5157" r:id="rId228"/>
    <p:sldId id="5158" r:id="rId229"/>
    <p:sldId id="5159" r:id="rId230"/>
    <p:sldId id="5160" r:id="rId231"/>
    <p:sldId id="5161" r:id="rId232"/>
    <p:sldId id="5162" r:id="rId233"/>
    <p:sldId id="5163" r:id="rId234"/>
    <p:sldId id="5164" r:id="rId235"/>
    <p:sldId id="5165" r:id="rId236"/>
    <p:sldId id="5166" r:id="rId237"/>
    <p:sldId id="5167" r:id="rId238"/>
    <p:sldId id="5168" r:id="rId239"/>
    <p:sldId id="5169" r:id="rId240"/>
    <p:sldId id="5170" r:id="rId241"/>
    <p:sldId id="5171" r:id="rId242"/>
    <p:sldId id="5172" r:id="rId243"/>
    <p:sldId id="5173" r:id="rId244"/>
    <p:sldId id="5174" r:id="rId245"/>
    <p:sldId id="5175" r:id="rId246"/>
    <p:sldId id="5176" r:id="rId247"/>
    <p:sldId id="5177" r:id="rId248"/>
    <p:sldId id="5178" r:id="rId249"/>
    <p:sldId id="5179" r:id="rId250"/>
    <p:sldId id="5180" r:id="rId251"/>
    <p:sldId id="5181" r:id="rId252"/>
    <p:sldId id="5182" r:id="rId253"/>
    <p:sldId id="5183" r:id="rId254"/>
    <p:sldId id="5184" r:id="rId255"/>
    <p:sldId id="5185" r:id="rId256"/>
    <p:sldId id="5186" r:id="rId257"/>
    <p:sldId id="5187" r:id="rId258"/>
    <p:sldId id="5188" r:id="rId259"/>
    <p:sldId id="5189" r:id="rId260"/>
    <p:sldId id="5190" r:id="rId261"/>
    <p:sldId id="5191" r:id="rId262"/>
    <p:sldId id="5192" r:id="rId263"/>
    <p:sldId id="5193" r:id="rId264"/>
    <p:sldId id="5194" r:id="rId265"/>
    <p:sldId id="5195" r:id="rId266"/>
    <p:sldId id="5196" r:id="rId267"/>
    <p:sldId id="5197" r:id="rId268"/>
    <p:sldId id="5198" r:id="rId269"/>
    <p:sldId id="5199" r:id="rId270"/>
    <p:sldId id="5359" r:id="rId271"/>
    <p:sldId id="5360" r:id="rId272"/>
    <p:sldId id="5201" r:id="rId273"/>
    <p:sldId id="5202" r:id="rId274"/>
    <p:sldId id="5203" r:id="rId275"/>
    <p:sldId id="5204" r:id="rId276"/>
    <p:sldId id="5205" r:id="rId277"/>
    <p:sldId id="5206" r:id="rId278"/>
    <p:sldId id="5207" r:id="rId279"/>
    <p:sldId id="5208" r:id="rId280"/>
    <p:sldId id="5209" r:id="rId281"/>
    <p:sldId id="5210" r:id="rId282"/>
    <p:sldId id="5211" r:id="rId283"/>
    <p:sldId id="5212" r:id="rId284"/>
    <p:sldId id="5213" r:id="rId285"/>
    <p:sldId id="5214" r:id="rId286"/>
    <p:sldId id="5215" r:id="rId287"/>
    <p:sldId id="5216" r:id="rId288"/>
    <p:sldId id="5217" r:id="rId289"/>
    <p:sldId id="5218" r:id="rId290"/>
    <p:sldId id="5219" r:id="rId291"/>
    <p:sldId id="5220" r:id="rId292"/>
    <p:sldId id="5221" r:id="rId293"/>
    <p:sldId id="5222" r:id="rId294"/>
    <p:sldId id="5223" r:id="rId295"/>
    <p:sldId id="5224" r:id="rId296"/>
    <p:sldId id="5225" r:id="rId297"/>
    <p:sldId id="5226" r:id="rId298"/>
    <p:sldId id="5227" r:id="rId299"/>
    <p:sldId id="5228" r:id="rId300"/>
    <p:sldId id="5229" r:id="rId301"/>
    <p:sldId id="5230" r:id="rId302"/>
    <p:sldId id="5361" r:id="rId303"/>
    <p:sldId id="5231" r:id="rId304"/>
    <p:sldId id="5232" r:id="rId305"/>
    <p:sldId id="5233" r:id="rId306"/>
    <p:sldId id="5234" r:id="rId307"/>
    <p:sldId id="5235" r:id="rId308"/>
    <p:sldId id="5236" r:id="rId309"/>
    <p:sldId id="5237" r:id="rId310"/>
    <p:sldId id="5238" r:id="rId311"/>
    <p:sldId id="5239" r:id="rId312"/>
    <p:sldId id="5240" r:id="rId313"/>
    <p:sldId id="5362" r:id="rId314"/>
    <p:sldId id="5241" r:id="rId315"/>
    <p:sldId id="5242" r:id="rId316"/>
    <p:sldId id="5243" r:id="rId317"/>
    <p:sldId id="5244" r:id="rId318"/>
    <p:sldId id="5245" r:id="rId319"/>
    <p:sldId id="5246" r:id="rId320"/>
    <p:sldId id="5247" r:id="rId321"/>
    <p:sldId id="5248" r:id="rId322"/>
    <p:sldId id="5249" r:id="rId323"/>
    <p:sldId id="5250" r:id="rId324"/>
    <p:sldId id="5251" r:id="rId325"/>
    <p:sldId id="5252" r:id="rId326"/>
    <p:sldId id="5253" r:id="rId327"/>
    <p:sldId id="5254" r:id="rId328"/>
    <p:sldId id="5255" r:id="rId329"/>
    <p:sldId id="5256" r:id="rId330"/>
    <p:sldId id="5257" r:id="rId331"/>
    <p:sldId id="5258" r:id="rId332"/>
    <p:sldId id="5259" r:id="rId333"/>
    <p:sldId id="5260" r:id="rId334"/>
    <p:sldId id="5261" r:id="rId335"/>
    <p:sldId id="5262" r:id="rId336"/>
    <p:sldId id="5263" r:id="rId337"/>
    <p:sldId id="5264" r:id="rId338"/>
    <p:sldId id="5265" r:id="rId339"/>
    <p:sldId id="5266" r:id="rId340"/>
    <p:sldId id="5267" r:id="rId341"/>
    <p:sldId id="5268" r:id="rId342"/>
    <p:sldId id="5269" r:id="rId343"/>
    <p:sldId id="5270" r:id="rId344"/>
    <p:sldId id="5271" r:id="rId345"/>
    <p:sldId id="5272" r:id="rId346"/>
    <p:sldId id="5273" r:id="rId347"/>
    <p:sldId id="5274" r:id="rId348"/>
    <p:sldId id="5275" r:id="rId349"/>
    <p:sldId id="5276" r:id="rId350"/>
    <p:sldId id="5277" r:id="rId351"/>
    <p:sldId id="5278" r:id="rId352"/>
    <p:sldId id="5279" r:id="rId353"/>
    <p:sldId id="5280" r:id="rId354"/>
    <p:sldId id="5281" r:id="rId355"/>
    <p:sldId id="5282" r:id="rId356"/>
    <p:sldId id="5283" r:id="rId357"/>
    <p:sldId id="5284" r:id="rId358"/>
    <p:sldId id="5285" r:id="rId359"/>
    <p:sldId id="5286" r:id="rId360"/>
    <p:sldId id="5287" r:id="rId361"/>
    <p:sldId id="5288" r:id="rId362"/>
    <p:sldId id="5289" r:id="rId363"/>
    <p:sldId id="5290" r:id="rId364"/>
    <p:sldId id="5291" r:id="rId365"/>
    <p:sldId id="5292" r:id="rId366"/>
    <p:sldId id="5293" r:id="rId367"/>
    <p:sldId id="5363" r:id="rId368"/>
    <p:sldId id="5294" r:id="rId369"/>
    <p:sldId id="5295" r:id="rId370"/>
    <p:sldId id="5296" r:id="rId371"/>
    <p:sldId id="5297" r:id="rId372"/>
    <p:sldId id="5298" r:id="rId373"/>
    <p:sldId id="5299" r:id="rId374"/>
    <p:sldId id="5300" r:id="rId375"/>
    <p:sldId id="5301" r:id="rId376"/>
    <p:sldId id="5302" r:id="rId377"/>
    <p:sldId id="5303" r:id="rId378"/>
    <p:sldId id="5304" r:id="rId379"/>
    <p:sldId id="5305" r:id="rId380"/>
    <p:sldId id="5306" r:id="rId381"/>
    <p:sldId id="5307" r:id="rId382"/>
    <p:sldId id="5308" r:id="rId383"/>
    <p:sldId id="5309" r:id="rId384"/>
    <p:sldId id="5310" r:id="rId385"/>
    <p:sldId id="5311" r:id="rId386"/>
    <p:sldId id="5364" r:id="rId387"/>
    <p:sldId id="5312" r:id="rId388"/>
    <p:sldId id="5313" r:id="rId389"/>
    <p:sldId id="5314" r:id="rId390"/>
    <p:sldId id="5315" r:id="rId391"/>
    <p:sldId id="5316" r:id="rId392"/>
    <p:sldId id="5317" r:id="rId393"/>
    <p:sldId id="5318" r:id="rId394"/>
    <p:sldId id="5319" r:id="rId395"/>
    <p:sldId id="5320" r:id="rId396"/>
    <p:sldId id="5321" r:id="rId397"/>
    <p:sldId id="5322" r:id="rId398"/>
    <p:sldId id="5323" r:id="rId399"/>
    <p:sldId id="5324" r:id="rId400"/>
    <p:sldId id="5325" r:id="rId401"/>
    <p:sldId id="5326" r:id="rId402"/>
    <p:sldId id="5327" r:id="rId403"/>
    <p:sldId id="5328" r:id="rId404"/>
    <p:sldId id="5329" r:id="rId405"/>
    <p:sldId id="5330" r:id="rId406"/>
    <p:sldId id="5331" r:id="rId407"/>
    <p:sldId id="5332" r:id="rId408"/>
    <p:sldId id="5333" r:id="rId409"/>
    <p:sldId id="5334" r:id="rId410"/>
    <p:sldId id="5335" r:id="rId411"/>
    <p:sldId id="5336" r:id="rId412"/>
    <p:sldId id="5337" r:id="rId413"/>
    <p:sldId id="5338" r:id="rId414"/>
    <p:sldId id="5339" r:id="rId415"/>
    <p:sldId id="5340" r:id="rId416"/>
    <p:sldId id="5341" r:id="rId417"/>
    <p:sldId id="5342" r:id="rId418"/>
    <p:sldId id="5343" r:id="rId419"/>
    <p:sldId id="5344" r:id="rId420"/>
    <p:sldId id="5345" r:id="rId421"/>
    <p:sldId id="5346" r:id="rId422"/>
    <p:sldId id="5347" r:id="rId423"/>
    <p:sldId id="5348" r:id="rId424"/>
    <p:sldId id="5349" r:id="rId425"/>
    <p:sldId id="5350" r:id="rId426"/>
    <p:sldId id="5351" r:id="rId427"/>
    <p:sldId id="4740" r:id="rId428"/>
    <p:sldId id="4741" r:id="rId429"/>
    <p:sldId id="4742" r:id="rId430"/>
    <p:sldId id="4743" r:id="rId431"/>
    <p:sldId id="4744" r:id="rId432"/>
    <p:sldId id="4745" r:id="rId433"/>
    <p:sldId id="4746" r:id="rId434"/>
    <p:sldId id="4747" r:id="rId435"/>
    <p:sldId id="5352" r:id="rId436"/>
    <p:sldId id="5353" r:id="rId437"/>
    <p:sldId id="5354" r:id="rId438"/>
    <p:sldId id="5355" r:id="rId439"/>
    <p:sldId id="5356" r:id="rId440"/>
    <p:sldId id="3827" r:id="rId441"/>
    <p:sldId id="3281" r:id="rId442"/>
  </p:sldIdLst>
  <p:sldSz cx="12192000" cy="6858000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0066"/>
    <a:srgbClr val="800000"/>
    <a:srgbClr val="000099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104" y="288"/>
      </p:cViewPr>
      <p:guideLst>
        <p:guide orient="horz" pos="2160"/>
        <p:guide pos="3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viewProps" Target="viewProps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slide" Target="slides/slide377.xml"/><Relationship Id="rId399" Type="http://schemas.openxmlformats.org/officeDocument/2006/relationships/slide" Target="slides/slide398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45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35" Type="http://schemas.openxmlformats.org/officeDocument/2006/relationships/slide" Target="slides/slide434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slide" Target="slides/slide424.xml"/><Relationship Id="rId446" Type="http://schemas.openxmlformats.org/officeDocument/2006/relationships/tableStyles" Target="tableStyles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presProps" Target="presProps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918D-DD4A-4435-93CE-7CD764107F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1000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5E8DF-0FE7-471A-967C-02BFB814C8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285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443FF-4EA2-47F5-9B39-AAC3AC453A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318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AB8A-3B27-423B-8DA1-1DC307FE33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80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3D21-BF78-4E6E-A6B2-777C7184131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188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43DA-6F1E-4022-AC5F-D8AA736A09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084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E375-0489-4F21-88F5-C23A4864AF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2916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B1B5C-9706-4193-B3AB-31DA32D535B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4EB5D-89AF-4AAC-AFAF-09D3F0F060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9978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75EC-5FD0-428C-8D68-C064F19A6B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5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38BA-A844-4425-A0A5-D5FB03B561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728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6889DFC0-2C73-4BE1-8AD5-41E4766057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524000" y="1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1524000" y="1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1524000" y="1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2369468" y="1154113"/>
            <a:ext cx="716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AE" sz="7000" b="1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إمام زين العابدين (عليه السلام) </a:t>
            </a:r>
            <a:endParaRPr lang="en-US" sz="7000" b="1" dirty="0">
              <a:solidFill>
                <a:schemeClr val="accent6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AE" sz="7000" b="1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دوا ليوم عرفة</a:t>
            </a:r>
            <a:endParaRPr lang="en-US" sz="7000" b="1" dirty="0">
              <a:solidFill>
                <a:schemeClr val="accent6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55" name="Rectangle 1"/>
          <p:cNvSpPr>
            <a:spLocks noChangeArrowheads="1"/>
          </p:cNvSpPr>
          <p:nvPr/>
        </p:nvSpPr>
        <p:spPr bwMode="auto">
          <a:xfrm>
            <a:off x="623392" y="3212342"/>
            <a:ext cx="1065495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Imam </a:t>
            </a:r>
            <a:r>
              <a:rPr lang="en-US" sz="3600" b="1" i="1" dirty="0" err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Zain</a:t>
            </a:r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-Al-</a:t>
            </a:r>
            <a:r>
              <a:rPr lang="en-US" sz="3600" b="1" i="1" dirty="0" err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Abideen</a:t>
            </a:r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 (</a:t>
            </a:r>
            <a:r>
              <a:rPr lang="en-US" sz="3600" b="1" i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A)</a:t>
            </a:r>
          </a:p>
          <a:p>
            <a:pPr algn="ctr"/>
            <a:r>
              <a:rPr lang="en-US" sz="3600" b="1" i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 Dūa </a:t>
            </a:r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for the Day of </a:t>
            </a:r>
            <a:r>
              <a:rPr lang="en-US" sz="3600" b="1" i="1" err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A'rafah</a:t>
            </a:r>
            <a:r>
              <a:rPr lang="en-US" sz="3600" b="1" i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 </a:t>
            </a:r>
          </a:p>
          <a:p>
            <a:pPr algn="ctr"/>
            <a:r>
              <a:rPr lang="en-US" sz="3600" b="1" i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(</a:t>
            </a:r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9th </a:t>
            </a:r>
            <a:r>
              <a:rPr lang="en-US" sz="3600" b="1" i="1" dirty="0" err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Dhul</a:t>
            </a:r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Hijjah</a:t>
            </a:r>
            <a:r>
              <a:rPr lang="en-US" sz="3600" b="1" i="1" dirty="0">
                <a:solidFill>
                  <a:srgbClr val="0070C0"/>
                </a:solidFill>
                <a:latin typeface="Trebuchet MS" pitchFamily="34" charset="0"/>
                <a:ea typeface="MS Mincho" pitchFamily="49" charset="-128"/>
              </a:rPr>
              <a:t>)</a:t>
            </a:r>
            <a:endParaRPr lang="en-GB" sz="3600" b="1" i="1" dirty="0">
              <a:solidFill>
                <a:srgbClr val="0070C0"/>
              </a:solidFill>
              <a:latin typeface="Trebuchet MS" pitchFamily="34" charset="0"/>
              <a:ea typeface="MS Mincho" pitchFamily="49" charset="-128"/>
            </a:endParaRP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1660526" y="5715001"/>
            <a:ext cx="88884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Kindly recite Sura E Fatiha for Marhumeen of all those who have worked towards making this small work possible.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To display the font correctly, please use the Arabic font “Attari_Quran_Shipped” .</a:t>
            </a: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Download font here : http://www.duas.org/fonts/ </a:t>
            </a:r>
          </a:p>
        </p:txBody>
      </p:sp>
      <p:sp>
        <p:nvSpPr>
          <p:cNvPr id="2057" name="Rectangle 1"/>
          <p:cNvSpPr>
            <a:spLocks noChangeArrowheads="1"/>
          </p:cNvSpPr>
          <p:nvPr/>
        </p:nvSpPr>
        <p:spPr bwMode="auto">
          <a:xfrm>
            <a:off x="3124200" y="4964114"/>
            <a:ext cx="601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6"/>
                </a:solidFill>
              </a:rPr>
              <a:t>Supplication # 47 (Al-Sahifa Al-Kamilah Al-Sajjadiya)</a:t>
            </a: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2819400" y="54102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0070C0"/>
                </a:solidFill>
              </a:rPr>
              <a:t>(Arabic text along with English Translation and Transliteration)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86597-F420-4FC7-960D-D56BD221620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52578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 يَعْزُبُ عَنْهُ عِلْمُ شَيْء،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1039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knowledge of nothing escapes Him,</a:t>
            </a:r>
          </a:p>
        </p:txBody>
      </p:sp>
      <p:sp>
        <p:nvSpPr>
          <p:cNvPr id="11268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laa yaa'-zubu a'n-hoo i'l-mu shay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2729" y="5500703"/>
            <a:ext cx="6236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کوئی چیز اس کے علم سے پوشیدہ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3566E-56DE-48B4-A6ED-C08D37AD542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87488" y="145096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يَعْرِفُ أَحَدٌ سِوَاكَ فَضْلَهُ،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99297" y="2800347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whose excellence none knows but Thou;</a:t>
            </a:r>
          </a:p>
        </p:txBody>
      </p:sp>
      <p:sp>
        <p:nvSpPr>
          <p:cNvPr id="103428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yaa'-rifu ah'adun siwaaka faz''-lah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286389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سوا کوئی اس کی فضلیت وبرتری سے آشنا نہ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8EA10-B1A2-4F71-9B53-08F401A6A53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يُعَانُ مَنِ اجْتَهَدَ فِي تَعْدِيْدِهِ،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09654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in which he who strives to multiply Thy praise will be helped</a:t>
            </a:r>
          </a:p>
        </p:txBody>
      </p:sp>
      <p:sp>
        <p:nvSpPr>
          <p:cNvPr id="104452" name="Subtitle 4"/>
          <p:cNvSpPr txBox="1">
            <a:spLocks/>
          </p:cNvSpPr>
          <p:nvPr/>
        </p:nvSpPr>
        <p:spPr bwMode="auto">
          <a:xfrm>
            <a:off x="1595406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h'am-day-yua'anu mani aj-tahada fee taa'-deedih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ایسی حمد کہ جو اسے بکثرت بجا لانے کے لیے کوشاں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اسے مدد حاصل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8903C2-D98E-441D-A9B6-ECEF62DB7AB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73814" y="138378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وَيُؤَيَّدُ مَنْ أَغْرَقَ نَزْعَاً فِي تَوْفِيَتِهِ،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559496" y="2612504"/>
            <a:ext cx="968631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he who draws the bow to the utmost in fulfilling it will be confirmed;</a:t>
            </a:r>
          </a:p>
        </p:txBody>
      </p:sp>
      <p:sp>
        <p:nvSpPr>
          <p:cNvPr id="105476" name="Subtitle 4"/>
          <p:cNvSpPr txBox="1">
            <a:spLocks/>
          </p:cNvSpPr>
          <p:nvPr/>
        </p:nvSpPr>
        <p:spPr bwMode="auto">
          <a:xfrm>
            <a:off x="1738282" y="39330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yoo-ay-yadu man agh-raqa naz-a'na fee taw-feeatih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اسے انجام تک پہنچانے کے لیے سعی بلیغ کرے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اسے توفیق وتائید نصیب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0ECC2-D566-4083-92C2-4B94DB3D001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6890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يَجْمَعُ مَا خَلَقْتَ مِنَ الْحَمْدِ،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4049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which will gather all the praise which Thou hast created</a:t>
            </a:r>
          </a:p>
        </p:txBody>
      </p:sp>
      <p:sp>
        <p:nvSpPr>
          <p:cNvPr id="10650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h'am-day-yaj-mau' maa khalaq-ta minal-h'am-d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تمام اقسام حمد کی جامع ہو جنہیں تو موجود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کر چکا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C55B2-BF08-4453-A9BD-3DE9AAB9871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6776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وَيَنْتَظِمُ مَا أَنْتَ خَالِقُهُ مِنْ بَعْدُ،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9648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tie together all which Thou wilt afterwards create;</a:t>
            </a:r>
          </a:p>
        </p:txBody>
      </p:sp>
      <p:sp>
        <p:nvSpPr>
          <p:cNvPr id="107524" name="Subtitle 4"/>
          <p:cNvSpPr txBox="1">
            <a:spLocks/>
          </p:cNvSpPr>
          <p:nvPr/>
        </p:nvSpPr>
        <p:spPr bwMode="auto">
          <a:xfrm>
            <a:off x="180972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yantaz'imu maaa anta khaaliquhoo mim-baa'-d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485776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اقسام کو بھی شامل ہو جنہیں تو بعد میں موجود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کرے گا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33AC5-FFB7-4EE8-AED2-6CF62AC674E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99456" y="1284272"/>
            <a:ext cx="938815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لاَ حَمْدَ أَقْرَبُ إلَى قَوْلِكَ مِنْهُ،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95480" y="251494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than which no praise is nearer to Thy word</a:t>
            </a:r>
          </a:p>
        </p:txBody>
      </p:sp>
      <p:sp>
        <p:nvSpPr>
          <p:cNvPr id="108548" name="Subtitle 4"/>
          <p:cNvSpPr txBox="1">
            <a:spLocks/>
          </p:cNvSpPr>
          <p:nvPr/>
        </p:nvSpPr>
        <p:spPr bwMode="auto">
          <a:xfrm>
            <a:off x="1666844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h'am-dal-laa h'am-da aq-rabu ilaa qaw-lika min-h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کہ اس سے بڑھ کر کوئی حمد تیری مراد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قریب تر نہ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3FFF2-4F40-4402-9B6B-DC1E2950AAA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87488" y="127872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أَحْمَدَ مِمَّنْ يَحْمَدُكَ بِهِ،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2260" y="247041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than which none is greater from any who praise Thee;</a:t>
            </a:r>
          </a:p>
        </p:txBody>
      </p:sp>
      <p:sp>
        <p:nvSpPr>
          <p:cNvPr id="109572" name="Subtitle 4"/>
          <p:cNvSpPr txBox="1">
            <a:spLocks/>
          </p:cNvSpPr>
          <p:nvPr/>
        </p:nvSpPr>
        <p:spPr bwMode="auto">
          <a:xfrm>
            <a:off x="1738282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laaa ah'-mada mim-may-yah'-maduka bih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30" y="492919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شخص اس طرح کی حمد کرے اس سے بڑھ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کوئی حمد گزار نہ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E8226-C8FC-40CF-809C-B96408FED31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343472" y="1265227"/>
            <a:ext cx="967199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يُوجِبُ بِكَرَمِكَ الْمَزِيدَ بِوُفُورِهِ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whose fullness will obligate increase through Thy generosity</a:t>
            </a:r>
          </a:p>
        </p:txBody>
      </p:sp>
      <p:sp>
        <p:nvSpPr>
          <p:cNvPr id="110596" name="Subtitle 4"/>
          <p:cNvSpPr txBox="1">
            <a:spLocks/>
          </p:cNvSpPr>
          <p:nvPr/>
        </p:nvSpPr>
        <p:spPr bwMode="auto">
          <a:xfrm>
            <a:off x="2002601" y="386326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h'am-day-yoojibu bikaramikal-mazeeda biwufoorih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02" y="485776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تیرے فضل وکرم سے اپنی فراوانی کے</a:t>
            </a:r>
            <a:endParaRPr lang="en-IN" sz="5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5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5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باعث افزائش نعمت کا سبب ہو </a:t>
            </a:r>
            <a:endParaRPr lang="en-IN" sz="5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ED16E-89A6-4D4B-9ED8-6A2A0DECEC6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25136" y="1183041"/>
            <a:ext cx="945596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وَتَصِلُهُ بِمَزِيْد بَعْدَ مَزِيْد طَوْلاً مِنْكَ،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to which Thou wilt join increase after increase as graciousness from Thee;</a:t>
            </a:r>
          </a:p>
        </p:txBody>
      </p:sp>
      <p:sp>
        <p:nvSpPr>
          <p:cNvPr id="11162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 tas'iluhoo bimazeedim-baa'-da mazeedin t'aw-lam-mink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اورتو اپنے لطف واحسان سے اس کے ساتھ پیہم اضافہ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کا سلسلہ قائم رکھے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B0EA7-2AFC-4BD2-ADE0-BDDF3D054C5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80" y="1604305"/>
            <a:ext cx="1185664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يَجِبُ لِكَرَمِ وَجْهِكَ، وَيُقَابِلُ عِزَّ جَلاَلِكَ.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415480" y="2784824"/>
            <a:ext cx="968688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that will befit the generosity of Thy face and meet the might of Thy majesty!</a:t>
            </a:r>
          </a:p>
        </p:txBody>
      </p:sp>
      <p:sp>
        <p:nvSpPr>
          <p:cNvPr id="11264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h'am-day-yajibu likarami waj-hik wa yuqaabilu i'z-za jalaalik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192" y="528834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تیری بزرگی ذات کے شایاں تیرے شرف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جلال کے ہمدوش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25A90-305F-4635-9EAD-639CDB62BC9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وَهُوَ بِكُلِّ شَيْء مُحِيطٌ،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9403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He "encompasses everything",</a:t>
            </a:r>
          </a:p>
        </p:txBody>
      </p:sp>
      <p:sp>
        <p:nvSpPr>
          <p:cNvPr id="12292" name="Subtitle 4"/>
          <p:cNvSpPr txBox="1">
            <a:spLocks/>
          </p:cNvSpPr>
          <p:nvPr/>
        </p:nvSpPr>
        <p:spPr bwMode="auto">
          <a:xfrm>
            <a:off x="198120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huwa bikul-li shay-im-muh'eet'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1488" y="5572141"/>
            <a:ext cx="3605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وہ ہر چیز پر حاوی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7CA1B-CDDB-4E4A-BEF0-A94EC89AF6C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09632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</a:t>
            </a:r>
            <a:r>
              <a:rPr lang="ar-SA" sz="9600" kern="120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صَلِّ عَلَى 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مُحَمَّد وَآلِ مُحَمَّد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9648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the Household </a:t>
            </a:r>
            <a:r>
              <a:rPr lang="en-US" sz="3600" b="1" kern="1200">
                <a:solidFill>
                  <a:srgbClr val="0070C0"/>
                </a:solidFill>
                <a:ea typeface="MS Mincho" pitchFamily="49" charset="-128"/>
              </a:rPr>
              <a:t>of Muhammad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113668" name="Subtitle 4"/>
          <p:cNvSpPr txBox="1">
            <a:spLocks/>
          </p:cNvSpPr>
          <p:nvPr/>
        </p:nvSpPr>
        <p:spPr bwMode="auto">
          <a:xfrm>
            <a:off x="1738282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 muh'am-madiw-waaali muh'am-mad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1291" y="5286389"/>
            <a:ext cx="6684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پرودگارا!محمد اور ان کی آل پر رحمت نازل فرما !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A52AE-1AE0-47DF-817C-E71C3F25203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090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الْمُنْتَجَبِ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الْمُصْطَفَى،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2852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distinguished, the chosen,</a:t>
            </a:r>
          </a:p>
        </p:txBody>
      </p:sp>
      <p:sp>
        <p:nvSpPr>
          <p:cNvPr id="114692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al-muntajabil-mus'-t'afaa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481" y="5143513"/>
            <a:ext cx="6013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وہ محمد جو برگزیدہ معزز وگرامی مقرب 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05C32-CF6E-4955-9E9B-72CA863B097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055440" y="1340768"/>
            <a:ext cx="1003203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الْمُكَرَّمِ، الْمُقَرَّبِ، أَفْضَلَ صَلَوَاتِكَ،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honoured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 the brought nigh, with the most excellent of Thy blessings,</a:t>
            </a:r>
          </a:p>
        </p:txBody>
      </p:sp>
      <p:sp>
        <p:nvSpPr>
          <p:cNvPr id="11571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al-mukar-ramil-muqar-rab af-z''ala s'alawaatik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291" y="5357827"/>
            <a:ext cx="63225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اوران پر اپنی کامل ترین برکتوں کا اضافہ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11695-D7F3-4D62-A029-E1FAFA4A3BC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88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وَبارِكْ عَلَيْهِ أَتَمَّ بَرَكاتِكَ،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benedict him with the most complete of Thy benedictions,</a:t>
            </a:r>
          </a:p>
        </p:txBody>
      </p:sp>
      <p:sp>
        <p:nvSpPr>
          <p:cNvPr id="11674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baarik a'lay-heee atam-ma barakaatik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4" y="5357827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اپنی نفع رساں رحمتوں کے ساتھ ان پر رحم وکرم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7E3D7-955B-4CEB-8A18-C0D5EB3758B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88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وَتَرَحَّمْ عَلَيْهِ أَمْتَعَ رَحَمَاتِكَ.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have mercy upon him with the most enjoyable of Thy mercies!</a:t>
            </a:r>
          </a:p>
        </p:txBody>
      </p:sp>
      <p:sp>
        <p:nvSpPr>
          <p:cNvPr id="117764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tarah'-h'am a'lay-heee am-taa' rah'amaatik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1357" y="5429265"/>
            <a:ext cx="5261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پر رحم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فرما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، اپنی رحمتوں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0FD40-C1FF-4DE3-9E5F-8AA007FD363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548952" y="1310903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صَلاَةً زَاكِيَةً،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his Household with a fruitful blessing,</a:t>
            </a:r>
          </a:p>
        </p:txBody>
      </p:sp>
      <p:sp>
        <p:nvSpPr>
          <p:cNvPr id="118788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 muh'am-madiw-wa aaalihee s'alaatan zaakeeatal-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2663" y="5429265"/>
            <a:ext cx="7412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 ! محمد اور ان کی آل پر رحمت فراواں نازل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B2C2D-4649-403E-A2CB-9C396C027F7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88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تَكُونُ صَلاَةٌ أَزْكَى مِنْهَا،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more fruitful than which there is no blessing!</a:t>
            </a:r>
          </a:p>
        </p:txBody>
      </p:sp>
      <p:sp>
        <p:nvSpPr>
          <p:cNvPr id="11981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laa takoonu s'alaatun az-kaa min-haa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7043" y="5214951"/>
            <a:ext cx="6426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سے فراوانی میں کوئی رحمت نہ بڑھ سکے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947DF-065F-4FCD-9F1F-0AF3F8BC0A2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090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صَلاَةً نَامِيَةً،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Bless him with a growing blessing,</a:t>
            </a:r>
          </a:p>
        </p:txBody>
      </p:sp>
      <p:sp>
        <p:nvSpPr>
          <p:cNvPr id="12083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s'al-li a'lay-hee s'alaatan naameeatal-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5604" y="5072074"/>
            <a:ext cx="5958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پر ایسی بڑھنے والی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19B057-C38A-4F9C-B0B4-21BCC265F03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88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تَكُونُ صَلاةٌ أَنْمَى مِنْهَا،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more growing than which there is no blessing!</a:t>
            </a:r>
          </a:p>
        </p:txBody>
      </p:sp>
      <p:sp>
        <p:nvSpPr>
          <p:cNvPr id="121860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laa takoonu s'alaatun anmaa min-haa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4166" y="5214950"/>
            <a:ext cx="6144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سے زیادہ کوئی رحمت بڑھنے والی نہ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DE921-B72E-48B3-8566-B906C21D8A0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88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صَلاةً رَاضِيَةً،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bless him with a pleasing blessing,</a:t>
            </a:r>
          </a:p>
        </p:txBody>
      </p:sp>
      <p:sp>
        <p:nvSpPr>
          <p:cNvPr id="122884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s'al-li a'lay-hee s'alaah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raaz''eeatal-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1356" y="5357827"/>
            <a:ext cx="57342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اوران پر ایسی پسندیدہ رحمت نازل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81CF5-33A3-4977-A424-527036AA868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63272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وَهُوَ عَلَى كُلِّ شَيْء رَقِيبٌ،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300397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He is watchful over everything.</a:t>
            </a:r>
          </a:p>
        </p:txBody>
      </p:sp>
      <p:sp>
        <p:nvSpPr>
          <p:cNvPr id="13316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huwa a'laa kul-li shay-ir-raqeeb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803" y="5500703"/>
            <a:ext cx="34179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ہرشے پر نگران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30742B-3448-470A-99AA-5A9F9C5EBC6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090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تَكُونُ صَلاةٌ فَوْقَهَا.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5652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beyond which there is no blessing!</a:t>
            </a:r>
          </a:p>
        </p:txBody>
      </p:sp>
      <p:sp>
        <p:nvSpPr>
          <p:cNvPr id="12390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laa takoonu s'alaatun faw-qahaa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9984" y="5143513"/>
            <a:ext cx="4782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سے بالا تر کوئی رحمت نہ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EBAF5A-7188-486B-AA84-E3F0AFF5D43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88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24932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 muh'am-madiw-wa aaalihee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4167" y="5357827"/>
            <a:ext cx="6572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 محمد اور ان کی آل پر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8D8201-8899-417E-96D5-F1B45293475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88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تُرْضِيهِ وَتَزِيدُ عَلَى رِضَاهُ،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a blessing which will please him and increase his good pleasure!</a:t>
            </a:r>
          </a:p>
        </p:txBody>
      </p:sp>
      <p:sp>
        <p:nvSpPr>
          <p:cNvPr id="12595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s'alaatan tur-z''eehoo watazeedu a'laa riz''aah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500063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انہیں خوش وخوشنود کرے اور ان کی خوشنودی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بڑھ جائے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98D13-0D04-4FA4-8A68-528A5BADFC7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5864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صَلاَةً تُرْضِيكَ وَتَزِيدُ عَلَى رِضَاكَ لَهُ،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551384" y="3044552"/>
            <a:ext cx="1123324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Bless him with a blessing which will please Thee and increase Thy good pleasure toward him!</a:t>
            </a:r>
          </a:p>
        </p:txBody>
      </p:sp>
      <p:sp>
        <p:nvSpPr>
          <p:cNvPr id="126980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s'al-li a'lay-hee s'alaatan tur-z''eeka watazeedu a'laa riz''aaka lah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پر ایسی رحمت نازل فرما کہ تو ان کے لیے اس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سوا کسی رحمت کو پسند نہ کرے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9CFA5-8B7C-481D-85CE-671F289653A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24000" y="980579"/>
            <a:ext cx="8991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صَلاَةً لاَ تَرْضَى لَهُ إلاَّ بِهَا،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0933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bless him with a blessing through other than which Thou wilt not be pleased for him,</a:t>
            </a:r>
          </a:p>
        </p:txBody>
      </p:sp>
      <p:sp>
        <p:nvSpPr>
          <p:cNvPr id="128004" name="Subtitle 4"/>
          <p:cNvSpPr txBox="1">
            <a:spLocks/>
          </p:cNvSpPr>
          <p:nvPr/>
        </p:nvSpPr>
        <p:spPr bwMode="auto">
          <a:xfrm>
            <a:off x="1981200" y="448104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s'al-li a'lay-hee s'alaatan laa tar-z''aa lahooo il-laa bihaa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192" y="5838363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ان کے علاوہ کسی کو اس رحمت کا سزاوار سمجھے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3095A-6A4C-4A13-9C72-86F4AFB5FB4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09487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تَرى غَيْرَهُ لَهَا أَهْلاً.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for which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seest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no one else worthy!</a:t>
            </a:r>
          </a:p>
        </p:txBody>
      </p:sp>
      <p:sp>
        <p:nvSpPr>
          <p:cNvPr id="129028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wa laa taraa ghay-rahoo lahaaa ah-laa</a:t>
            </a:r>
          </a:p>
        </p:txBody>
      </p:sp>
      <p:sp>
        <p:nvSpPr>
          <p:cNvPr id="7" name="Rectangle 6"/>
          <p:cNvSpPr/>
          <p:nvPr/>
        </p:nvSpPr>
        <p:spPr>
          <a:xfrm>
            <a:off x="3738547" y="5072075"/>
            <a:ext cx="5141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کے کوئی اور قابل نہیں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7E49F-2F0B-4A22-A1A7-435CB737E3D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6688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30052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 muh'am-madiw-wa aaalihee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043" y="5429265"/>
            <a:ext cx="6572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 محمد اور ان کی آل پر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6DA69-7002-4BA8-8ADF-CC809F2348C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905000" y="147234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تُجَاوِزُ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رِضْوَانَكَ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وَيَتَّصِلُ اتِّصَالُهَا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بِبَقَآئِكَ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9725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with a blessing which will pass beyond Thy good pleasure, be continuous in its continuity through Thy subsistence,</a:t>
            </a:r>
          </a:p>
        </p:txBody>
      </p:sp>
      <p:sp>
        <p:nvSpPr>
          <p:cNvPr id="131076" name="Subtitle 4"/>
          <p:cNvSpPr txBox="1">
            <a:spLocks/>
          </p:cNvSpPr>
          <p:nvPr/>
        </p:nvSpPr>
        <p:spPr bwMode="auto">
          <a:xfrm>
            <a:off x="1809720" y="440776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 s'alaatan tujaawizu riz''-waanak wa yat-tas'ilu at-tis'aaluhaa bibaqaaa-ik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31572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رضا مندی کے وہ مستحق ہیں اس سے بڑھ جائے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کا پیوند تیرے بقاء ودوام سے جڑا رہے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6A0C4B-A6BD-4BF8-B6C8-620B6694A2C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88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يَنْفَدُ كَمَا لاَ تَنْفَدُ كَلِماتُكَ.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never be spent, just as Thy words will never be spent!</a:t>
            </a:r>
          </a:p>
        </p:txBody>
      </p:sp>
      <p:sp>
        <p:nvSpPr>
          <p:cNvPr id="13210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yanfadu kamaa laa tanfadu kalimaatuk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کا سلسلہ کہیں ختم نہ ہو جس طرح تیرے کلمے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ختم نہ ہوں 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BC2C0-75F2-468D-B325-0F2C113EDB1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09487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3312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 muh'am-madiw-wa aaalihee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4167" y="5357827"/>
            <a:ext cx="6572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 محمد اور ان کی آل پر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381A7-A4BF-43AC-8C7A-24388B3606B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25107" y="166846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الله لاَ إلهَ إلاَّ أَنْتَ الاَحَـدُ الْمُتَوَحِّدُ الْفَرْدُ الْمُتَفَرِّدُ،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983432" y="3138494"/>
            <a:ext cx="1004635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the Unique, the Alone, the Single, the Isolated.</a:t>
            </a:r>
          </a:p>
        </p:txBody>
      </p:sp>
      <p:sp>
        <p:nvSpPr>
          <p:cNvPr id="14340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antal-laahoo laaa ilaha il-laaa ant al-ah'adul-mutawah'-h'id al-far-dul-mutafar-rid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54" y="528834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ہی وہ اللہ ہے کہ تیرے علاوہ کوئی معبود نہیں. جو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ایک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اکیلا یکتا ویگانہ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39CAC-949F-4680-BB47-C04672E8FEC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6688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تَنْتَظِمُ صَلَوَاتِ مَلائِكَتِكَ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a blessing which will tie together the blessings of Thy angels,</a:t>
            </a:r>
          </a:p>
        </p:txBody>
      </p:sp>
      <p:sp>
        <p:nvSpPr>
          <p:cNvPr id="134148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s'alaatan tantaz'imu s'alawaati malaaa-ikatika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76" y="5500703"/>
            <a:ext cx="6864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تیرے فرشتوں کے درود ورحمت کو شامل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7AB549-2866-47DA-9884-AF650FC3E6A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09487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وَأَنْبِيآئِكَ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وَرُسُلِكَ وَأَهْلِ طَاعَتِكَ.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Thy prophets, Thy messengers, and those who obey Thee,</a:t>
            </a:r>
          </a:p>
        </p:txBody>
      </p:sp>
      <p:sp>
        <p:nvSpPr>
          <p:cNvPr id="135172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ambeeaaa-ika wa rusulika wa ah-li t'aaa'tik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2" y="5357827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نبیوں ،رسولوں اور اطاعت کرنے والوں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A4829-AC67-4D9C-97CE-564F6BF2D50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6688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وَتَشْتَمِلُ عَلَى صَلَوَاتِ عِبَادِكَ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comprise the blessings of Thy servants,</a:t>
            </a:r>
          </a:p>
        </p:txBody>
      </p:sp>
      <p:sp>
        <p:nvSpPr>
          <p:cNvPr id="136196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tash-tamilu a'laa s'alawaati i'baadika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2729" y="5286389"/>
            <a:ext cx="65918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بندوں کے درود وسلام پر مشتمل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F852E-F0F1-4A21-892F-14C4032ACCC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6688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مِنْ جِنّكَ وَإنْسِكَ وَأَهْلِ إجَابَتِكَ،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jinn or mankind, and those worthy of Thy response,</a:t>
            </a:r>
          </a:p>
        </p:txBody>
      </p:sp>
      <p:sp>
        <p:nvSpPr>
          <p:cNvPr id="13722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min jin-nika wa insika wa ah-li ijaabatik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5214951"/>
            <a:ext cx="78438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جنوں ،انسانوں اور تیری دعوت کو قبول کرنے والوں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FD941-4E7E-48E0-B3BE-2A0E8964A89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371600" y="1563138"/>
            <a:ext cx="9144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وَتَجْتَمِعُ عَلَى صَلاَةِ كُلِّ مَنْ ذَرَأْتَ وَبَرَأْتَ مِنْ أَصْنَافِ خَلْقِكَ.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3033033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solidFill>
                  <a:srgbClr val="0070C0"/>
                </a:solidFill>
                <a:ea typeface="MS Mincho" pitchFamily="49" charset="-128"/>
              </a:rPr>
              <a:t>and bring together the blessings of every one of the kinds of Thy creatures which Thou hast sown and authored!</a:t>
            </a:r>
          </a:p>
        </p:txBody>
      </p:sp>
      <p:sp>
        <p:nvSpPr>
          <p:cNvPr id="138244" name="Subtitle 4"/>
          <p:cNvSpPr txBox="1">
            <a:spLocks/>
          </p:cNvSpPr>
          <p:nvPr/>
        </p:nvSpPr>
        <p:spPr bwMode="auto">
          <a:xfrm>
            <a:off x="1981200" y="431616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taj-tamiu' a'laa s'alaati kul-li man d'araa-ta wabaraa-ta min as'-naafi khal-qik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538773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اورتیری ہر قسم کی مخلوقات کہ جنہیں تو نے خلق کیا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عالم وجود میں لایا سب کی رحمتوں پر حاوی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CB8E1-5283-499C-9203-CE79CF8B83A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39268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a'lay-hee wa aaalihee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357827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 آنحضرت پر، ان کی آل پر ایسی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48EB2-3FC7-4704-AFD8-73C755289BC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168696" y="1426857"/>
            <a:ext cx="1185664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تُحِيطُ بِكُلِّ صَلاَة سَالِفَة وَمُسْتَأْنَفَة،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a blessing which will encompass every blessing, bygone and new!</a:t>
            </a:r>
          </a:p>
        </p:txBody>
      </p:sp>
      <p:sp>
        <p:nvSpPr>
          <p:cNvPr id="140292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s'alaatan tuh'eet'u bikul-li s'alaatin saalifatiw-wamus-taa-nafah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2729" y="5357827"/>
            <a:ext cx="66880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گذشتہ اور آئندہ سب رحمتوں کو محیط ہوں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BACCF-EE55-4802-A524-6DA5DAC1529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207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وَصَلِّ عَلَيْهِ وَعَلَى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Bless him and his Household</a:t>
            </a:r>
          </a:p>
        </p:txBody>
      </p:sp>
      <p:sp>
        <p:nvSpPr>
          <p:cNvPr id="141316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s'al-li a'lay-hee waa'laaa aaalihee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481" y="5000637"/>
            <a:ext cx="61510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پر اور ان کی آل پر ایسی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B6167-F278-41F3-9167-490DF3F47C7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67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مَرْضِيَّةً لَكَ وَلِمَنْ دُونَكَ،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a blessing which is pleasing to Thee and everyone below Thee</a:t>
            </a:r>
          </a:p>
        </p:txBody>
      </p:sp>
      <p:sp>
        <p:nvSpPr>
          <p:cNvPr id="14234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s'alaatan mar-z''ee-yatal-laka waliman doonak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تیرے نزدیک اورتیرے علاوہ دوسروں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نزدیک پسندیدہ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CAE21-7175-4AE9-AB68-0D15299778B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052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وَتُنْشِئُ مَعَ ذَلِكَ صَلَوَات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0952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will bring forth with all that a blessing</a:t>
            </a:r>
          </a:p>
        </p:txBody>
      </p:sp>
      <p:sp>
        <p:nvSpPr>
          <p:cNvPr id="143364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tunshi-u maa' d'alika s'alawaatin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4166" y="5286389"/>
            <a:ext cx="67954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رحمتوں کے ساتھ ایسی رحمتیں بھیجتا رہے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29FB4-94E6-4D59-A714-CFF718A228C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595518" y="1296609"/>
            <a:ext cx="1097232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إلاَّ أَنْتَ الْكَرِيمُ الْمُتَكَرِّمُ،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the Generous, the Generously Bestowing,</a:t>
            </a:r>
          </a:p>
        </p:txBody>
      </p:sp>
      <p:sp>
        <p:nvSpPr>
          <p:cNvPr id="15364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antal-laahoo laaa ilaha il-laaa ant al-kareemul-mutakar-rim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2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اورتو ہی وہ اللہ ہے کہ تیرے علاوہ کوئی معبود نہیں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بخشنے والا اورانتہائی بخشنے والا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7D013-15E9-47A9-ACEB-59C50565E85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767408" y="1340768"/>
            <a:ext cx="1039626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تُضَاعِفُ مَعَهَا تِلْكَ الصَّلَوَاتِ عِنْدَهَا،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which Thou wilt multiply those blessings</a:t>
            </a:r>
          </a:p>
        </p:txBody>
      </p:sp>
      <p:sp>
        <p:nvSpPr>
          <p:cNvPr id="144388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tuz''aai'fu maa'haa til-kas'-s'alawaati i'ndahaa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429265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کہ ان کے بھیجنے کے وقت تو پہلی رحمتوں کو دگنا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5E432-B876-4CB8-B05F-87C1E0C5888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2235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وَتَزِيدُهَا عَلَى كُرُورِ الاَيَّامِ زِيَادَةً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52375"/>
            <a:ext cx="928694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increase them through the recurrence of days with an increasing</a:t>
            </a:r>
          </a:p>
        </p:txBody>
      </p:sp>
      <p:sp>
        <p:nvSpPr>
          <p:cNvPr id="145412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tazeeduhaa a'laa kurooril-ay-yaami zeeaadatan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4" y="5000636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انہیں زمانہ کے گزرنے کے ساتھ ساتھ دو چند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کرکے اتنا بڑھاتا جا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14FA3-9860-40EE-B435-FF5F1B5F068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فِي تَضَاعِيفَ لاَ يَعُدُّهَا غَيْرُكَ.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in multiples which none can count but Thou!</a:t>
            </a:r>
          </a:p>
        </p:txBody>
      </p:sp>
      <p:sp>
        <p:nvSpPr>
          <p:cNvPr id="14643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fee taz''aae'efa laa yau'd-duhaa ghay-ruk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480" y="5286389"/>
            <a:ext cx="61045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کہ جنہیں تیرے علاوہ کوئی شمار نہ کر سکے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2BC25-4B0A-4F85-B246-12154298915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7895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أَطَائِبِ أَهْلِ بَيْتِهِ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the best of his Household,</a:t>
            </a:r>
          </a:p>
        </p:txBody>
      </p:sp>
      <p:sp>
        <p:nvSpPr>
          <p:cNvPr id="14746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a'laaa at'aaa-ibi ah-li bay-tihil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9852" y="5286389"/>
            <a:ext cx="7159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پروردگارا ان کے اہل بیت اطہارپر رحمت نازل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CB877-A514-409C-A75B-78945034023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7012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الَّذِينَ اخْتَرْتَهُمْ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لاِمْرِكَ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those whom Thou hast chosen for Thy command,</a:t>
            </a:r>
          </a:p>
        </p:txBody>
      </p:sp>
      <p:sp>
        <p:nvSpPr>
          <p:cNvPr id="14848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-lad'eena akh-tar-tahum liam-rik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77" y="5143513"/>
            <a:ext cx="73853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جنہیں تو نے امر دین وشریعت کے لیے منتخب فرمایا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8EE24-F0F5-4C77-A97A-AB555551E7D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0923" y="1337831"/>
            <a:ext cx="1025224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وَجَعَلْتَهُمْ خَزَنَةَ عِلْمِكَ، وَحَفَظَةَ دِيْنِكَ،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108829" y="2552700"/>
            <a:ext cx="9974342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appointed the treasurers of Thy knowledge, the guardians of Thy religion,</a:t>
            </a:r>
          </a:p>
        </p:txBody>
      </p:sp>
      <p:sp>
        <p:nvSpPr>
          <p:cNvPr id="14950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jaa'l-tahum khazanata i'l-mik wa h'afaz'ata deenik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5604" y="5429265"/>
            <a:ext cx="6146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علم کا خزینہ دار اور اپنے دین کا محافظ بنایا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2B882-3E9D-45B1-AA10-F67F5BC7B05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50528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وَخُلَفَآءَكَ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فِي أَرْضِكَ، وَحُجَجَكَ عَلَى عِبَادِكَ،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181683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Thy vicegerents in Thy earth, and Thy arguments against Thy servants,</a:t>
            </a:r>
          </a:p>
        </p:txBody>
      </p:sp>
      <p:sp>
        <p:nvSpPr>
          <p:cNvPr id="150532" name="Subtitle 4"/>
          <p:cNvSpPr txBox="1">
            <a:spLocks/>
          </p:cNvSpPr>
          <p:nvPr/>
        </p:nvSpPr>
        <p:spPr bwMode="auto">
          <a:xfrm>
            <a:off x="1981200" y="459138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khulafaaa-aka feee ar-z''ik wa h'ujajaka a'laa i'baadik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87727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زمین میں اپنا خلیفہ وجانشین اور بندوں پر اپنی حجت بنایا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DE4FC-9AD9-48B7-8B50-2A794C51F58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168696" y="1353333"/>
            <a:ext cx="1200065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وَطَهَّرْتَهُمْ مِنَ الرِّجْسِ وَالدَّنَسِ تَطْهِيراً بِإرَادَتِكَ،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288849" y="2552700"/>
            <a:ext cx="9614302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purified from uncleanness and defilement through a purification by Thy desire,</a:t>
            </a:r>
          </a:p>
        </p:txBody>
      </p:sp>
      <p:sp>
        <p:nvSpPr>
          <p:cNvPr id="151556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t'ah-har-tahum minar-rij-si wad-danasi tat'-heeram-biiraadatik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جنہیں اپنے ارادہ سے ہر قسم کی نجاست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وآلودگی سے پاک وصاف رکھا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F223E-D5D5-413E-BCCE-083840263BF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980" y="1387471"/>
            <a:ext cx="1166529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وَجَعَلْتَهُمُ الْوَسِيْلَةَ إلَيْكَ وَالْمَسْلَكَ إلَى جَنَّتِكَ،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made the mediation to Thee and the road to Thy Garden!</a:t>
            </a:r>
          </a:p>
        </p:txBody>
      </p:sp>
      <p:sp>
        <p:nvSpPr>
          <p:cNvPr id="15258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jaa'l-tahumul-waseelata ilay-ka wal-mas-laka ilaa jan-natik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54" y="507207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جنہیں اپنے تک پہنچنے کا وسیلہ اور جنت تک آنے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کا راستہ قرار دیا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C5661-2EEA-44E6-8EE2-9C13EC7B029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09487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Muhammad and his Household</a:t>
            </a:r>
          </a:p>
        </p:txBody>
      </p:sp>
      <p:sp>
        <p:nvSpPr>
          <p:cNvPr id="153604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a'laa muh'am-madiw-wa aaalihee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4" y="5357826"/>
            <a:ext cx="7460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پروردگار! محمد اور ان کی آل پر ایسی رحمت نازل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51E0A-5D1D-46F5-AE6C-9F3BA2BA9C9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59496" y="157834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الْعَظِيمُ الْمُتَعَظِّمُ، الْكَبِيرُ الْمُتَكَبِّرُ.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98672" y="2924548"/>
            <a:ext cx="9470856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All-mighty, the Mightily Exalted, the Magnificent, the Magnificently Magnified.</a:t>
            </a:r>
          </a:p>
        </p:txBody>
      </p:sp>
      <p:sp>
        <p:nvSpPr>
          <p:cNvPr id="16388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al-a'z'eemul-mutaa'z'-z'im al-kabeerul-mutakab-bir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5569" y="5238523"/>
            <a:ext cx="7100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عظمت والا اور انتہائی عظمت والا ، اوربڑا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انتہائی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بڑا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B993B-6D6F-40EF-9622-8DD473F8E61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335360" y="1268760"/>
            <a:ext cx="1039626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صَلاةً تُجْزِلُ لَهُمْ بِهَا مِنْ نِحَلِكَ وَكَرَامَتِكَ،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a blessing which makes plentiful Thy gifts and generosity,</a:t>
            </a:r>
          </a:p>
        </p:txBody>
      </p:sp>
      <p:sp>
        <p:nvSpPr>
          <p:cNvPr id="154628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s'alaatan tuj-zilu lahum bihaa min-nih'alika wakaraamatik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214951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کے ذریعہ تو ان کے لیے اپنی بخشش وکرامت کو فراواں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9CA14-A875-4849-8547-70B0AB2BA71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91344" y="1244595"/>
            <a:ext cx="1135258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وَتُكْمِلُ لَهُمُ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الاَشْيَآءَ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عَطَاياكَ وَنَوَافِلِكَ،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perfects for them Thy bestowals and awards,</a:t>
            </a:r>
          </a:p>
        </p:txBody>
      </p:sp>
      <p:sp>
        <p:nvSpPr>
          <p:cNvPr id="15565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tuk-milu lahumul-ash-yaaa-a min a't'aayaaka wa nawaafilik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1356" y="5429265"/>
            <a:ext cx="5719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کے لیے عطایا وانعامات کامل کرے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0936C-E474-41AD-99A6-953B011D9FD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79376" y="1120775"/>
            <a:ext cx="1094521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وَتُوَفِّرُ عَلَيْهِمُ الْحَظَّ مِنْ عَوَائِدِكَ وَفَوائِدِكَ.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fills out their share of Thy kindly acts and benefits!</a:t>
            </a:r>
          </a:p>
        </p:txBody>
      </p:sp>
      <p:sp>
        <p:nvSpPr>
          <p:cNvPr id="156676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tuwaf-firu a'lay-himul-h'az'-z'a min a'waaa-idika wa fawaaa-idik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76" y="5500702"/>
            <a:ext cx="71240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اوراپنے تحائف ومنافع میں سے انہیں وافر حصہ بخشے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0DA74-C2E5-4AAA-8F04-68B3929971C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31504" y="131090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عَلَيْهِ وَعَلَيْهِمْ صَلاَةً لاَ أَمَدَ فِي أَوَّلِهَا،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218937" y="2780928"/>
            <a:ext cx="9830326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him and his Household with a blessing whose first has no term,</a:t>
            </a:r>
          </a:p>
        </p:txBody>
      </p:sp>
      <p:sp>
        <p:nvSpPr>
          <p:cNvPr id="15770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a'lay-hee waa'lay-him s'alaatan laaa amada feee aw-walihaa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528834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 ان پر اور ان کے اہل بیت پر ایسی رحمت نازل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فرما کہ نہ اس کی ابتدا کی کوئی مدت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0109A-6322-4ADF-9A20-DCDFAAE0511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212032" y="1294034"/>
            <a:ext cx="945596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غَايَةَ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لاِمَدِهَا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وَلاَ نِهَايَةَ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لاِخِرِهَا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whose term has no limit, and whose last has no utmost end!</a:t>
            </a:r>
          </a:p>
        </p:txBody>
      </p:sp>
      <p:sp>
        <p:nvSpPr>
          <p:cNvPr id="158724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ghaayata liamadihaa wa laa nihaayata liaaakhirihaa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500703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نہ اس مدت کی کوئی انتہا اورنہ اس کا کوئی آخری کنارا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2EF03-72AE-4185-8496-FA29AD98BEA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11424" y="1198551"/>
            <a:ext cx="996421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رَبِّ صَلِّ عَلَيْهِمْ زِنَةَ عَرْشِكَ وَمَا دُونَهُ،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Lord, bless them to the weight of Thy Throne and all below it,</a:t>
            </a:r>
          </a:p>
        </p:txBody>
      </p:sp>
      <p:sp>
        <p:nvSpPr>
          <p:cNvPr id="15974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rab-bi s'al-li a'lay-him-zinata a'r-shika wa maa doonah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7448" y="5000636"/>
            <a:ext cx="9326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پروردگارا!ان پر ایسی رحمت نازل فرما کہ تیرے عرش اورجو کچھ زیر عرش ہے سب </a:t>
            </a:r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کے ہم</a:t>
            </a:r>
            <a:r>
              <a:rPr lang="ar-OM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وزن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ہو اور اس مقدار میں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8682A-B504-4F5E-B469-4D85B0C2435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6688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وَمِلءَ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سَموَاتِكَ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وَمَا فَوْقَهُنَّ،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amount that fills the heavens and all above them,</a:t>
            </a:r>
          </a:p>
        </p:txBody>
      </p:sp>
      <p:sp>
        <p:nvSpPr>
          <p:cNvPr id="160772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mil-a samaawaatika wa maa faw-qahun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21495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آسمانوں اور جو کچھ آسمانوں کے اوپرہے سب کو بھر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FA0B2-C9A1-4C95-ADD5-B0FE70F610F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537828" y="1244595"/>
            <a:ext cx="1111634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وَعَدَدَ أَرَضِيْكَ، وَمَا تَحْتَهُنَّ، وَمَا بَيْنَهُنَّ،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number of Thy earths and all below and between them,</a:t>
            </a:r>
          </a:p>
        </p:txBody>
      </p:sp>
      <p:sp>
        <p:nvSpPr>
          <p:cNvPr id="161796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a'dada araz''eeka wa maa tah'-tahun-na wa maa bay-nahun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500703"/>
            <a:ext cx="842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اورزمینوں اور جو کچھ زمینوں کے نیچے اور ان کے اندر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8BB91-3DAF-46CC-8513-4C396D276C6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25317" y="1686713"/>
            <a:ext cx="12192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صَلاَةً تُقَرِّبُهُمْ مِنْكَ زُلْفى وَتَكُونُ لَكَ وَلَهُمْ رِضَىً،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524000" y="326545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 blessing that will bring them near to Thee in proximity, please Thee and them,</a:t>
            </a:r>
          </a:p>
        </p:txBody>
      </p:sp>
      <p:sp>
        <p:nvSpPr>
          <p:cNvPr id="162820" name="Subtitle 4"/>
          <p:cNvSpPr txBox="1">
            <a:spLocks/>
          </p:cNvSpPr>
          <p:nvPr/>
        </p:nvSpPr>
        <p:spPr bwMode="auto">
          <a:xfrm>
            <a:off x="1552604" y="426375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s'alaatan tuqar-ribuhum minka zul-faa wa takoonu laka wa lahum riz''ana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6281" y="5237683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رحمت جو انہیں تیرے تقرب کی منزل اعلے پر پہنچا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تیرے لیے اور ان کے لیے سرمایہ خوشنودی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28139F-2B60-4787-9EED-DAD587C38E5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156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وَمُتَّصِلَةٌ بِنَظَائِرِهِنَّ أَبَداً.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1448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be joined to its likes forever!</a:t>
            </a:r>
          </a:p>
        </p:txBody>
      </p:sp>
      <p:sp>
        <p:nvSpPr>
          <p:cNvPr id="16384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mut-tas'ilatam-binaz'aaa-irhin-na abadaa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3" y="5143513"/>
            <a:ext cx="7717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جیسی دوسری رحمتوں سے ہمیشہ متصل رہے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1C55C-1FA6-4F59-9538-BE4F837AF2A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69945" y="172461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إلاَّ أَنْتَ العَلِيُّ الْمُتَعَالِ، الْشَدِيْدُ الْمِحَـالِ.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892902" y="3301398"/>
            <a:ext cx="10406195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the All-high, the Sublimely High, "the Strong in prowess"</a:t>
            </a:r>
          </a:p>
        </p:txBody>
      </p:sp>
      <p:sp>
        <p:nvSpPr>
          <p:cNvPr id="17412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antal-laahoo laaa ilaha il-laaa ant al-a'lee-yul-mutaa'al ash-shadeedul-mih'aal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64" y="528834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ہی وہ اللہ ہے کہ تیرے سوا کوئی معبود نہیں جو بلند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وبرتر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اوربڑی قوت وتدبیروالا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B6648-D812-4DCB-A6F0-DE423C6F52B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559514" y="1340768"/>
            <a:ext cx="1104433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إنَّكَ أَيَّدْتَ دِينَكَ فِي كُلِّ أَوَان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 God, surely Thou hast confirmed Thy religion in all times</a:t>
            </a:r>
          </a:p>
        </p:txBody>
      </p:sp>
      <p:sp>
        <p:nvSpPr>
          <p:cNvPr id="164868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al-laahum-ma in-naka ay-yat-ta deenaka fee kul-li awaanim-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101" y="5429265"/>
            <a:ext cx="75504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بارالہا! تو نے ہر زمانہ میں اپنے دین کی تائید فرمائی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21B36-37E8-4A73-BF28-2F89FF9A53B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23392" y="1227123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بِإمَام أَقَمْتَهُ عَلَماً لِعِبَادِكَ وَّمَنارَاً فِي بِلاَدِكَ،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an Imam whom Thou hast set up as a guidepost to Thy servants and a lighthouse in Thy lands,</a:t>
            </a:r>
          </a:p>
        </p:txBody>
      </p:sp>
      <p:sp>
        <p:nvSpPr>
          <p:cNvPr id="165892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biimaamin aqam-tahoo  a'lamal-lii'baadika wa manaaran fee bilaadik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ایک ایسے امام کے جسے تو نے اپنے بندوں کے لیے نشان راہ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قرار دیا اورشہروں میں منار ہدایت بنا کر قائم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E7585-22F9-49C0-A486-82111FD7ACF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3160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بَعْدَ أَنْ وَصَلْتَ حَبْلَهُ بِحَبْلِكَ،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after his cord has been joined to Thy cord!</a:t>
            </a:r>
          </a:p>
        </p:txBody>
      </p:sp>
      <p:sp>
        <p:nvSpPr>
          <p:cNvPr id="16691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baa'-da aw-was'al-ta h'ab-lahoo bih'ab-lik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16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جبکہ تو نے اپنے پیمان اطاعت کو اس کے پیمان اطاعت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سے وابستہ کر دیا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14001-B901-404C-B8D5-AE886339D9F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90700" y="125038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وَجَعَلْتَهُ الذَّرِيعَةَ إلَى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رِضْوَانِكَ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hast appointed him the means to Thy good pleasure,</a:t>
            </a:r>
          </a:p>
        </p:txBody>
      </p:sp>
      <p:sp>
        <p:nvSpPr>
          <p:cNvPr id="167940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jaa'l-tahud'-d'areea'ta ilaa riz''-waanik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5604" y="5214951"/>
            <a:ext cx="6155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جسے اپنی رضا وخوشنودی کا ذریعہ قرار دیا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44E86-DA61-4B31-9DF5-E86DC2E1B59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15480" y="1412776"/>
            <a:ext cx="981600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وَافْتَرَضْتَ طَاعَتَهُ، وَحَذَّرْتَ مَعْصِيَتَهُ،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made obeying him obligatory, cautioned against disobeying him,</a:t>
            </a:r>
          </a:p>
        </p:txBody>
      </p:sp>
      <p:sp>
        <p:nvSpPr>
          <p:cNvPr id="168964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waf-taraz''-ta t'aaa'tah wa h'ad'-d'ar-ta maa'-s'eeatah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5357827"/>
            <a:ext cx="7896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کی اطاعت فرض کر دی جس کی نافرمانی سے ڈرایا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E4330-B9D8-4938-B3A8-5578FB5CF27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91344" y="1316033"/>
            <a:ext cx="1135258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وَأَمَرْتَ بِامْتِثَالِ أوَاِمِرِه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وَالانْتِهَآءِ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عِنْدَ نَهْيِهِ،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71756" y="2728910"/>
            <a:ext cx="9805646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commanded following his commands, abandoning what he has prohibited,</a:t>
            </a:r>
          </a:p>
        </p:txBody>
      </p:sp>
      <p:sp>
        <p:nvSpPr>
          <p:cNvPr id="169988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amar-ta bim-tithaali awaamirih walintihaaa-i i'nda nah-yih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072074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کے احکام کی بجا آوری اورجس کے منع کر نے پر باز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رہنے کا حکم دیا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883E69-D6FF-40A0-9E08-7F970362DE4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75692" y="1746585"/>
            <a:ext cx="1164061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وَأَلاَّ يَتَقَدَّمَهُ مُتَقَدِّمٌ، وَلاَ يَتَأَخَّرَ عَنْهُ مُتَأَخِّرٌ،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0053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that no forward-goer go ahead of him or back-keeper keep back from him! </a:t>
            </a:r>
          </a:p>
        </p:txBody>
      </p:sp>
      <p:sp>
        <p:nvSpPr>
          <p:cNvPr id="171012" name="Subtitle 4"/>
          <p:cNvSpPr txBox="1">
            <a:spLocks/>
          </p:cNvSpPr>
          <p:nvPr/>
        </p:nvSpPr>
        <p:spPr bwMode="auto">
          <a:xfrm>
            <a:off x="1981200" y="4024488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al-laa yataqad-damahoo mutaqad-dim wa laa yataakh-khara a'n-hoo mutaakh-khir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50720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یہ کہ کوئی آگے بڑھنے والا اس سے آگے نہ بڑھے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کوئی پیچھے رہ جانے والا اس سے پیچھے نہ رہے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D0E9-A683-4371-967A-997D0AFBCAE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43195" y="137953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فَهُوَ عِصْمَةُ اللاَّئِذِينَ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2485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So he is the preservation of the shelter-seekers,</a:t>
            </a:r>
          </a:p>
        </p:txBody>
      </p:sp>
      <p:sp>
        <p:nvSpPr>
          <p:cNvPr id="172036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fa huwa i's'-matul-laaa-id'een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5538" y="5286389"/>
            <a:ext cx="7648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وہ پناہ طلب کرنے والوں کے لیے سروسامان حفاظت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4AF64-95E5-4A66-90C8-B46789BA3C3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50776" y="1904497"/>
            <a:ext cx="1123324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وَكَهْفُ الْمُؤْمِنِينَ، وَعُرْوَةُ الْمُتَمَسِّكِينَ،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وَبَهَآءُ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الْعَالَمِينَ.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551395" y="337452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the cave of the faithful, the handhold of the adherents, and the radiance of the worlds!</a:t>
            </a:r>
          </a:p>
        </p:txBody>
      </p:sp>
      <p:sp>
        <p:nvSpPr>
          <p:cNvPr id="173060" name="Subtitle 4"/>
          <p:cNvSpPr txBox="1">
            <a:spLocks/>
          </p:cNvSpPr>
          <p:nvPr/>
        </p:nvSpPr>
        <p:spPr bwMode="auto">
          <a:xfrm>
            <a:off x="1551395" y="435977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kah-ful-moo-mineen wa u'r-watul-mutamas-sikeen wa bahaaa-ul-a'alameen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4652" y="528834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اہل ایمان کے لیے جائے پناہ وابستگان دامن کے لیے مضبوط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سہارا اورتمام جہان کی رونق وزیبائش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7A78A-4C6F-4B38-B4D5-54C79E8B862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168696" y="1412776"/>
            <a:ext cx="1200065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فَأَوْزِعْ لِوَلِيِّكَ شُكْرَ مَا أَنْعَمْتَ بِهِ عَلَيْهِ،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O God, so inspire Thy guardian to give thanks for that in which Thou hast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favoured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him,</a:t>
            </a:r>
          </a:p>
        </p:txBody>
      </p:sp>
      <p:sp>
        <p:nvSpPr>
          <p:cNvPr id="17408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al-laahum-ma faaw-zia' liwalee-yka shuk-ra maaa an-a'm-ta bihee a'lay-h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بارالہا! اپنے ولی وپیشوا کے دل میں اس انعام پر جو اسے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بخشا ہے ادائے شکر کا الہام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8D169-A289-48AE-9892-9A8FA2CA3B0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4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 إلهَ إلاَّ أَنْتَ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14500" y="290383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</a:t>
            </a:r>
          </a:p>
        </p:txBody>
      </p:sp>
      <p:sp>
        <p:nvSpPr>
          <p:cNvPr id="18436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anta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76" y="5429265"/>
            <a:ext cx="70455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اورتو ہی وہ اللہ ہے کہ تیرے سوا کوئی معبود نہیں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A1203-0ECC-4CE5-85FF-E48DC0977B9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168696" y="1881919"/>
            <a:ext cx="12192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وَأَوْزِعْنَا مِثْلَهُ فِيهِ، وَآتِهِ مِنْ لَدُنْكَ سُلْطَاناً نَصِيراً،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144833" y="3195642"/>
            <a:ext cx="990233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inspire us with the like concerning him, grant him 'an authority from Thee to help him‘,</a:t>
            </a:r>
          </a:p>
        </p:txBody>
      </p:sp>
      <p:sp>
        <p:nvSpPr>
          <p:cNvPr id="175108" name="Subtitle 4"/>
          <p:cNvSpPr txBox="1">
            <a:spLocks/>
          </p:cNvSpPr>
          <p:nvPr/>
        </p:nvSpPr>
        <p:spPr bwMode="auto">
          <a:xfrm>
            <a:off x="1727599" y="421005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aw-zia'-naa mith-lahoo feeh wa aaatihee mil-ladunka sul-t'aanan-nas'eeraa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7488" y="515719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ویسا ہی جذبہ ہمارے دل میں پیدا کر اور اسے اپنی طرف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ایسا تسلط عطا فرما جس سے ہر طرح کی مدد پہنچے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089FA-EE38-43A4-9349-5DBA3426155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96688" y="1268760"/>
            <a:ext cx="1185664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وَافْتَحْ لَهُ فَتْحاً يَسِيراً، وَأَعِنْهُ بِرُكْنِكَ الاعَزِّ،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open for him an easy opening, aid him with Thy mightiest pillar,</a:t>
            </a:r>
          </a:p>
        </p:txBody>
      </p:sp>
      <p:sp>
        <p:nvSpPr>
          <p:cNvPr id="176132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af-tah' lahoo fat-h'ay-yaseeraa wa ai'n-hoo biruk-nikal-aa'z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02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اوراس کے لیے کامیابی وکامرانی کی راہ بآسانی کھول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مضبوط سہارے سے اس کی مدد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020EC-F849-4CED-88C6-7FC26EC1771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168696" y="1340768"/>
            <a:ext cx="12192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وَاشْدُدْ أَزْرَهُ، وَقَوِّ عَضُدَهُ، وَرَاعِهِ بِعَيْنِكَ،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brace up his back, strengthen his arm, guard him with Thy eye,</a:t>
            </a:r>
          </a:p>
        </p:txBody>
      </p:sp>
      <p:sp>
        <p:nvSpPr>
          <p:cNvPr id="177156" name="Subtitle 4"/>
          <p:cNvSpPr txBox="1">
            <a:spLocks/>
          </p:cNvSpPr>
          <p:nvPr/>
        </p:nvSpPr>
        <p:spPr bwMode="auto">
          <a:xfrm>
            <a:off x="1981200" y="371475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wash-dud az-rah wa qaw-wi a'z''udah wa raai'hee bi 'y-nik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00636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کی پشت کو مضبوط اور باز کو قوی کر اپنی نظر توجہ سے اس</a:t>
            </a:r>
            <a:endParaRPr lang="en-IN" sz="4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کی حفاظت اوراپنی نگہداشت سے اس کی حمایت فرما </a:t>
            </a:r>
            <a:endParaRPr lang="en-IN" sz="4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9F0C7-DB3E-4E74-9FC5-979A6E9D41A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51992" y="1340768"/>
            <a:ext cx="988801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وَاحْمِهِ بِحِفْظِكَ، وَانْصُرْهُ بِمَلائِكَتِكَ،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defend him with Thy safeguarding, help him with Thy angels,</a:t>
            </a:r>
          </a:p>
        </p:txBody>
      </p:sp>
      <p:sp>
        <p:nvSpPr>
          <p:cNvPr id="178180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wah'-mihee bih'if-z'ik wans'ur-hoo bimalaaa-ikatik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4232" y="5500703"/>
            <a:ext cx="5529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فرشتوں کے ذریعہ اس کی مدد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29749-1325-4530-9952-97EBF2A8216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90257" y="145257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وَامْدُدْهُ بِجُنْدِكَ الاَغْلَبِ وَأَقِمْ بِهِ كِتَابَكَ وَحُدُودَكَ،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43472" y="2922596"/>
            <a:ext cx="975831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assist him with Thy most victorious troops! Through him establish Thy Book, Thy bounds,</a:t>
            </a:r>
          </a:p>
        </p:txBody>
      </p:sp>
      <p:sp>
        <p:nvSpPr>
          <p:cNvPr id="179204" name="Subtitle 4"/>
          <p:cNvSpPr txBox="1">
            <a:spLocks/>
          </p:cNvSpPr>
          <p:nvPr/>
        </p:nvSpPr>
        <p:spPr bwMode="auto">
          <a:xfrm>
            <a:off x="1738282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wam-dud-hoo bijundikal-agh-lab wa aqim bihee kitaabaka wa h'udoodak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00636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غالب آنے والے سپاہ ولشکر سے اس کی کمک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اس کے ذریعہ اپنی کتاب اور حدود واحکام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69AFD-6B62-4410-95CD-D125B246EAF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وَشَرَائِعَكَ وَسُنَنَ رَسُولِكَ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Thy laws, and the norms of Thy Messenger's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Sunna</a:t>
            </a:r>
            <a:endParaRPr lang="en-US" sz="3600" b="1" kern="1200" dirty="0">
              <a:solidFill>
                <a:srgbClr val="0070C0"/>
              </a:solidFill>
              <a:ea typeface="MS Mincho" pitchFamily="49" charset="-128"/>
            </a:endParaRPr>
          </a:p>
        </p:txBody>
      </p:sp>
      <p:sp>
        <p:nvSpPr>
          <p:cNvPr id="180228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sharaaa-ia'ka wa sunana rasoolika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7108" y="5214951"/>
            <a:ext cx="5056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رسول کی روشوں کو قائم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0038F4-397C-4A51-95DE-7501CCA06B5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24000" y="11967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صَلَوَاتُكَ اللَّهُمَّ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(Thy blessings, O God, be upon him and his Household),</a:t>
            </a:r>
          </a:p>
        </p:txBody>
      </p:sp>
      <p:sp>
        <p:nvSpPr>
          <p:cNvPr id="181252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s'alawaatukal-laahum-ma a'lay-hee wa aaalih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8547" y="5357827"/>
            <a:ext cx="5226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پر رحمت نازل فرما اور انکی آل پر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238567-9A0F-451F-98FC-D5B41D1817E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168696" y="1390981"/>
            <a:ext cx="1207266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وَأَحْيِ بِهِ مَا أَمَاتَهُ الظَّالِمُونَ مِنْ مَعَالِمِ دِينِكَ،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bring to life the guideposts of Thy religion, deadened by the wrongdoers,</a:t>
            </a:r>
          </a:p>
        </p:txBody>
      </p:sp>
      <p:sp>
        <p:nvSpPr>
          <p:cNvPr id="182276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ah'-yi bihee maaa amaatahuz'-z'aalimoona mim-maa'alimi deenik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02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کے ذریعہ ظالموں نے دین کے جن نشانات کو مٹا ڈالا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از سر نو زند ہ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B989B-573B-4CF3-BC08-7E79A7B1247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271464" y="1238895"/>
            <a:ext cx="996002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وَاجْلُ بِهِ صَدَآءَ الْجَوْرِ عَنْ طَرِيقَتِكَ،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71462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burnish the rust of injustice from Thy way,</a:t>
            </a:r>
          </a:p>
        </p:txBody>
      </p:sp>
      <p:sp>
        <p:nvSpPr>
          <p:cNvPr id="183300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waj-lu bihee s'adaaa-al-jaw-ri a'n t'areeqatik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00636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ظلم وجور کے زنگ کو اپنی شریعت سے دور اور اپنی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راہ کی دشواریوں کو برطرف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D1168-5F64-4697-8FEF-A6C61E84E47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6688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وَأَبِنْ بِهِ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الضَّرَّآءَ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سَبِيلِكَ،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sift the adversity from Thy road,</a:t>
            </a:r>
          </a:p>
        </p:txBody>
      </p:sp>
      <p:sp>
        <p:nvSpPr>
          <p:cNvPr id="184324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abim-bihiz''-z''ar-raaa-a min sabeelik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4714884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لوگ تیری راہ صواب سے رو گردانی کرنے والے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ہیں انہیں ختم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8E50-01BF-4BC7-9731-B077A86C432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الـرَّحْمنُ الرَّحِيمُ الْعَلِيمُ الْحَكِيمُ.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985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the All-merciful, the All-compassionate, the All-knowing, the All-wise.</a:t>
            </a:r>
          </a:p>
        </p:txBody>
      </p:sp>
      <p:sp>
        <p:nvSpPr>
          <p:cNvPr id="19460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ar-rah'-mnur-rah'eem al-a'leemul-h'akeem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5429265"/>
            <a:ext cx="7007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فیض رساں ، مہربان اور علم وحکمت والا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0B4607-5BE1-40F5-80C4-23A49C2EEE8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87488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وَأَزِلْ بِهِ النَّاكِبِينَ عَنْ صِرَاطِكَ،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199456" y="3068960"/>
            <a:ext cx="9888016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eliminate those who deviate from Thy path,</a:t>
            </a:r>
          </a:p>
        </p:txBody>
      </p:sp>
      <p:sp>
        <p:nvSpPr>
          <p:cNvPr id="185348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azil bihin-naakibeena a'n s'iraat'ik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تیرے راہ راست میں کجی پیدا کرتے ہیں انہیں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نیست ونابود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84CF3-2A9A-4D9B-B5C0-D82C16E1C35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88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وَامْحَقْ بِهِ بُغَاةَ قَصْدِكَ عِوَجاً،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erase those who seek crookedness in Thy straightness!</a:t>
            </a:r>
          </a:p>
        </p:txBody>
      </p:sp>
      <p:sp>
        <p:nvSpPr>
          <p:cNvPr id="186372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wam-h'aq bihee bughaata qas'-dika i'wajaa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492919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لوگوں کو مٹا دو جو اپنی سیدھی راہ میں ٹیڑھا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پن چاہتے 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0BB69-063E-438F-8F76-FF1B1A77D12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314690" y="1527170"/>
            <a:ext cx="1279274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وَأَلِنْ جَانِبَهُ </a:t>
            </a:r>
            <a:r>
              <a:rPr lang="ar-SA" sz="88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لاِوْلِيَآئِكَ</a:t>
            </a: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وَابْسُطْ يَدَهُ عَلَى أَعْدَائِكَ،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5652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Make his side mild toward Thy friends, stretch forth his hand over Thy enemies,</a:t>
            </a:r>
          </a:p>
        </p:txBody>
      </p:sp>
      <p:sp>
        <p:nvSpPr>
          <p:cNvPr id="187396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alin jaanibahoo liaw-leeaaa-ik wab-sut' yadahoo a'laaa aa'-daaa-ik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100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اسے اپنے دوستوں کے لیے نرم و بردبار قرار دے۔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دشمنوں کے لۓ اس کے ہاتھوں کو کھول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4994F2-7FC3-4EBB-A759-F0CB9D6CECF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9416" y="1276349"/>
            <a:ext cx="1025224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وَهَبْ لَنا رَأْفَتَهُ وَرَحْمَتَهُ وَتَعَطُّفَهُ وَتَحَنُّنَهُ،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 us his clemency, his mercy, his tenderness, his sympathy,</a:t>
            </a:r>
          </a:p>
        </p:txBody>
      </p:sp>
      <p:sp>
        <p:nvSpPr>
          <p:cNvPr id="188420" name="Subtitle 4"/>
          <p:cNvSpPr txBox="1">
            <a:spLocks/>
          </p:cNvSpPr>
          <p:nvPr/>
        </p:nvSpPr>
        <p:spPr bwMode="auto">
          <a:xfrm>
            <a:off x="1981200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hab lanaa raa-fatahoo wa rah'-matahoo wa taa't'-t'ufahoo wa tah'an-nunah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4" y="492919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ہمیں اس کی طرف سے رافت ورحمت اور شفقت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ومہربانی عطا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212DA6-379C-493F-B9FD-DB739C812AA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96688" y="1825627"/>
            <a:ext cx="1188132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وَاجْعَلْنَا لَهُ سَامِعِينَ مُطِيعِينَ، وَفِي رِضَاهُ سَاعِينَ،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39090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make us his hearers and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obeyers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, strivers toward his good pleasure,</a:t>
            </a:r>
          </a:p>
        </p:txBody>
      </p:sp>
      <p:sp>
        <p:nvSpPr>
          <p:cNvPr id="189444" name="Subtitle 4"/>
          <p:cNvSpPr txBox="1">
            <a:spLocks/>
          </p:cNvSpPr>
          <p:nvPr/>
        </p:nvSpPr>
        <p:spPr bwMode="auto">
          <a:xfrm>
            <a:off x="1738282" y="437198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800" b="1" i="1" dirty="0">
                <a:solidFill>
                  <a:srgbClr val="000066"/>
                </a:solidFill>
                <a:ea typeface="MS Mincho" pitchFamily="49" charset="-128"/>
              </a:rPr>
              <a:t>waj-a'l-naa lahoo saamie'ena mut'eee'en wa fee riz''aahoo saae'en</a:t>
            </a:r>
            <a:endParaRPr lang="fi-FI" sz="28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19688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کی بات پر کان دھرنے والا اور اطاعت کرنے والا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اس کی خوشنودی کے لیے کوشاں رہنے والا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92A8CD-4710-4F08-810F-66AF2421092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9416" y="1196752"/>
            <a:ext cx="967618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وَإلَى نُصْرَتِهِ وَالْمُدَافَعَةِ عَنْهُ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مُكْنِفِينَ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assistants in helping him and defending him,</a:t>
            </a:r>
          </a:p>
        </p:txBody>
      </p:sp>
      <p:sp>
        <p:nvSpPr>
          <p:cNvPr id="190468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ilaa nus'-ratihee wal-mudaafaa'ti a'n-hoo muk-nifeen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کی نصرت وتائید اور دشمنوں سے دفاع کے سلسلہ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مدد دینے والا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7F6A5-1B4C-4C6E-9594-883756026BE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2762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وَإلَيْكَ وَإلَى رَسُولِكَ صَلَواتُكَ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brought near through that to Thee and Thy Messenger</a:t>
            </a:r>
          </a:p>
        </p:txBody>
      </p:sp>
      <p:sp>
        <p:nvSpPr>
          <p:cNvPr id="191492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ilay-k wa ilaa rasoolika s'alawaatukal-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485776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وسیلہ سے تجھ سے اور تیرے رسول (ان پر تیرا درود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سلام ہو) سے تقرب چاہنے والا قرار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86CBC-5E1A-40BB-96E0-CB8A7060465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5921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اللَّهُمَّ عَلَيْهِ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بِذَلِكَ مُتَقَرِّبِينَ.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(Thy blessings, O God, be upon him and his Household).</a:t>
            </a:r>
          </a:p>
        </p:txBody>
      </p:sp>
      <p:sp>
        <p:nvSpPr>
          <p:cNvPr id="192516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laahum-ma a'lay-hee wa aaalihee bid'alika mutaqar-ribeen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1422" y="5214951"/>
            <a:ext cx="4477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اے اللہ ان پر رحمت نازل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B06EB-B526-451B-8F31-993E2E75D97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9336" y="1454944"/>
            <a:ext cx="1166529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وَصَلِّ عَلَى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أَوْلِيآئِهِمُ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الْمُعْتَرِفِينَ بِمَقَامِهِمْ،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O God, and bless the friends [of the Imams], the confessors of their station,</a:t>
            </a:r>
          </a:p>
        </p:txBody>
      </p:sp>
      <p:sp>
        <p:nvSpPr>
          <p:cNvPr id="193540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al-laahum-ma was'al-li a'laaa aw-leeaaa-ihimu al-mua'-tarifeena bimaqaamihim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16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اللہ ان کے دوستوں پر بھی رحمت نازل فرما جو ان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کے مرتبہ ومقام کے معترف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AD963-4384-4BD7-98AC-4EB424A0679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2685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الْمُتَّبِعِينَ مَنْهَجَهُمْ،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الْمُقْتَفِيْنَ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آثَارَهُمْ،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keepers to their course, the pursuers of their tracks,</a:t>
            </a:r>
          </a:p>
        </p:txBody>
      </p:sp>
      <p:sp>
        <p:nvSpPr>
          <p:cNvPr id="19456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al-mut-tabie'ena man-hajahum al-muq-tafeena aaathaarahum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5500703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کے طریق ومسلک کے تابع ، ان کے نقش قدم پر گامزن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B1C11-318C-4E49-BAD4-51323360370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71420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 إلهَ إلاّ أَنْتَ السَّمِيعُ الْبَصِيرُ الْقَدِيمُ الْخَبِيرُ،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182933" y="3301398"/>
            <a:ext cx="990233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the All-hearing, the All-seeing, the Eternal, the All-aware.</a:t>
            </a:r>
          </a:p>
        </p:txBody>
      </p:sp>
      <p:sp>
        <p:nvSpPr>
          <p:cNvPr id="20484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antal-laahoo laaa ilaha il-laaa anta as-sameeu'l-bas'eer al-qadeemul-khabeer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5288340"/>
            <a:ext cx="914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ہی وہ معبود ہے کہ تیرے علاوہ کوئی معبود نہیں جو 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</a:p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سننے والا ، دیکھنے والا ، قدیم و ازلی اور ہر چیز سے آگاہ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D803-2D79-4E6A-9A2B-9A7737AD52E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87270" y="1474482"/>
            <a:ext cx="1178882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الْمُسْتَمْسِكِينَ بِعُرْوَتِهِمْ، الْمُتَمَسِّكِينَ بِوَلاَيَتِهِمْ،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clingers to their handhold, the adherents to their guardianship,</a:t>
            </a:r>
          </a:p>
        </p:txBody>
      </p:sp>
      <p:sp>
        <p:nvSpPr>
          <p:cNvPr id="195588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al-mus-tam-sikeena biu'r-watihim al-mutamas-sikeena biwilaayatihim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068" y="507207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کے سر رشتہ دین سے وابستہ، ان کی دوستی 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ولایت سے متمسک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BFE98-48A7-4327-A80D-3E687E060B4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13892" y="1268760"/>
            <a:ext cx="996421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الْمُؤْتَمِّينَ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بِإمَامَتِهِمْ، الْمُسَلِّمِينَ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لاِمْرِهِمْ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followers of their imamate, the submitters to their command,</a:t>
            </a:r>
          </a:p>
        </p:txBody>
      </p:sp>
      <p:sp>
        <p:nvSpPr>
          <p:cNvPr id="196612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al-moo-tam-meena biimaamatihim al-musal-limeena liam-rihim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5538" y="5572141"/>
            <a:ext cx="6976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کی امامت کے پیرو، ان کے احکام کے فرما نبردار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AE237-C3A5-4149-93F4-C24B5DC785A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07368" y="1283501"/>
            <a:ext cx="1075630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الْمُجْتَهِدِيْنَ فِي طاعَتِهِمْ، الْمُنْتَظِرِيْنَ أَيَّامَهُمْ،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strivers to obey them, 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awaiters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of their days,</a:t>
            </a:r>
          </a:p>
        </p:txBody>
      </p:sp>
      <p:sp>
        <p:nvSpPr>
          <p:cNvPr id="19763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al-muj-tahideena fee t'aaa'tihim al-muntaz'ireena ay-yaamahum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528834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کی اطاعت میں سرگرم عمل ، ان کے زمانہ اقتدار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کے منتظر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59202-73FE-4F5D-A5C3-77E3D4A4189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950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الْمَادِّينَ إلَيْهِمْ أَعْيُنَهُمْ،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9590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directors of their eyes toward them,</a:t>
            </a:r>
          </a:p>
        </p:txBody>
      </p:sp>
      <p:sp>
        <p:nvSpPr>
          <p:cNvPr id="198660" name="Subtitle 4"/>
          <p:cNvSpPr txBox="1">
            <a:spLocks/>
          </p:cNvSpPr>
          <p:nvPr/>
        </p:nvSpPr>
        <p:spPr bwMode="auto">
          <a:xfrm>
            <a:off x="1981200" y="433417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al-maaad-deena ilay-him aa'-yunahum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4299" y="5334307"/>
            <a:ext cx="4224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کے لیے چشم براہ ہیں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9EAA3-33C3-441A-BDAD-21979C4F2F3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59893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الصَّلَوَاتِ الْمُبَارَكَاتِ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الزَّاكِيَاتِ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النَّامِيَاتِ الغَادِيَاتِ، الرَّائِحاتِ.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896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with blessings blessed, pure, growing, fresh, and fragrant!</a:t>
            </a:r>
          </a:p>
        </p:txBody>
      </p:sp>
      <p:sp>
        <p:nvSpPr>
          <p:cNvPr id="199684" name="Subtitle 4"/>
          <p:cNvSpPr txBox="1">
            <a:spLocks/>
          </p:cNvSpPr>
          <p:nvPr/>
        </p:nvSpPr>
        <p:spPr bwMode="auto">
          <a:xfrm>
            <a:off x="1981200" y="419174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as'-s'alawaatil-mubaarakaatiz-zaakeeaatin-naameeaatil-ghaadeeaatir-raaa-ih'aat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6" y="5171708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رحمت جو بابرکت ، پاکیزہ اوربڑھنے والی اورہر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صبح وشام نازل ہونے والی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A7AE7-D98D-4BCF-8D61-5F21B6EFA44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5212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وَسَلِّمْ عَلَيْهِمْ وَعَلَى أَرْوَاحِهِمْ،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2852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 them and their spirits peace,</a:t>
            </a:r>
          </a:p>
        </p:txBody>
      </p:sp>
      <p:sp>
        <p:nvSpPr>
          <p:cNvPr id="200708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sal-lim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a'lay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-him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waa'laaa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ar-waah'ihim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357827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ہو اور ان پر اوران کے ارواح ( طیبہ ) پر سلامتی نازل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9CBDC-502E-4FC9-8E2D-ED1959386E5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67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وَاجْمَعْ عَلَى التَّقْوَى أَمْرَهُمْ،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7315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bring together their affair in reverential fear,</a:t>
            </a:r>
          </a:p>
        </p:txBody>
      </p:sp>
      <p:sp>
        <p:nvSpPr>
          <p:cNvPr id="201732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waj-maa' a'laat-taq-waaa am-rahum-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3" y="5214951"/>
            <a:ext cx="7646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کے کاموں کو صلاح وتقوی کی بنیادوں پر قائم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82E8EE-2504-4FC0-A8A1-C86A2522A8D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9614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وَأَصْلِحْ لَهُمْ شُؤُونَهُمْ،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725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set right their situations,</a:t>
            </a:r>
          </a:p>
        </p:txBody>
      </p:sp>
      <p:sp>
        <p:nvSpPr>
          <p:cNvPr id="20275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as'-lih' lahum shoo-oonahum-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2860" y="5286389"/>
            <a:ext cx="4758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کے حالات کی اصلاح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1835F-D485-48FC-90C0-DF2C5E6C88C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05251" y="135613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وَتُبْ عَلَيْهِمْ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05251" y="3032537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turn toward them,</a:t>
            </a:r>
          </a:p>
        </p:txBody>
      </p:sp>
      <p:sp>
        <p:nvSpPr>
          <p:cNvPr id="203780" name="Subtitle 4"/>
          <p:cNvSpPr txBox="1">
            <a:spLocks/>
          </p:cNvSpPr>
          <p:nvPr/>
        </p:nvSpPr>
        <p:spPr bwMode="auto">
          <a:xfrm>
            <a:off x="1933851" y="422792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tub a'lay-him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4139" y="5085184"/>
            <a:ext cx="35237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کی توبہ قبول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59E270-5BED-4B39-A6A6-E440B29A003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38184" y="1196752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إنَّكَ أَنْتَ التَّوَّابُ الرَّحِيمُ وَخَيْرُ الْغَافِرِينَ،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Surely Thou art Ever-turning, All-compassionate and the Best of forgivers,</a:t>
            </a:r>
          </a:p>
        </p:txBody>
      </p:sp>
      <p:sp>
        <p:nvSpPr>
          <p:cNvPr id="204804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in-naka antat-taw-waabur-rah'eemu wa khay-rul-ghaafireen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4" y="50006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بیشک تو توبہ قبول کرنے والا، رحم کرنے والا 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سب سے بہتر بخشنے والا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F590B-8E85-4F8D-9D8A-ED5A19F02CD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24617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اَللَّهُمَّ صَلِّ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مُحَمَّدٍ وَآلِ مُحَمَّدٍ</a:t>
            </a: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O' Allah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3078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>
                <a:solidFill>
                  <a:srgbClr val="000066"/>
                </a:solidFill>
                <a:ea typeface="MS Mincho" pitchFamily="49" charset="-128"/>
              </a:rPr>
              <a:t>allahumma salli `ala muhammadin wa ali muhammadin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9919" y="5715017"/>
            <a:ext cx="63898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اے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اللہ رحمت نازل فرما محمد اور انکی آل پر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7AD83-D2D0-4C71-A2B7-20F93C86CF6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 أَنْتَ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</a:t>
            </a:r>
          </a:p>
        </p:txBody>
      </p:sp>
      <p:sp>
        <p:nvSpPr>
          <p:cNvPr id="21508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anta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6" y="5429265"/>
            <a:ext cx="7709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ہی وہ معبود ہے کہ تیرے علاوہ کوئی معبود نہیں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A70C2-A0E9-4812-A343-3F493D36F17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50995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وَاجْعَلْنَا مَعَهُمْ فِي دَارِ السَّلاَمِ بِرَحْمَتِكَ يَا أَرْحَمَ الرَّاحِمِينَ.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601824" y="2996952"/>
            <a:ext cx="11064552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place us with them in the Abode of Peace, through Thy mercy, O Most Merciful of the merciful!</a:t>
            </a:r>
          </a:p>
        </p:txBody>
      </p:sp>
      <p:sp>
        <p:nvSpPr>
          <p:cNvPr id="205828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waj-a'l-naa maa'hum fee daaris-salaami birah'-matik yaaa ar-h'amar-raah'imeen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ہمیں اپنی رحمت کے وسیلہ سے ان کے ساتھ دارالسلام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( جنت ) میں جگہ دے۔ اے سب رحیموں سے زیادہ رحیم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6B25B-F270-4A4A-8DAF-1F26C43DDA7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15480" y="138747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هَذَا يَوْمُ عَرَفَةَ،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517659" y="285749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 God, this is the Day of '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Arafah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206852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al-laahum-ma had'aa yaw-mu a'rafah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0860" y="5055030"/>
            <a:ext cx="4804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پروردگارا! یہ روز عرفہ وہ دن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8F315-609F-49F4-9666-C254D16FA46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168696" y="1217534"/>
            <a:ext cx="1202533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يَوْمٌ شَرَّفْتَهُ وَكَرَّمْتَهُ وَعَظَّمْتَهُ، نَشَرْتَ فِيهِ رَحْمَتَكَ،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54448" y="245458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 day which Thou hast made noble, given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honour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, and magnified. Within it Thou hast spread Thy mercy,</a:t>
            </a:r>
          </a:p>
        </p:txBody>
      </p:sp>
      <p:sp>
        <p:nvSpPr>
          <p:cNvPr id="207876" name="Subtitle 4"/>
          <p:cNvSpPr txBox="1">
            <a:spLocks/>
          </p:cNvSpPr>
          <p:nvPr/>
        </p:nvSpPr>
        <p:spPr bwMode="auto">
          <a:xfrm>
            <a:off x="1158280" y="3967154"/>
            <a:ext cx="937138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yaw-mun shar-raf-tahoo wakar-ram-tahoo waa'z'-z'am-tah nashar-ta feehee rah'-matak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072074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جسے تو نے شرف ، عزت اورعظمت بخشی ہے جس می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ں اپنی رحمتیں پھیلا دیں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687D-D7B6-4B1B-AB63-E8E7B030AC0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395411"/>
            <a:ext cx="1185664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وَمَنَنْتَ فِيهِ بِعَفْوِكَ وَأَجْزَلْتَ فِيهِ عَطِيَّتَكَ،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showed kindness through Thy pardon, and made plentiful Thy giving,</a:t>
            </a:r>
          </a:p>
        </p:txBody>
      </p:sp>
      <p:sp>
        <p:nvSpPr>
          <p:cNvPr id="208900" name="Subtitle 4"/>
          <p:cNvSpPr txBox="1">
            <a:spLocks/>
          </p:cNvSpPr>
          <p:nvPr/>
        </p:nvSpPr>
        <p:spPr bwMode="auto">
          <a:xfrm>
            <a:off x="1738282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mananta feehee bi 'f-wik wa aj-zal-ta feehee a't'ee-yatak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50006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عفو ودرگزر سے احسان فرمایا۔اپنے عطیوں کو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فراواں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3EEBF-B81C-4E2E-8200-4FC1CBF56F3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وَتَفَضَّلْتَ بِهِ عَلَى عِبَادِكَ.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by it Thou hast been bounteous toward Thy servants.</a:t>
            </a:r>
          </a:p>
        </p:txBody>
      </p:sp>
      <p:sp>
        <p:nvSpPr>
          <p:cNvPr id="20992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tafaz''-z''al-ta bihee a'laa i'baadik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101" y="5214951"/>
            <a:ext cx="7460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اوراس کے وسیلہ سے اپنے بندوں پر تفضل فرمایا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33DE1-AD93-4A1D-848E-0F857A03A68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31676" y="162794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وَأَنَا عَبْدُكَ الَّذِي أَنْعَمْتَ عَلَيْهِ قَبْلَ خَلْقِكَ لَهُ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40538" y="3135363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Thy servant whom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favoured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before creating him</a:t>
            </a:r>
          </a:p>
        </p:txBody>
      </p:sp>
      <p:sp>
        <p:nvSpPr>
          <p:cNvPr id="210948" name="Subtitle 4"/>
          <p:cNvSpPr txBox="1">
            <a:spLocks/>
          </p:cNvSpPr>
          <p:nvPr/>
        </p:nvSpPr>
        <p:spPr bwMode="auto">
          <a:xfrm>
            <a:off x="1981200" y="424415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al-laahum-ma waanaa a'b-dukal-lad'eee an-a'm-ta a'lay-hqab-la khal-qika lahoo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31572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اللہ میں تیرا وہ بندہ ہوں جس پر تو نے اس کی خلقت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پہلے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AC5A5-9923-4F14-BF5D-EBECD599595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240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وَبَعْدَ خَلْقِكَ إيَّاهُ،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after creating him.</a:t>
            </a:r>
          </a:p>
        </p:txBody>
      </p:sp>
      <p:sp>
        <p:nvSpPr>
          <p:cNvPr id="211972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baa'-da khal-qika ee-yaah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1356" y="4929199"/>
            <a:ext cx="5867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خلقت کے بعد انعام واحسان فرمایا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29120-8862-44B4-BC7B-C4C97DCE673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46306" y="128350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فَجَعَلْتَهُ مِمَّنْ هَدَيْتَهُ لِدِينِكَ،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madest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him one of those whom Thou guided to Thy religion,</a:t>
            </a:r>
          </a:p>
        </p:txBody>
      </p:sp>
      <p:sp>
        <p:nvSpPr>
          <p:cNvPr id="212996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fajaa'l-tahoo mim-man haday-tahoo lideenik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4786322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طرح کہ اسے ان لوگوں میں سے قرار دیا جنہیں تو 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اپنے دین کی ہدایت کی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DBCAE-0A14-4C8C-9C97-07EC046B1FD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00182" y="129906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وَوَفَّقْتَهُ لِحَقِّكَ، وَعَصَمْتَهُ بِحَبْلِكَ،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gavest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success in fulfilling Thy right, preserved through Thy cord,</a:t>
            </a:r>
          </a:p>
        </p:txBody>
      </p:sp>
      <p:sp>
        <p:nvSpPr>
          <p:cNvPr id="214020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waf-faq-tahoo lih'aq-qik wa a's'am-tahoo bih'ab-lik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اپنے ادائے حق کی توفیق بخشی جن کی اپنی ریسماں کے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ذریعہ حفاظت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D1937-36E1-46BC-A2B8-EE15EF20AEF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13249" y="1314628"/>
            <a:ext cx="1207266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وَأَدْخَلْتَهُ فِيْ حِزْبِكَ، وَأَرْشَدْتَهُ لِمُوَالاَةِ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أَوْليآئِكَ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included within Thy party, and directed aright to befriend Thy friends</a:t>
            </a:r>
          </a:p>
        </p:txBody>
      </p:sp>
      <p:sp>
        <p:nvSpPr>
          <p:cNvPr id="21504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ad-khal-tahoo fee h'iz-bik wa ar-shat-tahoo limuwaalaati aw-leeaaa-ika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86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جنہیں اپنی جماعت میں داخل کیا اوراپنے دوستوں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دوستی کی ہدایت فرمائی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98B1B-B05A-4AB5-B53D-E781E273DDE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6640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الْكَرِيمُ الاَكْرَمُ الدَّائِمُ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الادْوَمُ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249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Generous, the Most Generous, the Everlasting, the Most Everlasting.</a:t>
            </a:r>
          </a:p>
        </p:txBody>
      </p:sp>
      <p:sp>
        <p:nvSpPr>
          <p:cNvPr id="22532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al-kareemul-ak-ram ad-daaa-imul-ad-wam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6" y="5572141"/>
            <a:ext cx="7699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کریم اور سب سے بڑھ کر کریم اور دائم وجاوید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AA20D-75DF-4FCC-B93A-47B4EE0E690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30979" y="1225959"/>
            <a:ext cx="974819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وَمُعَادَاةِ أَعْدَائِكَ، ثُمَّ أَمَرْتَهُ فَلَمْ يَأْتَمِرْ،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show enmity to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Thine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enemies. Then Thou commanded him, but he did not follow Thy commands,</a:t>
            </a:r>
          </a:p>
        </p:txBody>
      </p:sp>
      <p:sp>
        <p:nvSpPr>
          <p:cNvPr id="21606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mua'adaati aa'-daaa-ik thum-ma amar-tahoo falam yaa-tamir-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28834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دشمنوں سے دشمنی کا مظاہرہ ۔ تب تو نے اسے حکم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دیا ، لیکن اس نے تیرے احکامات پر عمل نہیں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14F3E-53DF-41EB-8323-6CA4100222B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400" y="11967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وَزَجَرْتَهُ فَلَمْ يَنْزَجِرْ،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restricted Him, but he did not heed Thy restrictions, </a:t>
            </a:r>
          </a:p>
        </p:txBody>
      </p:sp>
      <p:sp>
        <p:nvSpPr>
          <p:cNvPr id="217092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zajar-tahoo falam yanzajir-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1488" y="5214951"/>
            <a:ext cx="3704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منع کیا تو وہ باز نہ آیا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DEDFD-F0D3-4763-9771-9AF648133AD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34292" y="1324381"/>
            <a:ext cx="1185664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وَنَهَيْتَهُ عَنْ مَعْصِيَتِكَ فَخَالَفَ أَمْرَكَ إلَى نَهْيِكَ،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971972" y="2561940"/>
            <a:ext cx="10248056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Thou prohibited him from disobedience toward Thee, but he broke Thy command by doing what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hadst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prohibited,</a:t>
            </a:r>
          </a:p>
        </p:txBody>
      </p:sp>
      <p:sp>
        <p:nvSpPr>
          <p:cNvPr id="218116" name="Subtitle 4"/>
          <p:cNvSpPr txBox="1">
            <a:spLocks/>
          </p:cNvSpPr>
          <p:nvPr/>
        </p:nvSpPr>
        <p:spPr bwMode="auto">
          <a:xfrm>
            <a:off x="695400" y="4071942"/>
            <a:ext cx="997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nahay-tahoo a'm-maa'-s'eeatik fakhaalafa am-raka ilaa nah-yik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1378" y="5098048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اپنی معصیت سے روکا تو وہ تیرے حکم کے خلاف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امر ممنوع کا مرتکب ہوا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19902-F3C3-4371-A238-4B4DE60BD27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27448" y="1236220"/>
            <a:ext cx="953216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مُعَانَدَةً لَكَ وَلاَ اسْتِكْبَاراً عَلَيْكَ،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not in contention with Thee, nor to display pride toward Thee;</a:t>
            </a:r>
          </a:p>
        </p:txBody>
      </p:sp>
      <p:sp>
        <p:nvSpPr>
          <p:cNvPr id="219140" name="Subtitle 4"/>
          <p:cNvSpPr txBox="1">
            <a:spLocks/>
          </p:cNvSpPr>
          <p:nvPr/>
        </p:nvSpPr>
        <p:spPr bwMode="auto">
          <a:xfrm>
            <a:off x="1809720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laa mua'anadatal-laka wa laa as-tik-baarana a'lay-k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072075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یہ تجھ سے عناد اورتیرے مقابلہ میں تکبر کی رو سے نہ تھا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92EF3-B663-4C8A-BF3D-953F28361AB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63352" y="1412776"/>
            <a:ext cx="1126036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بَلْ دَعَاهُ هَوَاهُ إلَى مَا زَيَّلْتَهُ، وَإلَى مَا حَذَّرْتَهُ،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on the contrary, his caprice called him to that which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hadst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set apart and cautioned against,</a:t>
            </a:r>
          </a:p>
        </p:txBody>
      </p:sp>
      <p:sp>
        <p:nvSpPr>
          <p:cNvPr id="22016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bal daa'ahoo hawaahooo ilaa maa zay-yal-tahoo wa ilaa maa h'ad'-d'ar-tah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بلکہ خواہش نفس نے اسے ایسے کاموں کی دعوت دی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جب سے تو نے روکا اور ڈرایا تھا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360EB-E295-4080-97A1-2394B5E790C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38747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وَأَعَانَهُ عَلَى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ذالِكَ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عَدُوُّكَ وَعَدُوُّهُ،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he was helped in that by Thy enemy and his enemy.</a:t>
            </a:r>
          </a:p>
        </p:txBody>
      </p:sp>
      <p:sp>
        <p:nvSpPr>
          <p:cNvPr id="22118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aa'anahoo a'laa d'alika a'doo-wuka waa'doo- wuh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دشمن اور اس کے دشمن نے ان کاموں میں اس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مدد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CE564-25A7-4D39-AC83-7BA14A1D583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27956" y="1269989"/>
            <a:ext cx="1053608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فَأَقْدَمَ عَلَيْهِ عَارِفاً بِوَعِيْدِكَ، رَاجِياً لِعَفْوِكَ،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So he went ahead with it knowing Thy threat, hoping for Thy pardon,</a:t>
            </a:r>
          </a:p>
        </p:txBody>
      </p:sp>
      <p:sp>
        <p:nvSpPr>
          <p:cNvPr id="222212" name="Subtitle 4"/>
          <p:cNvSpPr txBox="1">
            <a:spLocks/>
          </p:cNvSpPr>
          <p:nvPr/>
        </p:nvSpPr>
        <p:spPr bwMode="auto">
          <a:xfrm>
            <a:off x="1991544" y="386757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faaq-dama a'lay-h a'arifam-biwae'edik raajeeal-lia'f-wik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492919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چنانچہ اس نے تیری دھمکی سے آگاہ ہونے کے باوجود تیرے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عفو کی امید کرتے ہوئے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F69E9-DA7D-4913-BA60-5FCC9F42747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9416" y="1387471"/>
            <a:ext cx="1032006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وَاثِقاً بِتَجَاوُزِكَ، وَكَانَ أَحَقَّ عِبَادِكَ ـ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524000" y="2579709"/>
            <a:ext cx="1011835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relying upon Thy forbearance, though he was the most obligated of Thy servants</a:t>
            </a:r>
          </a:p>
        </p:txBody>
      </p:sp>
      <p:sp>
        <p:nvSpPr>
          <p:cNvPr id="22323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waathiqam-bitajaawuzik wa kaana ah'aq-qa i'baadika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درگزر پر بھروسا رکھتے ہوئے حالانکہ یہ آپ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بندوں کا حق تھا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B50EBB-3BBD-46B8-9ACA-D60F90732AC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49979" y="116205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مَعَ مَا مَنَنْتَ عَلَيْهِ ـ أَلاَّ يَفْعَلَ،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given Thy kindness toward him - not to do so.</a:t>
            </a:r>
          </a:p>
        </p:txBody>
      </p:sp>
      <p:sp>
        <p:nvSpPr>
          <p:cNvPr id="22426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maa' maa mananta a'lay-heee al-laa yaf-a'l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4100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کے ذریعہ تونے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برکت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دی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کہ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وہ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نہیں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کرے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A94F2-46AC-4158-AA41-48B03367893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68512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وَهَا أَنَا ذَا بَيْنَ يَدَيْكَ صَاغِراً،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Here I am, then, before Thee, despised,</a:t>
            </a:r>
          </a:p>
        </p:txBody>
      </p:sp>
      <p:sp>
        <p:nvSpPr>
          <p:cNvPr id="225284" name="Subtitle 4"/>
          <p:cNvSpPr txBox="1">
            <a:spLocks/>
          </p:cNvSpPr>
          <p:nvPr/>
        </p:nvSpPr>
        <p:spPr bwMode="auto">
          <a:xfrm>
            <a:off x="1809720" y="371475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haaa ana d'aa bay-na yaday-ka s'aaghirana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2860" y="5143513"/>
            <a:ext cx="50465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اچھا پھر میں تیرے سامنے کھڑا ہوں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A15E5-D56E-4500-BBB2-1510917A5EC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790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 إلهَ إلاّ أَنْتَ الاوَّلُ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the First</a:t>
            </a:r>
          </a:p>
        </p:txBody>
      </p:sp>
      <p:sp>
        <p:nvSpPr>
          <p:cNvPr id="23556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antal-laahoo laaa ilaha il-laaa anta al-aw-walu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ہی وہ معبود ہے کہ تیرے سوا کوئی معبود نہیں جو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پہلا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F3BC7-91D6-490B-B378-C3E06BC2464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84388" y="131206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ذَلِيلاً، خَاضِعَاً، خَاشِعاً، خَائِفَاً،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lowly, humble, abject, fearful,</a:t>
            </a:r>
          </a:p>
        </p:txBody>
      </p:sp>
      <p:sp>
        <p:nvSpPr>
          <p:cNvPr id="226308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d'aleelana khaaz''ia'na  khaashia'na khaaa-ifana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6976" y="5286389"/>
            <a:ext cx="72971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بالکل خواروذلیل ، سراپا عجز ونیاز اور لرزاں وترساں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06102-9BF5-4146-8CC0-F1D271075A7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31206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مُعْتَرِفاً بِعَظِيم مِنَ الذُّنُوبِ تَحَمَّلْتُهُ،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confessing the dreadful sins with which I am burdened</a:t>
            </a:r>
          </a:p>
        </p:txBody>
      </p:sp>
      <p:sp>
        <p:nvSpPr>
          <p:cNvPr id="227332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mua'-tarifam-bi 'z'eemim-minad'-d'unoobi tah'am-mal-tuh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3" y="5286389"/>
            <a:ext cx="70647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عظیم گناہوں کا جن کا بوجھ اپنے سر اٹھایا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E743B-378C-40E2-A647-8B4394F022D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4506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وَجَلِيْل مِنَ الْخَطَايَا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اجْتَرَمْتُهُ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great offenses that I have committed,</a:t>
            </a:r>
          </a:p>
        </p:txBody>
      </p:sp>
      <p:sp>
        <p:nvSpPr>
          <p:cNvPr id="22835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jaleelim-minal-khat'aayaa aj-taram-tuh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2795" y="5214951"/>
            <a:ext cx="6032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اوران بڑی خطاؤں کا جن کا ارتکاب کیا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11D33-5365-44F7-B491-A9C4CD5E6AB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332012" y="1314628"/>
            <a:ext cx="952797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مُسْتَجِيراً بِصَفْحِكَ، لائِذاً بِرَحْمَتِكَ،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seeking sanctuary in Thy forgiveness, asking shelter in Thy mercy,</a:t>
            </a:r>
          </a:p>
        </p:txBody>
      </p:sp>
      <p:sp>
        <p:nvSpPr>
          <p:cNvPr id="229380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mus-tajeeram-bis'af-h'ik laaa-id'am-birah'-matik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50006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اعتراف کرتا ہوا تیرے دامن عفو میں پناہ چاہتا ہوا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تیری رحمت کا سہارا ڈھونڈتا ہوا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04B3E-C8F3-4A36-9AEE-F0946F70E8E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59496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مُوقِناً أَنَّهُ لاَ يُجِيرُنِي مِنْكَ مُجِيرٌ،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certain that no sanctuary-giver will give me sanctuary from Thee</a:t>
            </a:r>
          </a:p>
        </p:txBody>
      </p:sp>
      <p:sp>
        <p:nvSpPr>
          <p:cNvPr id="230404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mooqinan an-nahoo laa yujeerunee minka mujeer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9918" y="5500703"/>
            <a:ext cx="58721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یہ یقین رکھتا ہوا کہ کوئی پناہ دینے والا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9320F-6765-4CAA-9F52-BB25EB4DEC7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15480" y="123349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يَمْنَعُنِي مِنْكَ مَانِعٌ 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80035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no withholder will hold me back from Thee.</a:t>
            </a:r>
          </a:p>
        </p:txBody>
      </p:sp>
      <p:sp>
        <p:nvSpPr>
          <p:cNvPr id="231428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yam-nau'nee minka maaniu'n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24166" y="5286389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کوئی بچانے والا مجھے بچا نہیں سکتا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FD74A6-D19B-4620-8B3C-560AC77DA84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58928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فَعُدْ عَلَيَّ بِمَا تَعُودُ بِهِ عَلَى مَنِ اقْتَرَفَ مِنْ تَغَمُّدِكَ،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216841" y="3059311"/>
            <a:ext cx="975831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So act kindly toward me, just as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actest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kindly by Thy shielding him who commits sins,</a:t>
            </a:r>
          </a:p>
        </p:txBody>
      </p:sp>
      <p:sp>
        <p:nvSpPr>
          <p:cNvPr id="232452" name="Subtitle 4"/>
          <p:cNvSpPr txBox="1">
            <a:spLocks/>
          </p:cNvSpPr>
          <p:nvPr/>
        </p:nvSpPr>
        <p:spPr bwMode="auto">
          <a:xfrm>
            <a:off x="1809720" y="417214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fau'd a'lay-ya bimaa tau'wdu bihee a'laa mani aq-tarafa min tagham-mudik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524371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لہذا تو میری پردہ پوشی فرما جس طرح گناہگاروں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پردہ پوشی فرماتا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6A775-E923-49F6-A717-C481BD1230F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55679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وَجُدْ عَلَيَّ بِمَا تَجُودُ بِهِ عَلَى مَنْ أَلْقَى بِيَدِهِ إلَيْكَ مِنْ عَفْوِكَ،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401423" y="3121827"/>
            <a:ext cx="10032032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solidFill>
                  <a:srgbClr val="0070C0"/>
                </a:solidFill>
                <a:ea typeface="MS Mincho" pitchFamily="49" charset="-128"/>
              </a:rPr>
              <a:t>be munificent toward me, just as Thou art munificent by pardoning him who throws himself before Thee,</a:t>
            </a:r>
          </a:p>
        </p:txBody>
      </p:sp>
      <p:sp>
        <p:nvSpPr>
          <p:cNvPr id="233476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jud a'lay-ya bimaa tajoodu bihee a'laa man al-qaa beeadiheee ilay-ka min a'f-wik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معافی عطا کر جس طرح ان لوگوں کو معافی عطا کرتا ہے جنہوں نے اپنے آپ کو تیرے حوالے کر دیا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E21DF-3519-4D3B-A118-5F366654E76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26167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وَامْنُنْ عَلَيَّ بِمَا لاَ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يَتَعَاظَمُكَ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show kindness to me, just as it is nothing great for Thee</a:t>
            </a:r>
          </a:p>
        </p:txBody>
      </p:sp>
      <p:sp>
        <p:nvSpPr>
          <p:cNvPr id="234500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wam-nun a'lay-ya bimaa laa yataa'az'amuka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 پر مہربانی فرما ، جس طرح یہ تیرے لئے کوئی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بڑی چیز نہیں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4B2ADC-E21E-42CB-AF6B-3F6392019BE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335360" y="1515264"/>
            <a:ext cx="1068429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 تَمُنَّ بِهِ عَلَى مَنْ أَمَّلَكَ مِنْ غُفْرَانِكَ،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84522" y="279003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 show kindness by forgiving him who expectantly hopes in Thee!</a:t>
            </a:r>
          </a:p>
        </p:txBody>
      </p:sp>
      <p:sp>
        <p:nvSpPr>
          <p:cNvPr id="235524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 tamun-na bihee a'laa man am-malaka min ghuf-raanik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8845" y="5429265"/>
            <a:ext cx="7382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اسے معاف کر کے احسان کر جو تیری امید کرتا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2551F-D5D3-45F3-85CC-5A986A2AAF8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329916" y="1316033"/>
            <a:ext cx="953216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قَبْلَ كُلِّ أَحَد وَالاخِرُ بَعْدَ كُلِّ عَدَد،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before every one, the Last after every number.</a:t>
            </a:r>
          </a:p>
        </p:txBody>
      </p:sp>
      <p:sp>
        <p:nvSpPr>
          <p:cNvPr id="24580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qab-la kul-li ah'ad wal-aaakhiru baa'-da kul-li a'dad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000636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ہر شے سے پہلے اور ہر شمار میں آنے والی شے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بعد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50490-9185-4C2C-BF56-C8F7879685E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59496" y="140134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لِي فِي هَذَا الْيَوْمِ نَصِيباً أَنَالُ بِهِ حَظّاً مِنْ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رِضْوَانِكَ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046076" y="2997944"/>
            <a:ext cx="1017604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Appoint for me in this day an allotment through which I may attain a share of Thy good pleasure,</a:t>
            </a:r>
          </a:p>
        </p:txBody>
      </p:sp>
      <p:sp>
        <p:nvSpPr>
          <p:cNvPr id="236548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waj-a'l-lee fee had'aal-yaw-mi nas'eeban anaalu bihee h'az'-z'am-mir-riz''-waanik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اورمیرے لیے آج کے دن ایسا حظ ونصیب قرار دے کہ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کے ذریعہ تیری رضا مندی کا کچھ حصہ پا سکوں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2D8FE-E00E-4506-ABA1-61F8CC21478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31504" y="143414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تَرُدَّنِي صِفْراً مِمَّا يَنْقَلِبُ بِهِ الْمُتَعَبِّدُونَ لَكَ مِنْ عِبَادِكَ،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964813" y="3044552"/>
            <a:ext cx="1026237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send me not back destitute of that with which Thy worshipers return from among Thy servants!</a:t>
            </a:r>
          </a:p>
        </p:txBody>
      </p:sp>
      <p:sp>
        <p:nvSpPr>
          <p:cNvPr id="237572" name="Subtitle 4"/>
          <p:cNvSpPr txBox="1">
            <a:spLocks/>
          </p:cNvSpPr>
          <p:nvPr/>
        </p:nvSpPr>
        <p:spPr bwMode="auto">
          <a:xfrm>
            <a:off x="1271464" y="4167688"/>
            <a:ext cx="1001945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tarud-danee s'if-ram-mim-maa yanqalibu bihil-mutaa'b-bidoona lka min i'baadik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16" y="528834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عبادت گزار بندے جو تحائف لے کر پلٹے ہیں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ان سے خالی ہاتھ نہ پھیر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20950-57F4-435D-89FF-E09C9468159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63352" y="1350164"/>
            <a:ext cx="1116124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وَإنِّي وَإنْ لَمْ أُقَدِّمْ مَا قَدَّمُوهُ مِنَ الصَّالِحَاتِ،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43472" y="2657472"/>
            <a:ext cx="9830326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Though I have not forwarded the righteous deeds which they have forwarded,</a:t>
            </a:r>
          </a:p>
        </p:txBody>
      </p:sp>
      <p:sp>
        <p:nvSpPr>
          <p:cNvPr id="23859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in-nee wa il-lam uqad-dim maa qad-damoohoo minas'-s'aalih'aati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اگرچہ وہ نیک اعمال جو انہوں نے آگے بھیجے ہیں میں 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آگے نہیں بھیجے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D4868-F84D-4DD1-B595-552E753A101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24000" y="137050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فَقَد قَدَّمْتُ تَوْحِيدَكَ،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have forwarded the profession of Thy Unity</a:t>
            </a:r>
          </a:p>
        </p:txBody>
      </p:sp>
      <p:sp>
        <p:nvSpPr>
          <p:cNvPr id="23962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faqad qad-dam-tu taw-h'eedaka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1290" y="5000637"/>
            <a:ext cx="7191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نے تیری وحدت ویکتائی کا عقیدہ آگے بڑھایا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C91843-8885-4721-A5A6-8F9198D0B2E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91344" y="1340768"/>
            <a:ext cx="1123324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وَنَفْيَ الاَضْدَادِ وَالاَنْدَادِ وَالاشْبَاهِ عَنْكَ،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61250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negation from Thee of opposites, rivals, and likenesses,</a:t>
            </a:r>
          </a:p>
        </p:txBody>
      </p:sp>
      <p:sp>
        <p:nvSpPr>
          <p:cNvPr id="240644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naf-yal-az''-daadi wal-andaadi wal-ash-baahee a'nk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429264"/>
            <a:ext cx="8913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مخالفوں ، حریفوں اور مشابہیوں کی طرف سے تیری نفی 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1B7F8-BCF7-45FD-9232-541183B3A09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42919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وَأَتَيْتُكَ مِنَ الاَبْوَابِ الَّتِي أَمَرْتَ أَنْ تُؤْتى مِنْها،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32620" y="3053644"/>
            <a:ext cx="938396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I have come to Thee by the gateways by which Thou hast commanded that people come,</a:t>
            </a:r>
          </a:p>
        </p:txBody>
      </p:sp>
      <p:sp>
        <p:nvSpPr>
          <p:cNvPr id="24166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atay-tuka minal-ab-waabi al-lateee amar-ta an too-taa min-haa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16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انہی دروازوں سے جن دروازوں سے تو نے آنے کا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حکم دیا ہے آیا ہوں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89EBE-73AF-4A5D-AFE2-C3DC3D7DF9F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19280" y="109999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وَتَقَرَّبْتُ إلَيْكَ بِمَا لاَ يَقْرُبُ 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285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I have sought nearness to Thee through that, without seeking nearness through which,</a:t>
            </a:r>
          </a:p>
        </p:txBody>
      </p:sp>
      <p:sp>
        <p:nvSpPr>
          <p:cNvPr id="24269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taqar-rab-tu ilay-ka bimaa laa yaq-rubu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492919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ایسی چیز کے ذریعہ جس کے بغیر کوئی تجھ سے تقرب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حاصل نہیں کر سکتا ، تقرب چاہا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45AD5-935D-47DF-A9F3-795723BE48A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400" y="13160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أَحَدٌ مِنْكَ إلاَّ بِالتَّقَرُّبِ بِهِ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8605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none gains nearness to Thee.</a:t>
            </a:r>
          </a:p>
        </p:txBody>
      </p:sp>
      <p:sp>
        <p:nvSpPr>
          <p:cNvPr id="24371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>
                <a:solidFill>
                  <a:srgbClr val="000066"/>
                </a:solidFill>
                <a:ea typeface="MS Mincho" pitchFamily="49" charset="-128"/>
              </a:rPr>
              <a:t>ah'adum-minka il-laa bit-taqar-rubi bih biheee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8547" y="5357827"/>
            <a:ext cx="5253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تیری قربت سے کوئی حاصل نہیں ہوتا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E1937-6339-4100-8DEE-0D8B185FBEB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400" y="11967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ثُمَّ أَتْبَعْتُ ذلِكَ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بِالاِنابَةِ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Then I followed all this with repeated turning toward Thee,</a:t>
            </a:r>
          </a:p>
        </p:txBody>
      </p:sp>
      <p:sp>
        <p:nvSpPr>
          <p:cNvPr id="244740" name="Subtitle 4"/>
          <p:cNvSpPr txBox="1">
            <a:spLocks/>
          </p:cNvSpPr>
          <p:nvPr/>
        </p:nvSpPr>
        <p:spPr bwMode="auto">
          <a:xfrm>
            <a:off x="180972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thum-ma at-baa'-tu d'alika bil-inaabati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429265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پھر میں نے ان سب کے پیچھے بار بار تیری طرف رجوع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80A7C-CE7B-440E-BB73-164905C7EB8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9336" y="1443826"/>
            <a:ext cx="1166529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وَالتَّذَلُّلِ وَالاسْتِكَانَةِ لَكَ، وَحُسْنِ الظَّنِّ بِكَ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lowliness and abasement before Thee, good opinion of Thee, </a:t>
            </a:r>
          </a:p>
        </p:txBody>
      </p:sp>
      <p:sp>
        <p:nvSpPr>
          <p:cNvPr id="245764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wat-tad'al-luli walis-tikaanati lak wa h'us-niz'-z'an-ni 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16" y="5500703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تیری ذات کے سامنے عاجزی اور رسوائی ، تیری اچھی رائے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47034B-3F6A-4853-9E68-0BF81793CB3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83432" y="1412776"/>
            <a:ext cx="1051316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 إلهَ إلاّ أَنْتَ الدَّانِي فِي عُلُوِّهِ،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the Close in His highness,</a:t>
            </a:r>
          </a:p>
        </p:txBody>
      </p:sp>
      <p:sp>
        <p:nvSpPr>
          <p:cNvPr id="2560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antal-laahoo laaa ilaha il-laaa ant ad-daanee fee u'loo-wih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4034" y="5072074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ہی وہ معبود ہے کہ تیرے علاوہ کوئی معبود نہیں جو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بالا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ہونے کے باوجود نزدیک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73870-C4D5-47ED-9FBC-7372963BD00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7259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وَالثِّقَةِ بِمَا عِنْدَكَ،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trust in what is with Thee;</a:t>
            </a:r>
          </a:p>
        </p:txBody>
      </p:sp>
      <p:sp>
        <p:nvSpPr>
          <p:cNvPr id="24678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wath-thiqati bimaa i'ndak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1357" y="5072075"/>
            <a:ext cx="6144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کچھ تیرے ساتھ ہے اس پر بھروسہ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E66C8-0D58-476F-BAA1-B26893BB190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90700" y="11967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وَشَفَعْتُهُ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بِرَجآئِكَ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to that I coupled hope in Thee,</a:t>
            </a:r>
          </a:p>
        </p:txBody>
      </p:sp>
      <p:sp>
        <p:nvSpPr>
          <p:cNvPr id="247812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shafaa'-tuhoo birajaaa-ik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5" y="5000637"/>
            <a:ext cx="71897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کے ساتھ ایسی امید کا ضمیمہ بھی لگا دیا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5FC64-9421-41FA-97E2-D6D9BED8119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41760" y="128032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الَّذِي قَلَّ مَا يَخِيبُ عَلَيْهِ رَاجِيْكَ،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since the one who hopes in Thee is seldom disappointed!</a:t>
            </a:r>
          </a:p>
        </p:txBody>
      </p:sp>
      <p:sp>
        <p:nvSpPr>
          <p:cNvPr id="248836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al-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lad'ee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qal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-la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maa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yakheebu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a'lay-hee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raajeek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429265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کے ہوتے ہوئے تجھ سے امید رکھنے والا محروم نہیں رہتا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91176-36EB-4C38-8FFD-C57EB0B1012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41990" y="123464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وَسَأَلْتُكَ مَسْأَلَةَ الْحَقِيرِ الذّلِيلِ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asked Thee with the asking of one vile, lowly,</a:t>
            </a:r>
          </a:p>
        </p:txBody>
      </p:sp>
      <p:sp>
        <p:nvSpPr>
          <p:cNvPr id="24986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saal-tuka mas-alatal-h'aqeerid'-d'aleel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6" y="4857760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تجھ سے اسی طرح سوال کیا ہے جس طرح کوئی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بے قدر ، ذلیل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EBCED-3E93-4B00-B86B-7BB86582FC8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400" y="137953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الْبَائِسِ الْفَقِيْرِ الْخَائِفِ الْمُسْتَجِيرِ،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88332" y="26916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pitiful, poor, fearful, seeking sanctuary;</a:t>
            </a:r>
          </a:p>
        </p:txBody>
      </p:sp>
      <p:sp>
        <p:nvSpPr>
          <p:cNvPr id="250884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al-baaa-isil-faqeeril-khaaa-ifil-mus-tajeer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5" y="5286389"/>
            <a:ext cx="74879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شکستہ حال ، تہی دست خوف زدہ اور طلبگار پناہ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20FAB-14ED-4019-9D05-2DC25FD1B37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95400" y="1265227"/>
            <a:ext cx="104394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وَمَعَ ذَلِكَ خِيفَةً وَتَضَرُّعاً وَتَعَوُّذاً وَتَلَوُّذاً،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all that in fear and pleading, seeking refuge and asking shelter,</a:t>
            </a:r>
          </a:p>
        </p:txBody>
      </p:sp>
      <p:sp>
        <p:nvSpPr>
          <p:cNvPr id="251908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maa' d'alika kheefataw-wataz''ar-rua'a wa taa'w-wud'aa watalaw-wud'aa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485776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ہوں اوراس حالت کے باوجود میرا یہ سوال خوف ،عجز ونیازمندی ،پناہ طلبی اور امان خواہی کی رو سے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D8EFB-26C3-4039-8AEA-6131D787EE3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41116" y="125020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لاَ مُسْتَطِيلاً بِتَكبُّرِ الْمُتَكَبِّرِينَ،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not presumptuous through the pride of the proud,</a:t>
            </a:r>
          </a:p>
        </p:txBody>
      </p:sp>
      <p:sp>
        <p:nvSpPr>
          <p:cNvPr id="25293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laa mus-tat'eelam-bitakab-buril-mutakab-bireen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2729" y="5429265"/>
            <a:ext cx="6292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 متکبروں کے تکبر کے ساتھ برتری جتلانے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3E38E-5CFC-4AC0-9BB3-44B56F314B7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52405" y="123349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مُتَعَالِياً بِدالَّةِ الْمُطِيعِينَ،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nor exalting myself with the boldness of the obedient,</a:t>
            </a:r>
          </a:p>
        </p:txBody>
      </p:sp>
      <p:sp>
        <p:nvSpPr>
          <p:cNvPr id="253956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muta'aleeam-bidaaal-latil-mut'eee'en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2794" y="5214951"/>
            <a:ext cx="5920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 اطاعت گزاروں کے فخر واعتماد کی بنا پر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8AFB89-EBA4-433A-B36D-3B2093C1D6F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400" y="135493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مُسْتَطِيلاً بِشَفَاعَةِ الشَّافِعِينَ،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nor presumptuous of the intercession of the interceders.</a:t>
            </a:r>
          </a:p>
        </p:txBody>
      </p:sp>
      <p:sp>
        <p:nvSpPr>
          <p:cNvPr id="25498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mus-tat'eelam-bishafaaa'tish-shaafie'en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30" y="500063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اتراتے اور نہ سفارش کرنے والوں کی سفارش پرسر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بلندی دکھاتے ہوئے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A4E21-9EAD-4E4E-ADCA-4498C8F6787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040552" y="1363488"/>
            <a:ext cx="945596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وَأَنَا بَعْدُ أَقَلُّ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الاَقَلِّيْنَ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وَأَذَلُّ الاَذَلِّينَ،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For I am still the least of the least and the lowliest of the lowly,</a:t>
            </a:r>
          </a:p>
        </p:txBody>
      </p:sp>
      <p:sp>
        <p:nvSpPr>
          <p:cNvPr id="256004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ana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baa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'-du 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aqal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lul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aqal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-leen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ad'al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lul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s-ES" sz="3200" b="1" i="1" dirty="0" err="1">
                <a:solidFill>
                  <a:srgbClr val="000066"/>
                </a:solidFill>
                <a:ea typeface="MS Mincho" pitchFamily="49" charset="-128"/>
              </a:rPr>
              <a:t>ad'al</a:t>
            </a:r>
            <a:r>
              <a:rPr lang="es-ES" sz="3200" b="1" i="1" dirty="0">
                <a:solidFill>
                  <a:srgbClr val="000066"/>
                </a:solidFill>
                <a:ea typeface="MS Mincho" pitchFamily="49" charset="-128"/>
              </a:rPr>
              <a:t>-leen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ہوئے اور میں اس اعتراف کے ساتھ تمام کمتروں سے کمترم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خواروذلیل لوگوں سے ذلیل تر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53DB3-807D-4BC7-9EBF-567F257CE50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5096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وَالْعَالِي فِي دُنُوِّهِ،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0707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High in His closeness.</a:t>
            </a:r>
          </a:p>
        </p:txBody>
      </p:sp>
      <p:sp>
        <p:nvSpPr>
          <p:cNvPr id="2662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wal-a'alee fee dunoo-wih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5671" y="5429265"/>
            <a:ext cx="5373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نزدیک ہونے کے باوجود بلند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EA08C-1C25-486E-AF98-31BA8C51DED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907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وَمِثْلُ الذَّرَّةِ أَوْ دُونَهَا.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like a dust mote or less!</a:t>
            </a:r>
          </a:p>
        </p:txBody>
      </p:sp>
      <p:sp>
        <p:nvSpPr>
          <p:cNvPr id="257028" name="Subtitle 4"/>
          <p:cNvSpPr txBox="1">
            <a:spLocks/>
          </p:cNvSpPr>
          <p:nvPr/>
        </p:nvSpPr>
        <p:spPr bwMode="auto">
          <a:xfrm>
            <a:off x="1981200" y="371475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mith-lud'-d'ar-rati aw doonahaa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00637"/>
            <a:ext cx="81018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ایک چیونٹی کے مانند بلکہ اس سے بھی پست تر ہوں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920B1-2220-4793-BFBA-70D166BAB42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70210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فَيَا مَنْ لَمْ يَعَاجِلِ الْمُسِيئِينَ، وَلاَ يَنْدَهُ الْمُتْرَفِينَ،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24580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O He who does not hurry the evildoers nor restrain those living in ease!</a:t>
            </a:r>
          </a:p>
        </p:txBody>
      </p:sp>
      <p:sp>
        <p:nvSpPr>
          <p:cNvPr id="258052" name="Subtitle 4"/>
          <p:cNvSpPr txBox="1">
            <a:spLocks/>
          </p:cNvSpPr>
          <p:nvPr/>
        </p:nvSpPr>
        <p:spPr bwMode="auto">
          <a:xfrm>
            <a:off x="1809720" y="423513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800" b="1" i="1" dirty="0">
                <a:solidFill>
                  <a:srgbClr val="000066"/>
                </a:solidFill>
                <a:ea typeface="MS Mincho" pitchFamily="49" charset="-128"/>
              </a:rPr>
              <a:t>fayaa mal-lam yua'ajilil-musee-een wa laa yandahul-mut-rafeen</a:t>
            </a:r>
            <a:endParaRPr lang="fi-FI" sz="28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وہ جو گنہگاروں پر عذاب کرنے میں جلدی نہیں کرتا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سرکشوں کو ( اپنی نعمتوں سے ) روکتا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91039-3DF6-45CE-A149-D3AA3C40D93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0171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مَنْ يَمُنُّ بِإقَالَةِ الْعَاثِرِينَ،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 He who shows kindness through releasing 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stumblers</a:t>
            </a:r>
            <a:endParaRPr lang="en-US" sz="3600" b="1" kern="1200" dirty="0">
              <a:solidFill>
                <a:srgbClr val="0070C0"/>
              </a:solidFill>
              <a:ea typeface="MS Mincho" pitchFamily="49" charset="-128"/>
            </a:endParaRPr>
          </a:p>
        </p:txBody>
      </p:sp>
      <p:sp>
        <p:nvSpPr>
          <p:cNvPr id="259076" name="Subtitle 4"/>
          <p:cNvSpPr txBox="1">
            <a:spLocks/>
          </p:cNvSpPr>
          <p:nvPr/>
        </p:nvSpPr>
        <p:spPr bwMode="auto">
          <a:xfrm>
            <a:off x="180972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yaa may-yamun-nu biiqaalatil-a'athireen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2630" y="500063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وہ جو لغزش کرنے والوں سے درگزر فرما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احسان کرتا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4A6841-83F4-4679-B58D-5CF479DA48F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702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وَيَتَفَضَّلُ بإنْظَارِ الْخَاطِئِينَ،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gratuitous bounty through respiting the offenders!</a:t>
            </a:r>
          </a:p>
        </p:txBody>
      </p:sp>
      <p:sp>
        <p:nvSpPr>
          <p:cNvPr id="260100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yatafaz''-z''alu biinz'aaril-khaat'i-een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9852" y="5214951"/>
            <a:ext cx="6696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گنہگاروں کو مہلت دے کر تفصل فرماتا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D2F5D-4C08-4956-B8A0-F8B9F312658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767408" y="1341651"/>
            <a:ext cx="990062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الْمُسِيءُ الْمُعْتَرِفُ الْخَاطِئُ الْعَاثِرُ،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85749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the evildoer, the confessor, the offender, 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stumbler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261124" name="Subtitle 4"/>
          <p:cNvSpPr txBox="1">
            <a:spLocks/>
          </p:cNvSpPr>
          <p:nvPr/>
        </p:nvSpPr>
        <p:spPr bwMode="auto">
          <a:xfrm>
            <a:off x="1881158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anaal-musee-ul-mua'-tariful-khaat'i-ul-a'athir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528834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وہ ہوں جو گنہگار گناہ کا معترف ،خطا کار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لغزش کرنے والا ہوں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1F2F5-3F60-42A0-8E29-8DFEE7684E8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الَّذِيْ أَقْدَمَ عَلَيْكَ مُجْتَرِئاً،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he who was audacious toward Thee as one insolent!</a:t>
            </a:r>
          </a:p>
        </p:txBody>
      </p:sp>
      <p:sp>
        <p:nvSpPr>
          <p:cNvPr id="262148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anaal-lad'eee aq-dama a'lay-ka muj-tari-aa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478632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وہ ہوں جس نے تیرے مقابلہ میں جرات سے کام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لیتے ہوئے پیش قدمی کی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8940E-9523-4486-8825-868BA78A094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69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 عَصَاكَ مُتَعَمِّداً،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he who disobeyed Thee with forethought!</a:t>
            </a:r>
          </a:p>
        </p:txBody>
      </p:sp>
      <p:sp>
        <p:nvSpPr>
          <p:cNvPr id="263172" name="Subtitle 4"/>
          <p:cNvSpPr txBox="1">
            <a:spLocks/>
          </p:cNvSpPr>
          <p:nvPr/>
        </p:nvSpPr>
        <p:spPr bwMode="auto">
          <a:xfrm>
            <a:off x="180972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anaal-lad'ee a's'aaka mutaa'm-midaa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1356" y="5143513"/>
            <a:ext cx="6037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وہ ہوں جس نے دیدہ دانستہ گناہ کیے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EC492-6B1E-408F-BF38-683BD8983D9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11424" y="1415967"/>
            <a:ext cx="1017604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 اسْتَخْفى مِنْ عِبَادِكَ وَبَارَزَكَ،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I am he who hid myself from Thy servants and blatantly showed myself to Thee!</a:t>
            </a:r>
          </a:p>
        </p:txBody>
      </p:sp>
      <p:sp>
        <p:nvSpPr>
          <p:cNvPr id="264196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anaal-lad'ee as-takh-faa min i'baadika wabaarazak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068" y="4929198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وہ ہوں جس نے اپنے گناہوں کو تیرے بندوں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چھپایا اور تیرے سامنے کھلم کھلا مخالفت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085FC-37A2-47F9-AD51-1EA4211E19C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38282" y="129040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 هَابَ عِبَادَكَ وَأَمِنَكَ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he who was awed by Thy servants and felt secure from Thee!</a:t>
            </a:r>
          </a:p>
        </p:txBody>
      </p:sp>
      <p:sp>
        <p:nvSpPr>
          <p:cNvPr id="265220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anaal-lad'ee haaba i'baadaka wa aminak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398" y="5429264"/>
            <a:ext cx="11215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وہ ہوں جو تیرے بندوں سے گھبراتا تھا اور تجھ سے راحت محسوس کرتا تھا!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CEB05-5303-4831-B685-4FBF470E89C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387471"/>
            <a:ext cx="1200065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الَّذِي لَمْ يَرْهَبْ سَطْوَتَكَ وَلَمْ يَخَفْ بَأْسَكَ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he who dreaded not Thy penalty and feared not Thy severity!</a:t>
            </a:r>
          </a:p>
        </p:txBody>
      </p:sp>
      <p:sp>
        <p:nvSpPr>
          <p:cNvPr id="266244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anaal-lad'ee lam yar-hab sat'-watak wa lam yakhaf baa-sak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5000636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وہ ہوں جو تیرے عذاب سے نہیں ڈرتا تھا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نہ تیری سختی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A073E-B1EE-4617-9A2D-75BA4C91D66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994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إلاَّ أَنْتَ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5200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Thou, </a:t>
            </a:r>
          </a:p>
        </p:txBody>
      </p:sp>
      <p:sp>
        <p:nvSpPr>
          <p:cNvPr id="27652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antal-laahoo laaa ilaha il-laaa anta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101" y="5500703"/>
            <a:ext cx="74639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0066"/>
                </a:solidFill>
                <a:latin typeface="Arabic Typesetting" pitchFamily="66" charset="-78"/>
                <a:cs typeface="Arabic Typesetting" pitchFamily="66" charset="-78"/>
              </a:rPr>
              <a:t>اور تو ہی وہ معبود ہے کہ تیرے سوا کوئی معبود نہیں</a:t>
            </a:r>
            <a:endParaRPr lang="en-IN" sz="4800" dirty="0">
              <a:solidFill>
                <a:srgbClr val="000066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09647-076B-4DAD-8982-16D242DB52B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551384" y="1550942"/>
            <a:ext cx="1039626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أَنَا الْجَانِي عَلَى نَفْسِهِ، أَنَا الْمُرْتَهَنُ بِبَلِيَّتِهِ،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the offender against himself! I am the hostage to his own affliction!</a:t>
            </a:r>
          </a:p>
        </p:txBody>
      </p:sp>
      <p:sp>
        <p:nvSpPr>
          <p:cNvPr id="267268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anaal-jaanee a'laa naf-sih anaal-mur-tahanu bibalee-yatih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100" y="5000636"/>
            <a:ext cx="71849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اپنے خلاف مجرم ہوں! میں اس کی اپنی تکلیف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کا یرغمال ہوں!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E037E-659B-4E08-8998-02A551EC143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67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الْقَلِيلُ الْحَيَاءِ، أَنَا الطَّوِيلُ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الْعَنآءِ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 am short in shame! I am long in suffering!</a:t>
            </a:r>
          </a:p>
        </p:txBody>
      </p:sp>
      <p:sp>
        <p:nvSpPr>
          <p:cNvPr id="268292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anaal-qaleelul-h'ayaaa-i anaat'-t'aweelul-a'naaa-i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16" y="4929198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ہی شرم وحیا سے عاری اور طویل رنج وتکلیف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مبتلا ہوں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3DDD2-7C10-457D-BF6E-449FE5E4087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777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بِحَقِّ مَنِ انْتَجَبْتَ مِنْ خَلْقِكَ،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By the right of him whom Thou hast distinguished among Thy creation</a:t>
            </a:r>
          </a:p>
        </p:txBody>
      </p:sp>
      <p:sp>
        <p:nvSpPr>
          <p:cNvPr id="26931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>
                <a:solidFill>
                  <a:srgbClr val="000066"/>
                </a:solidFill>
                <a:ea typeface="MS Mincho" pitchFamily="49" charset="-128"/>
              </a:rPr>
              <a:t>bih'aq-qi mani antajab-ta min khal-qik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2" y="485776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تجھے اس کے حق کا واسطہ دیتا ہوں جسے تو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نے مخلوقات میں سے منتخب کیا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9D309-6DB5-46C0-A512-FAF63B87EDF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4062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وَبِمَنِ اصْطَفَيْتَهُ لِنَفْسِكَ،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by him whom Thou hast chosen for Thyself!</a:t>
            </a:r>
          </a:p>
        </p:txBody>
      </p:sp>
      <p:sp>
        <p:nvSpPr>
          <p:cNvPr id="270340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bimani as'-t'afay-tahoo linaf-sik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30" y="492919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۔ اس کے حق کا واسطہ دیتا ہوں جسے تو نے اپنے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لیے پسند فرمایا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D17A8-0027-4820-BCD8-1DDF87ED3A1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207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بِحَقِّ مَنِ اخْتَرْتَ مِنْ بَريَّتِكَ،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By the right of him whom Thou hast selected from among Thy creatures</a:t>
            </a:r>
          </a:p>
        </p:txBody>
      </p:sp>
      <p:sp>
        <p:nvSpPr>
          <p:cNvPr id="271364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bih'aq-qi mani akh-tar-ta mim-baree-yatik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30" y="4786322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کے حق کا واسطہ دیتا ہوں جسے تو نے کائنات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سے برگزیدہ کیا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BB5EA-E1EF-4F75-9426-9CF37148241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207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وَمَنِ اجْتَبَيْتَ لِشَأْنِكَ،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by him whom Thou hast picked for Thy task!</a:t>
            </a:r>
          </a:p>
        </p:txBody>
      </p:sp>
      <p:sp>
        <p:nvSpPr>
          <p:cNvPr id="272388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mani aj-tabay-ta lishaa-nik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5143513"/>
            <a:ext cx="6638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جسے اپنے احکام ( کی تبلیغ ) کے لیے چن لیا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12C6EF-FF1C-4A80-A4CC-63458DE9B70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23392" y="1340768"/>
            <a:ext cx="989220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بِحَقِّ مَنْ وَصَلْتَ طَاعَتَهُ بِطَاعَتِكَ،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By the right of him the obeying of whom Thou hast joined to obeying Thee,</a:t>
            </a:r>
          </a:p>
        </p:txBody>
      </p:sp>
      <p:sp>
        <p:nvSpPr>
          <p:cNvPr id="273412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bih'aq-qi maw-was'al-ta t'aaa'tahoo bit'aaa'tik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5000636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کے حق کا واسطہ دیتا ہوں جس کی اطاعت کو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اپنی اطاعت سے ملا دیا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36EB51-253C-49B9-B083-9EDF6E41CDD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461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وَمَنْ جَعَلْتَ مَعْصِيَتَهُ كَمَعْصِيَتِكَ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by him the disobeying of whom Thou hast made like disobeying Thee!</a:t>
            </a:r>
          </a:p>
        </p:txBody>
      </p:sp>
      <p:sp>
        <p:nvSpPr>
          <p:cNvPr id="274436" name="Subtitle 4"/>
          <p:cNvSpPr txBox="1">
            <a:spLocks/>
          </p:cNvSpPr>
          <p:nvPr/>
        </p:nvSpPr>
        <p:spPr bwMode="auto">
          <a:xfrm>
            <a:off x="180972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man jaa'l-ta maa'-s'eeatahoo kamaa'-s'eeatik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5" y="5572141"/>
            <a:ext cx="7526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کی نا فرمانی کو اپنی نافرمانی کے مانند قرار دیا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228A3-6177-4EEB-A913-53C1D714157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8321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بِحَقِّ مَنْ قَرَنْتَ مُوَالاَتَهُ بِمُوالاتِكَ،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43472" y="2540496"/>
            <a:ext cx="915304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by the right of him whose friendship Thou hast bound to Thy friendship</a:t>
            </a:r>
          </a:p>
        </p:txBody>
      </p:sp>
      <p:sp>
        <p:nvSpPr>
          <p:cNvPr id="275460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bih'aq-qi man qaranta muwaalaatahoo bimuwaalaatik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6" y="500063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کے حق کا واسطہ دیتا ہوں جس کی محبت کو اپن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ی محبت سے مقرون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CE157-3DF8-4A72-AFF1-3962853A500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777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وَمَنْ نُطْتَ مُعَادَاتَهُ بِمُعَادَاتِكَ.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by him whose enmity Thou hast linked to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Thine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enmity!</a:t>
            </a:r>
          </a:p>
        </p:txBody>
      </p:sp>
      <p:sp>
        <p:nvSpPr>
          <p:cNvPr id="276484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man-nut'-ta mua'adaatahoo bimua'adaatik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3" y="5500703"/>
            <a:ext cx="7415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کی دشمنی کو اپنی دشمنی سے وابستہ کیا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375F8-E5C5-49DC-8838-61542386E94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83432" y="1206337"/>
            <a:ext cx="953216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ذُو الْبَهَاءِ وَالْمَجْدِ وَالْكِبْرِيَاءِ وَالْحَمْدِ.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Possessor of radiance and glory, magnificence and praise.</a:t>
            </a:r>
          </a:p>
        </p:txBody>
      </p:sp>
      <p:sp>
        <p:nvSpPr>
          <p:cNvPr id="2867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d'ool-bahaaa-i wal-maj-d wal-kib-reeaaa-i wal-h'am-d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291" y="5572141"/>
            <a:ext cx="6623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جمال وبزرگی اور عظمت وستائش والا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43E15-97C0-4057-AE5D-3CC78E0CCDC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تَغَمَّدْنِي فِي يَوْمِيَ هَذَا بِمَا تَتَغَمَّدُ بِهِ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Shield me in this day of mine, by that through which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shieldest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him </a:t>
            </a:r>
          </a:p>
        </p:txBody>
      </p:sp>
      <p:sp>
        <p:nvSpPr>
          <p:cNvPr id="276484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tagham-mad-nee fee yaw-mee had'aa bimaa tatagham-madu bihee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54" y="492919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آج کے دن اس دامن رحمت میں ڈھانپ لے جس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ایسے شخص کو ڈھانپتا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60E4-1E61-4688-AC9F-336398A3F86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  <p:extLst>
      <p:ext uri="{BB962C8B-B14F-4D97-AF65-F5344CB8AC3E}">
        <p14:creationId xmlns:p14="http://schemas.microsoft.com/office/powerpoint/2010/main" val="1147768397"/>
      </p:ext>
    </p:extLst>
  </p:cSld>
  <p:clrMapOvr>
    <a:masterClrMapping/>
  </p:clrMapOvr>
  <p:transition>
    <p:fade/>
  </p:transition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مَنْ جَارَ إلَيْكَ مُتَنَصِّلاً،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 prays fervently to Thee while disavowing</a:t>
            </a:r>
          </a:p>
        </p:txBody>
      </p:sp>
      <p:sp>
        <p:nvSpPr>
          <p:cNvPr id="27648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man- jaara ilay-ka mutanas'-s'ilaa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068" y="4857760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گناہوں سے دست بردار ہو کر تجھ سے نالہ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وفریاد کرے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067D9F-41EC-4C04-99A7-5ECE9898F0D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  <p:extLst>
      <p:ext uri="{BB962C8B-B14F-4D97-AF65-F5344CB8AC3E}">
        <p14:creationId xmlns:p14="http://schemas.microsoft.com/office/powerpoint/2010/main" val="2748706067"/>
      </p:ext>
    </p:extLst>
  </p:cSld>
  <p:clrMapOvr>
    <a:masterClrMapping/>
  </p:clrMapOvr>
  <p:transition>
    <p:fade/>
  </p:transition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وَعَاذَ بِاسْتِغْفَارِكَ تَائِباً،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him who seeks refuge in Thy forgiveness while repenting!</a:t>
            </a:r>
          </a:p>
        </p:txBody>
      </p:sp>
      <p:sp>
        <p:nvSpPr>
          <p:cNvPr id="27853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a'ad'a bis-tigh-faarika taaa-ibaa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5072075"/>
            <a:ext cx="69445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توبہ کرتے ہوئے تیری بخشش میں پناہ مانگے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D04098-D03E-4C63-9F2E-FB304F84A19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37674" y="1200140"/>
            <a:ext cx="988801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وَتَوَلَّنِي بِمَا تَتَوَلَّى بِهِ أَهْلَ طَاعَتِكَ،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Attend to me with that through which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attendest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to the people of obedience toward Thee,</a:t>
            </a:r>
          </a:p>
        </p:txBody>
      </p:sp>
      <p:sp>
        <p:nvSpPr>
          <p:cNvPr id="27955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tawal-lanee bimaa tatawal-laa biheee ah-la t'aaa'tika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14351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میں پناہ چاہے اور جس طرح اپنے اطاعت گزاروں اورقرب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ومنزلت والوں کی سر پرستی فرماتا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76425-845E-457C-9F40-604287B1FC4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3156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وَالزُّلْفَى لَدَيْكَ، وَالْمَكَانَةِ مِنْكَ،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10796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proximity to Thee, and rank with Thee!</a:t>
            </a:r>
          </a:p>
        </p:txBody>
      </p:sp>
      <p:sp>
        <p:nvSpPr>
          <p:cNvPr id="280580" name="Subtitle 4"/>
          <p:cNvSpPr txBox="1">
            <a:spLocks/>
          </p:cNvSpPr>
          <p:nvPr/>
        </p:nvSpPr>
        <p:spPr bwMode="auto">
          <a:xfrm>
            <a:off x="1809720" y="466054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waz-zul-faa laday-ka wal-makaanati mink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8546" y="5589240"/>
            <a:ext cx="49183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تیری قربت ، اور تیرے ساتھ درجہ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E5C1E-DB44-4BA2-8C2A-EA2377B78E7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551384" y="1319991"/>
            <a:ext cx="104394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وَتَوَحَّدْنِي بِمَا تَتَوَحَّدُ بِهِ مَنْ وَفى بِعَهْدِكَ،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527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Single me out, as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singlest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him out who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fulfils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Thy covenant,</a:t>
            </a:r>
          </a:p>
        </p:txBody>
      </p:sp>
      <p:sp>
        <p:nvSpPr>
          <p:cNvPr id="281604" name="Subtitle 4"/>
          <p:cNvSpPr txBox="1">
            <a:spLocks/>
          </p:cNvSpPr>
          <p:nvPr/>
        </p:nvSpPr>
        <p:spPr bwMode="auto">
          <a:xfrm>
            <a:off x="1738282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tawah'-h'ad-nee bimaa tatawah'-h'adu bihee man-wafaa bi 'h-dik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02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میری سرپرستی فرما اور جس طرح ان لوگوں پر جنہوں 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تیرے عہد کو پورا کیا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3CAC5-AC47-4473-8263-C48B1F15886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67406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وَأَتْعَبَ نَفْسَهُ فِيْ ذَاتِكَ، وَأَجْهَدَهَا فِي مَرْضَاتِكَ،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839416" y="3144088"/>
            <a:ext cx="1017604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fatigues himself for Thy sake alone, and exerts himself in Thy good pleasure!</a:t>
            </a:r>
          </a:p>
        </p:txBody>
      </p:sp>
      <p:sp>
        <p:nvSpPr>
          <p:cNvPr id="282628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at-a'ba naf-sahoo fee d'aatik wa aj-hadahaa fee mar-z''aatik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تیری خاطر اپنے کو تعب ومشقت میں ڈالا اور تیری رضا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مندیوں کے لیے سختیوں کو جھیلا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C56D2-9D6F-446B-8D94-42EA4CC24C9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5020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تُؤَاخِذْنِي بِتَفْرِيطِيْ فِي جَنْبِكَ،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Take me not to task for my neglect in respect to Thee,</a:t>
            </a:r>
          </a:p>
        </p:txBody>
      </p:sp>
      <p:sp>
        <p:nvSpPr>
          <p:cNvPr id="28365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too-aakhid'-nee bitaf-reet'ee fee jambik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2729" y="5500703"/>
            <a:ext cx="6607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اپنی طرف سے غفلت برتنے پر نہ لے،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C15E4-F4AB-408C-B634-58450083F34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89366" y="1731173"/>
            <a:ext cx="1178463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وَتَعَدِّي طَوْرِيْ فِي حُدودِكَ، وَمُجَاوَزَةِ أَحْكَامِكَ.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695400" y="2995618"/>
            <a:ext cx="990233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my transgressing the limit in Thy bounds, and stepping outside Thy ordinances!</a:t>
            </a:r>
          </a:p>
        </p:txBody>
      </p:sp>
      <p:sp>
        <p:nvSpPr>
          <p:cNvPr id="284676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taa'd-dee t'aw-ree fee h'udoodik wa mujaawazati ah'-kaamik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5072074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حق میں کوتاہی کرنے ،تیرے حدود سے متجاوز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ہونے اور تیرے احکام کے پس پشت ڈالنے پر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DDC84-3F6F-4575-851B-48DC534ACF1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73814" y="109746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تَسْتَدْرِجْنِي بِإمْلائِكَ لِي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559496" y="254049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Draw me not on little by little by granting me a respite,</a:t>
            </a:r>
          </a:p>
        </p:txBody>
      </p:sp>
      <p:sp>
        <p:nvSpPr>
          <p:cNvPr id="285700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tas-tad-rij-nee biim-laaa-ika lee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485776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میرا مواخذہ نہ کر اور مجھے اس شخص کے مہلت دینے کی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طرح مہلت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823D4-B591-4FFE-BBAC-8FDA48E33EA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905000" y="155679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اللهُ لاَ إلهَ إلاّ أَنْتَ الَّذِي أَنْشَأْتَ الاشْيَاءَ مِنْ غَيْرِ سِنْخ،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767408" y="3281278"/>
            <a:ext cx="1026237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Thou art God, there is no god but Thou. Thou hast brought forth the things without root,</a:t>
            </a:r>
          </a:p>
        </p:txBody>
      </p:sp>
      <p:sp>
        <p:nvSpPr>
          <p:cNvPr id="29700" name="Subtitle 4"/>
          <p:cNvSpPr txBox="1">
            <a:spLocks/>
          </p:cNvSpPr>
          <p:nvPr/>
        </p:nvSpPr>
        <p:spPr bwMode="auto">
          <a:xfrm>
            <a:off x="1450504" y="4361009"/>
            <a:ext cx="96719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antal-laahoo laaa ilaha il-laaa ant al-lad'eee anshaa-tal-ash-yaaa-a min gheeri sin-kh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28834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ہی وہ اللہ ہے کہ تیرے علاوہ کوئی معبود نہیں، جس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نے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بغیر مواد کے تمام چیزوں کو پیدا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269FCD-6FF4-4749-A184-1FFD13C5714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79376" y="1155685"/>
            <a:ext cx="1003622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اسْتِدْرَاجَ مَنْ مَنَعَنِي خَيْرَ مَا عِنْدَهُ،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891627" y="2625710"/>
            <a:ext cx="980169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like the drawing on little by little of him who withholds from me the good he has</a:t>
            </a:r>
          </a:p>
        </p:txBody>
      </p:sp>
      <p:sp>
        <p:nvSpPr>
          <p:cNvPr id="286724" name="Subtitle 4"/>
          <p:cNvSpPr txBox="1">
            <a:spLocks/>
          </p:cNvSpPr>
          <p:nvPr/>
        </p:nvSpPr>
        <p:spPr bwMode="auto">
          <a:xfrm>
            <a:off x="1498683" y="384491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is-tid-raaja mam-manaa'nee khay-ra maa i'ndahoo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لوگوں کو راغب کرنے کے لئے جو اس کے پاس موجود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چیزوں سے مجھے روکتے ہیں 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8D3D02-224D-4F6F-992F-0C5C2C36A2B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60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يَشْرَكْكَ فِي حُلُولِ نِعْمَتِهِ بِي،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by not sharing with Thee in letting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favour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down upon me!</a:t>
            </a:r>
          </a:p>
        </p:txBody>
      </p:sp>
      <p:sp>
        <p:nvSpPr>
          <p:cNvPr id="287748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lam yash-rak-ka fee h'ulooli nia'-matihee bee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4929198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یہاں تک کہ تجھے بھی ان نعمتوں کے دینے میں شریک نہ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سمجھا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9313D1-59D1-4D81-993F-ABD6DB51F46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8000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وَنَبِّهْنِي مِنْ رَقْدَةِ الْغَافِلِينَ،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Arouse me from the sleep of the heedless,</a:t>
            </a:r>
          </a:p>
        </p:txBody>
      </p:sp>
      <p:sp>
        <p:nvSpPr>
          <p:cNvPr id="288772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nab-bih-nee min-raq-datil-ghaafileen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4299" y="5072075"/>
            <a:ext cx="4104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غفلت شعاروں کی نیند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88C04-FE09-4A74-932B-79384F3AD5C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95400" y="1362706"/>
            <a:ext cx="1032425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وَسِنَةِ الْمُسْرِفِينَ، وَنَعْسَةِ الْمَخْذُولِينَ.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slumber of the prodigal, and the dozing of the forsaken!</a:t>
            </a:r>
          </a:p>
        </p:txBody>
      </p:sp>
      <p:sp>
        <p:nvSpPr>
          <p:cNvPr id="289796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sinatil-mus-rifeen wa naa'-satil-makh-d'ooleen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بے راہرؤوں کے خواب اور حرماں نصیبوں کی غفلت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ہوشیار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BACF1-F6BB-4F95-9A6B-CA258BFFED3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551384" y="1316033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وَخُذْ بِقَلْبِي إلَى مَا اسْتَعْمَلْتَ بِهِ القَانِتِيْنَ،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Take my heart to that in which Thou hast employed the devout,</a:t>
            </a:r>
          </a:p>
        </p:txBody>
      </p:sp>
      <p:sp>
        <p:nvSpPr>
          <p:cNvPr id="290820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khud' biqal-beee ilaa maa as-taa'-mal-ta bihil-qaaniteen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دل کو اس راہ عمل پر لگا جس پر تو نے اطاعت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گزاروں کو لگایا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5DA05-5B8B-4BD1-AC58-116094E2D1F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942006"/>
            <a:ext cx="1214467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وَاسْتَعْبَدْتَ بِهِ الْمُتَعَبِّدِينَ، وَاسْتَنْقَذْتَ بِهِ الْمُتَهَاوِنِينَ،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44597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enthralled the worshipers, and rescued the remiss!</a:t>
            </a:r>
          </a:p>
        </p:txBody>
      </p:sp>
      <p:sp>
        <p:nvSpPr>
          <p:cNvPr id="291844" name="Subtitle 4"/>
          <p:cNvSpPr txBox="1">
            <a:spLocks/>
          </p:cNvSpPr>
          <p:nvPr/>
        </p:nvSpPr>
        <p:spPr bwMode="auto">
          <a:xfrm>
            <a:off x="1981200" y="471279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was-taa'-bat-ta bihil-mutaa'b-bideen was-tanqad'-ta bihil-mutahaawineen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949280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عبادت کرنے والوں کو مرغوب کیا اور باقی لوگوں کو بچایا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8DBE8-B45D-4E09-AC70-E6D3305FFA4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وَأَعِذْنِي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مِمَّا يُبَاعِدُنِي عَنْكَ،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 me refuge from that which will keep me far from Thee,</a:t>
            </a:r>
          </a:p>
        </p:txBody>
      </p:sp>
      <p:sp>
        <p:nvSpPr>
          <p:cNvPr id="292868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ai'd'-nee mim-maa  yubaai'dunee a'nk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143513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اس سے پناہ دے جو مجھے تجھ سے دور رکھے گا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87FE7-200C-4FBA-BDDB-F8E3EB9B784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وَيَحُولُ بَيْنِي وَبَيْنَ حَظِّي مِنْكَ،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come between me and my share from Thee,</a:t>
            </a:r>
          </a:p>
        </p:txBody>
      </p:sp>
      <p:sp>
        <p:nvSpPr>
          <p:cNvPr id="293892" name="Subtitle 4"/>
          <p:cNvSpPr txBox="1">
            <a:spLocks/>
          </p:cNvSpPr>
          <p:nvPr/>
        </p:nvSpPr>
        <p:spPr bwMode="auto">
          <a:xfrm>
            <a:off x="1738282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yah'oolu bay-nee wa bay-na h'az'-z'ee mink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1356" y="5143513"/>
            <a:ext cx="581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وہ مجھے تیرا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حصہ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لینے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روکے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IN" sz="4800" dirty="0" err="1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گا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94ECC5-CB86-4D45-98F3-4D0B59FF6E9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5493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وَيَصُدُّنِي عَمَّا أُحَاوِلُ لَدَيْكَ.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bar me from that which I strive for in Thee!</a:t>
            </a:r>
          </a:p>
        </p:txBody>
      </p:sp>
      <p:sp>
        <p:nvSpPr>
          <p:cNvPr id="294916" name="Subtitle 4"/>
          <p:cNvSpPr txBox="1">
            <a:spLocks/>
          </p:cNvSpPr>
          <p:nvPr/>
        </p:nvSpPr>
        <p:spPr bwMode="auto">
          <a:xfrm>
            <a:off x="1487488" y="4000504"/>
            <a:ext cx="91805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yas'ud-dunee a'm-maaa uh'aawilu laday-k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54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مجھے بھگاتا ہے جس کی میں تجھ میں جدوجہد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کرتا ہوں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0D805-BAAA-4DE9-B309-3E5505CB5C1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وَسَهِّلْ لِي مَسْلَكَ الْخَيْرَاتِ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easy for me the road of good deeds toward Thee,</a:t>
            </a:r>
          </a:p>
        </p:txBody>
      </p:sp>
      <p:sp>
        <p:nvSpPr>
          <p:cNvPr id="29594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sah-hil-lee mas-lakal-khay-raati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9852" y="5214951"/>
            <a:ext cx="6901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میرے لئے تیری طرف نیک اعمال کی راہ آسان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DA90E-51F1-4FA4-B772-0607F1D01DB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055440" y="1340768"/>
            <a:ext cx="989220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وَصَوَّرْتَ مَا صَوَّرْتَ مِنْ غَيْرِ مِثال،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43223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formed what Thou hast formed without exemplar,</a:t>
            </a:r>
          </a:p>
        </p:txBody>
      </p:sp>
      <p:sp>
        <p:nvSpPr>
          <p:cNvPr id="30724" name="Subtitle 4"/>
          <p:cNvSpPr txBox="1">
            <a:spLocks/>
          </p:cNvSpPr>
          <p:nvPr/>
        </p:nvSpPr>
        <p:spPr bwMode="auto">
          <a:xfrm>
            <a:off x="198120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s'aw-war-ta maa s'aw-war-ta min ghay-ri mithaal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16" y="557214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اوربغیر کسی نمونہ و مثال کے صورتوں کی نقش آرائی کی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D1C68-54D6-4F2F-8209-177B741923C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67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وَالْمُسَابَقَةِ إلَيْهَا مِنْ حَيْثُ أَمَرْتَ،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racing to them from where Thou hast commanded,</a:t>
            </a:r>
          </a:p>
        </p:txBody>
      </p:sp>
      <p:sp>
        <p:nvSpPr>
          <p:cNvPr id="296964" name="Subtitle 4"/>
          <p:cNvSpPr txBox="1">
            <a:spLocks/>
          </p:cNvSpPr>
          <p:nvPr/>
        </p:nvSpPr>
        <p:spPr bwMode="auto">
          <a:xfrm>
            <a:off x="1752600" y="4071942"/>
            <a:ext cx="891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wal-msaabaqata ilay-haa min h'ay-thu amar-t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291" y="5357827"/>
            <a:ext cx="63642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کے لئے مقابلہ جسکا تونے حکم دیا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3E92F-173E-47B2-B56C-A282040A2AA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وَالْمُشَاحَّةَ فِيهَا عَلَى مَا أَرَدْتَ.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17167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coveting them as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desirest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297988" name="Subtitle 4"/>
          <p:cNvSpPr txBox="1">
            <a:spLocks/>
          </p:cNvSpPr>
          <p:nvPr/>
        </p:nvSpPr>
        <p:spPr bwMode="auto">
          <a:xfrm>
            <a:off x="839416" y="4355433"/>
            <a:ext cx="965710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wal-mushaaah'-h'ata feehaa a'laa maaa arat-t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5286388"/>
            <a:ext cx="6236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میں بہتان وہی ہے جو تو چاہتا تھا۔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5CA69-7E79-4C64-A8E3-A6B9542B68D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95364" y="159893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تَمْحَقْنِي فِيمَنْ تَمْحَقُ مِنَ الْمُسْتَخِفِّينَ بِمَا أَوْعَدْتَ،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0" y="3086108"/>
            <a:ext cx="1185664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Efface me not </a:t>
            </a:r>
            <a:r>
              <a:rPr lang="en-US" sz="2800" b="1" kern="1200" dirty="0">
                <a:solidFill>
                  <a:srgbClr val="0070C0"/>
                </a:solidFill>
                <a:ea typeface="MS Mincho" pitchFamily="49" charset="-128"/>
              </a:rPr>
              <a:t>along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with those whom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effacest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for thinking lightly of what Thou hast promised!</a:t>
            </a:r>
          </a:p>
        </p:txBody>
      </p:sp>
      <p:sp>
        <p:nvSpPr>
          <p:cNvPr id="299012" name="Subtitle 4"/>
          <p:cNvSpPr txBox="1">
            <a:spLocks/>
          </p:cNvSpPr>
          <p:nvPr/>
        </p:nvSpPr>
        <p:spPr bwMode="auto">
          <a:xfrm>
            <a:off x="1495364" y="4155291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tam-h'aq-nee fee man tam-h'aqu minal-mus-takhif-feena bimaaa aw-a't-t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192" y="507207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ان لوگوں کے ساتھ نہیں کرنا جسے تو نے تیز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جس کا وعدہ کیا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BEC33-E401-4445-B17F-529A1B0A4B5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00973" y="177281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تُهْلِكْنِي مَعَ مَنْ تُهْلِكُ مِنَ الْمُتَعَرِّضِينَ لِمَقْتِكَ،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830453" y="3338518"/>
            <a:ext cx="1010404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Destroy me not with those whom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destroyest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for exposing themselves to Thy hate!</a:t>
            </a:r>
          </a:p>
        </p:txBody>
      </p:sp>
      <p:sp>
        <p:nvSpPr>
          <p:cNvPr id="300036" name="Subtitle 4"/>
          <p:cNvSpPr txBox="1">
            <a:spLocks/>
          </p:cNvSpPr>
          <p:nvPr/>
        </p:nvSpPr>
        <p:spPr bwMode="auto">
          <a:xfrm>
            <a:off x="1981200" y="443711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tuh-lik-nee maa' man tuh-liku minal-mutaa'r-riz''eena limaq-tik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5877" y="5551919"/>
            <a:ext cx="8684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ان لوگوں کے ساتھ تباہ نہ کر </a:t>
            </a:r>
            <a:r>
              <a:rPr lang="ur-IN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جو تجھےحقیر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جانتے 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4D532-71CE-42CB-AD3F-B93F282CBA4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265384" y="1341427"/>
            <a:ext cx="1245738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تُتَبِّرْني فِيمَنْ تُتَبِّرُ مِنَ الْمُنْحَرِفِينَ عَنْ سُبُلِكَ.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Annihilate me not among those whom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annihilatest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for deviating from Thy roads!</a:t>
            </a:r>
          </a:p>
        </p:txBody>
      </p:sp>
      <p:sp>
        <p:nvSpPr>
          <p:cNvPr id="301060" name="Subtitle 4"/>
          <p:cNvSpPr txBox="1">
            <a:spLocks/>
          </p:cNvSpPr>
          <p:nvPr/>
        </p:nvSpPr>
        <p:spPr bwMode="auto">
          <a:xfrm>
            <a:off x="1981200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tutab-bir-nee fee man tutab-biru minal-mun-h'arifeena a'n subulik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485776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لوگوں میں سے جو تیرے راستوں سے ہٹ گئے 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ان کا جواز پیش نہ کر۔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3AE98-0EC6-43DA-AA4C-88FA4538ED0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778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وَنَجِّنِيْ مِنْ غَمَرَاتِ الْفِتْنَةِ،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28800" y="281781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Deliver me from the floods of trial,</a:t>
            </a:r>
          </a:p>
        </p:txBody>
      </p:sp>
      <p:sp>
        <p:nvSpPr>
          <p:cNvPr id="302084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naj-jinee min ghamaraatil-fit-nah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1422" y="5000637"/>
            <a:ext cx="4692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آزمائش کے سیلاب سے بچا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653D9-3550-423B-B950-FF17199FD2E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0047" y="130700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وَخَلِّصْنِي مِنْ لَهَوَاتِ الْبَلْوى،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save me from the gullets of affliction,</a:t>
            </a:r>
          </a:p>
        </p:txBody>
      </p:sp>
      <p:sp>
        <p:nvSpPr>
          <p:cNvPr id="303108" name="Subtitle 4"/>
          <p:cNvSpPr txBox="1">
            <a:spLocks/>
          </p:cNvSpPr>
          <p:nvPr/>
        </p:nvSpPr>
        <p:spPr bwMode="auto">
          <a:xfrm>
            <a:off x="1809720" y="378619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khal-lis'-nee mil-lahawaatil-bal-waa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4298" y="4857761"/>
            <a:ext cx="48862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تکلیف کے فتنوں سے بچا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8773B-E3C8-4BAA-860B-264FE077E5F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400" y="13160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وَأَجِرْنِي مِنْ أَخْذِ الاِمْلاءِ،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grant me sanctuary from being seized by respite!</a:t>
            </a:r>
          </a:p>
        </p:txBody>
      </p:sp>
      <p:sp>
        <p:nvSpPr>
          <p:cNvPr id="304132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ajir-nee min akh-d'il-im-laaa-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8316" y="471488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اور مجھے حرمت عطا فرما مہلت کے ذریعہ ضبط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ہونے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17CCD-F749-426A-ADF4-0B904B4141E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14908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وَحُلْ بَيْنِي وَبَيْنَ عَدُوٍّ يُضِلُّنِي،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Come between me and the enemy who misguides me,</a:t>
            </a:r>
          </a:p>
        </p:txBody>
      </p:sp>
      <p:sp>
        <p:nvSpPr>
          <p:cNvPr id="305156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h'ul bay-nee wabay-na  a'doo-wee-yuz''il-lunee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429265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میرے اور دشمن کے درمیان آجا جو مجھے گمراہ کرتا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30F4D-50F3-41D5-9AEA-AA0F17235F3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24000" y="135969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وَهَوىً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يُوبِقُنِي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وَمَنْقَصَة تَرْهَقُنِي.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caprice which ruins me, and the failing which overcomes me!</a:t>
            </a:r>
          </a:p>
        </p:txBody>
      </p:sp>
      <p:sp>
        <p:nvSpPr>
          <p:cNvPr id="306180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hawana yoobiqunee wa manqas'atin tar-haqunee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07207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وہ سرخی جو مجھے برباد کرتی ہے ، اور وہ ناکامی جو مجھ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پر قابو پالتی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214D5-374E-47E4-BDF1-4294D24FFC0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بِسْمِ اللَّهِ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الرَّحْمَٰنِ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الرَّحِيمِ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8280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In the Name of Allah, 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All-beneficent, the All-merciful. </a:t>
            </a:r>
          </a:p>
        </p:txBody>
      </p:sp>
      <p:sp>
        <p:nvSpPr>
          <p:cNvPr id="4100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bismi allahi alrrahmini alrrahimi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24232" y="5429265"/>
            <a:ext cx="5875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اللہ كے نام سے جو بڑا رحمان اور رحیم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18494-59F7-4AAA-9B4B-DA32CB70C32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035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وَابْتَدَعْتَ الْمُبْتَدَعَاتِ بِلاَ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احْتِذَآء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originated the originated things without limitation.</a:t>
            </a:r>
          </a:p>
        </p:txBody>
      </p:sp>
      <p:sp>
        <p:nvSpPr>
          <p:cNvPr id="31748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wab-tadaa'-tal-mub-tadaa'ati bilaa ah'-tid'aaa-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429265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بغیر کسی کی پیروی کئے موجودات کو خلعت وجود بخشا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29741-26B8-412F-88B2-7B2EF0E6DE7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92546" y="167671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تُعْرِضْ عَنِّي إعْرَاضَ مَنْ لاَ تَرْضَى عَنْهُ بَعْدَ غَضَبِكَ،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827956" y="3181732"/>
            <a:ext cx="1053608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Turn not away from me with the turning away in wrath from one with whom Thou art not pleased!</a:t>
            </a:r>
          </a:p>
        </p:txBody>
      </p:sp>
      <p:sp>
        <p:nvSpPr>
          <p:cNvPr id="30720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tua'-riz'' a'n-neee ia'-raaz''a mal-laa tar-z''aa a'n-hoo baa'-da ghaz''abik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14351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جس سے تُو راضی نہ ہو اس کے غضب سے مجھ سے منہ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نہ موڑ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29E3F-7371-4C0B-A671-8FF9F8DD866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400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تُؤْيِسْنِي مِنَ الامَلِ فِيكَ،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Let me not lose heart in expecting from Thee, </a:t>
            </a:r>
          </a:p>
        </p:txBody>
      </p:sp>
      <p:sp>
        <p:nvSpPr>
          <p:cNvPr id="308228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laa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too-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yis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-nee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minal-amali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feeka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7109" y="5143513"/>
            <a:ext cx="42819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امید سے محروم نہ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6683B-7FC5-4656-A223-D76D05E3982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29692" y="138179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فَيَغْلِبَ عَلَيَّ الْقُنُوطُ مِنْ رَحْمَتِكَ،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lest I be overcome by despair of Thy mercy!</a:t>
            </a:r>
          </a:p>
        </p:txBody>
      </p:sp>
      <p:sp>
        <p:nvSpPr>
          <p:cNvPr id="30822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fayagh-liba a'lay-yal-qunoot'u mir-rah'-matik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9852" y="5000637"/>
            <a:ext cx="7181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رحمت سے مایوسی مجھ پر غالب آئے گی 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B40D6-5D59-4980-B40F-F7B81C632BD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  <p:extLst>
      <p:ext uri="{BB962C8B-B14F-4D97-AF65-F5344CB8AC3E}">
        <p14:creationId xmlns:p14="http://schemas.microsoft.com/office/powerpoint/2010/main" val="3571588665"/>
      </p:ext>
    </p:extLst>
  </p:cSld>
  <p:clrMapOvr>
    <a:masterClrMapping/>
  </p:clrMapOvr>
  <p:transition>
    <p:fade/>
  </p:transition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828897" y="13160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تَمْنَحْنِي بِمَا لاَ طَاقَةَ لِيْ بِهِ،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Grant me not that which I cannot endure,</a:t>
            </a:r>
          </a:p>
        </p:txBody>
      </p:sp>
      <p:sp>
        <p:nvSpPr>
          <p:cNvPr id="309252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tam-tah'in-nee bimaa laa t'aaqata lee bihee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5" y="5429265"/>
            <a:ext cx="7354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وہ چیز نہ دے جو میں سنبھال نہیں سکتا 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04795-1734-4896-AAC4-2A98BBF76E7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33872" y="1633538"/>
            <a:ext cx="1032425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فَتَبْهَظَنِي مِمَّا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تُحَمِّلُنِيهِ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فَضْلِ مَحَبَّتِكَ،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32620" y="2995618"/>
            <a:ext cx="938396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lest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weighest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me down with the surplus of Thy love which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loadest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upon me!</a:t>
            </a:r>
          </a:p>
        </p:txBody>
      </p:sp>
      <p:sp>
        <p:nvSpPr>
          <p:cNvPr id="31027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fatab-haz'anee mim-maa tuh'am-miluneehee min faz''-li mah'ab-batik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77" y="5500703"/>
            <a:ext cx="7401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تاکہ تو مجھے اپنی محبت کے فضل سے حیران کردے 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EF75D-4FB9-4AFB-A40D-B34D0496C84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34622" y="1323948"/>
            <a:ext cx="1178463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تُرْسِلْنِي مِنْ يَدِكَ إرْسَالَ مَنْ لاَ خَيْرَ فِيهِ،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252845" y="2793973"/>
            <a:ext cx="968631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Send me not from Thy hand, the sending of him who possesses no good,</a:t>
            </a:r>
          </a:p>
        </p:txBody>
      </p:sp>
      <p:sp>
        <p:nvSpPr>
          <p:cNvPr id="311300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tur-sil-nee mee-yadika ir-saala man  laa khay-ra feeh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9720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اورمجھے اس طرح اپنے ہاتھ سے نہ چھوڑ دے جس طرح اسے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چھوڑ دیتا ہے جس میں کوئی بھلائی نہ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6AD72-A017-48D2-B4A3-BC8A952D4B4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1928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حَاجَةَ بِكَ إلَيْهِ، وَلاَ إنابَةَ لَهُ،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toward whom Thou hast no need, and who turns not back [to Thee]!</a:t>
            </a:r>
          </a:p>
        </p:txBody>
      </p:sp>
      <p:sp>
        <p:nvSpPr>
          <p:cNvPr id="312324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h'aajata bika ilay-h wa laaa inaabata lah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0063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مجھے اس سے کوئی مطلب ہو اورنہ اس کے لیے توبہ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وبازگشت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2E964-5332-4875-92CB-DDB7441F0DB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96688" y="1265227"/>
            <a:ext cx="1192864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تَرْمِ بِيَ رَمْيَ مَنْ سَقَطَ مِنْ عَيْنِ رِعَايَتِكَ،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717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Cast me not with the casting of him who has fallen from the eye of Thy regard</a:t>
            </a:r>
          </a:p>
        </p:txBody>
      </p:sp>
      <p:sp>
        <p:nvSpPr>
          <p:cNvPr id="313348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tar-mi bee ram-y man saqat'a min a'y-ni ria'ayatik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4857760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اس طرح نہ پھینک دے جس طرح اسے پھینک دیتا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ہے جو تیری نظر توجہ سے گر چکا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BB4C0-825D-45C9-9B17-79F34A566C7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221904" y="1196752"/>
            <a:ext cx="974819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وَمَنِ اشْتَمَلَ عَلَيْهِ الْخِزْيُ مِنْ عِنْدِكَ،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been wrapped in degradation from Thee!</a:t>
            </a:r>
          </a:p>
        </p:txBody>
      </p:sp>
      <p:sp>
        <p:nvSpPr>
          <p:cNvPr id="314372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mani ash-tamala a'leehil-khiz-yu min i'ndik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286389"/>
            <a:ext cx="8242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طرف سے ذلت و رسوائی اس پر چھائی ہوئی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1D31B-3870-488B-97CF-93FE348A701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79376" y="1408051"/>
            <a:ext cx="1082831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بَلْ خُذْ بِيَدِيْ مِنْ سَقْطَةِ الْمُتَرَدِّدِينَ،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19804" y="263569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Rather take my hand [and save me] from the falling of 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stumblers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315396" name="Subtitle 4"/>
          <p:cNvSpPr txBox="1">
            <a:spLocks/>
          </p:cNvSpPr>
          <p:nvPr/>
        </p:nvSpPr>
        <p:spPr bwMode="auto">
          <a:xfrm>
            <a:off x="1892439" y="391783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n-NO" sz="3200" b="1" i="1" dirty="0">
                <a:solidFill>
                  <a:srgbClr val="000066"/>
                </a:solidFill>
                <a:ea typeface="MS Mincho" pitchFamily="49" charset="-128"/>
              </a:rPr>
              <a:t>bal khud' beeadee min  saq-t'atil-mutarad-deen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72074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بلکہ گرنے والوں کے گرنے سے اور کج روؤں کے خوف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وہراس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E7C35-D4C3-442A-A0D2-0F85DC6329B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2425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قَدَّرْتَ كُلَّ شَيْء تَقْدِيراً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 hast ordained each thing with an ordination,</a:t>
            </a:r>
          </a:p>
        </p:txBody>
      </p:sp>
      <p:sp>
        <p:nvSpPr>
          <p:cNvPr id="3277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antal-lad'ee qad-dar-ta kul-la shay-in taq-deeraa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9852" y="5500703"/>
            <a:ext cx="7019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ہی وہ ہے جس نے ہر چیز کا اندازہ ٹھہرایا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46856-3366-4E80-995B-BE70ECD77B5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551384" y="1740696"/>
            <a:ext cx="1063250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وَوَهْلَةِ الْمُتَعَسِّفِيْنَ، وَزَلّةِ الْمَغْرُورِينَ، وَوَرْطَةِ الْهَالِكِينَ.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995636" y="3267080"/>
            <a:ext cx="97440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the disquiet of the deviators, the slip of those deluded, and the plight of the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perishers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316420" name="Subtitle 4"/>
          <p:cNvSpPr txBox="1">
            <a:spLocks/>
          </p:cNvSpPr>
          <p:nvPr/>
        </p:nvSpPr>
        <p:spPr bwMode="auto">
          <a:xfrm>
            <a:off x="1933621" y="422108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wah-latil-mutaa's-sifeen wa zal-latil-magh-rooreen wa war-t'atil-haalikeen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8320" y="5306957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فریب خوردہ لوگوں کے لغزش کھانے سے اور ہلاک ہونے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والوں کے ورطہ ہلاکت میں گرنے سے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343C0-88A5-485D-9B65-98B1553D387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384720" y="1196752"/>
            <a:ext cx="1238537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وَعَافِنِي مِمَّا ابْتَلَيْتَ بِهِ طَبَقَاتِ عَبِيدِكَ </a:t>
            </a:r>
            <a:r>
              <a:rPr lang="ar-SA" sz="88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وَإمآئِكَ</a:t>
            </a: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Release me from that with which Thou hast afflicted the ranks of Thy servants and handmaids</a:t>
            </a:r>
          </a:p>
        </p:txBody>
      </p:sp>
      <p:sp>
        <p:nvSpPr>
          <p:cNvPr id="317444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a'afinee mim-mab-talay-ta bihee t'abaqaati a'beedika wa imaaa-ik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000636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میرا ہاتھ تھام لے اور اپنے بندوں اورکنیزوں کے مختلف طبقوں کو جن چیزوں میں مبتلا کیا ہے ان سے مجھے عافیت وسلامتی بخش </a:t>
            </a:r>
            <a:endParaRPr lang="en-IN" sz="4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A11BF-6D7B-45D8-A6AD-7B9A7856012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752696" y="1559611"/>
            <a:ext cx="1097232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وَبَلِّغْنِي مَبَالِغَ مَنْ عُنِيتَ بِهِ، وَأَنْعَمْتَ عَلَيْهِ،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5293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make me reach the utmost degrees of him about whom Thou art concerned, towards whom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showest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favour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318468" name="Subtitle 4"/>
          <p:cNvSpPr txBox="1">
            <a:spLocks/>
          </p:cNvSpPr>
          <p:nvPr/>
        </p:nvSpPr>
        <p:spPr bwMode="auto">
          <a:xfrm>
            <a:off x="1738282" y="454839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bal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ligh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-nee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mabaaligha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man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u'neeta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bih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an-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a'm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-ta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a'lay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-h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834277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جنہیں تو نے مورد عنایت قرار دیا، جنہیں نعمتیں عطا کیں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8F272-5C9C-4331-83D7-7E98197C8EC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وَرَضِيتَ عَنْهُ،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with whom Thou art pleased,</a:t>
            </a:r>
          </a:p>
        </p:txBody>
      </p:sp>
      <p:sp>
        <p:nvSpPr>
          <p:cNvPr id="318468" name="Subtitle 4"/>
          <p:cNvSpPr txBox="1">
            <a:spLocks/>
          </p:cNvSpPr>
          <p:nvPr/>
        </p:nvSpPr>
        <p:spPr bwMode="auto">
          <a:xfrm>
            <a:off x="180972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raz''eeta a'n-h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2861" y="4786323"/>
            <a:ext cx="4081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جن سے راضی وخوشنود ہوا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264B5-B5A5-4B0E-BB8D-CE9E39ABCD6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  <p:extLst>
      <p:ext uri="{BB962C8B-B14F-4D97-AF65-F5344CB8AC3E}">
        <p14:creationId xmlns:p14="http://schemas.microsoft.com/office/powerpoint/2010/main" val="236541690"/>
      </p:ext>
    </p:extLst>
  </p:cSld>
  <p:clrMapOvr>
    <a:masterClrMapping/>
  </p:clrMapOvr>
  <p:transition>
    <p:fade/>
  </p:transition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47842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فَأَعَشْتَهُ حَمِيداً، وَتَوَفَّيْتَهُ سَعِيداً،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0664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so that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lettest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him live as one praiseworthy and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takest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him to Thee as one felicitous!</a:t>
            </a:r>
          </a:p>
        </p:txBody>
      </p:sp>
      <p:sp>
        <p:nvSpPr>
          <p:cNvPr id="319492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faaa'sh-tahoo h'ameedaa wa tawaf-fay-tahoo sae'edaa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جنہیں قابل ستائش زندگی بخشی اورسعادت وکامرانی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ساتھ موت دی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AA913-EDB5-4D71-B926-CE5D498C1D1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63352" y="1370254"/>
            <a:ext cx="1166529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وَطَوِّقْنِي طَوْقَ الاِقْلاَعِ عَمَّا يُحْبِطُ الْحَسَنَاتِ،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72097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Collar me with the collar of abstaining from that which makes good deeds fail</a:t>
            </a:r>
          </a:p>
        </p:txBody>
      </p:sp>
      <p:sp>
        <p:nvSpPr>
          <p:cNvPr id="320516" name="Subtitle 4"/>
          <p:cNvSpPr txBox="1">
            <a:spLocks/>
          </p:cNvSpPr>
          <p:nvPr/>
        </p:nvSpPr>
        <p:spPr bwMode="auto">
          <a:xfrm>
            <a:off x="1981200" y="443548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t'aw-wiq-nee t'aw-qal-iq-laai' a'm-maa yuh'-bit'ul-h'asnaat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1356" y="5792810"/>
            <a:ext cx="55419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ان کے مراتب ودرجات پر مجھے فائز کر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1B151D-1BE4-429E-AF22-86544882CB1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9308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وَيَذْهَبُ بِالْبَرَكَاتِ،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5749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takes away blessings!</a:t>
            </a:r>
          </a:p>
        </p:txBody>
      </p:sp>
      <p:sp>
        <p:nvSpPr>
          <p:cNvPr id="32154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yad'-habu bil-barakaat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1488" y="4857761"/>
            <a:ext cx="3805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برکتوں کو دور کرتا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AE805-D344-4D2A-8FB0-DFCA71AF617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340768"/>
            <a:ext cx="11496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وَأَشْعِرْ قَلْبِيَ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الازْدِجَارَ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عَنْ قَبَائِحِ السَّيِّئاتِ،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85523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Impart to my heart restraint before ugly works of evil</a:t>
            </a:r>
          </a:p>
        </p:txBody>
      </p:sp>
      <p:sp>
        <p:nvSpPr>
          <p:cNvPr id="322564" name="Subtitle 4"/>
          <p:cNvSpPr txBox="1">
            <a:spLocks/>
          </p:cNvSpPr>
          <p:nvPr/>
        </p:nvSpPr>
        <p:spPr bwMode="auto">
          <a:xfrm>
            <a:off x="1981200" y="421255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ash-i'r qal-beealiz-dijaara a'n qabaaa-ih'is-say-yi-aat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291" y="5569880"/>
            <a:ext cx="6455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برے کام کرنے سے پہلے میرے دل پر قابو پالے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F7C5F-333C-47CC-A233-109EE0B142C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وَفَوَاضِحِ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الْحَوْبَاتِ،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8917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disgraceful misdeeds!</a:t>
            </a:r>
          </a:p>
        </p:txBody>
      </p:sp>
      <p:sp>
        <p:nvSpPr>
          <p:cNvPr id="323588" name="Subtitle 4"/>
          <p:cNvSpPr txBox="1">
            <a:spLocks/>
          </p:cNvSpPr>
          <p:nvPr/>
        </p:nvSpPr>
        <p:spPr bwMode="auto">
          <a:xfrm>
            <a:off x="1809720" y="428456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fawaaz''ih'il-h'aw-baat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7848" y="5305855"/>
            <a:ext cx="2597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ذلت آمیز کام!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AC74F-113C-4627-8BE0-6752545EF86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50756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0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تَشْغَلْنِي بِمَا لاَ أُدْرِكُهُ إلاَّ بِكَ عَمَّا لا َ يُرْضِيْكَ عَنِّي غَيْرُهُ،</a:t>
            </a:r>
            <a:endParaRPr lang="en-US" sz="80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19336" y="3044552"/>
            <a:ext cx="1171262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800" b="1" kern="1200" dirty="0">
                <a:solidFill>
                  <a:srgbClr val="0070C0"/>
                </a:solidFill>
                <a:ea typeface="MS Mincho" pitchFamily="49" charset="-128"/>
              </a:rPr>
              <a:t>Divert me not by that which I cannot reach except through Thee from doing that which alone makes Thee pleased with me!</a:t>
            </a:r>
          </a:p>
        </p:txBody>
      </p:sp>
      <p:sp>
        <p:nvSpPr>
          <p:cNvPr id="324612" name="Subtitle 4"/>
          <p:cNvSpPr txBox="1">
            <a:spLocks/>
          </p:cNvSpPr>
          <p:nvPr/>
        </p:nvSpPr>
        <p:spPr bwMode="auto">
          <a:xfrm>
            <a:off x="1752600" y="392085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800" b="1" i="1" dirty="0">
                <a:solidFill>
                  <a:srgbClr val="000066"/>
                </a:solidFill>
                <a:ea typeface="MS Mincho" pitchFamily="49" charset="-128"/>
              </a:rPr>
              <a:t>wa laa tash-ghal-nee bimaa laaa ud-rikuhooo il-laa bika a'm-maa laa yur-z''eeka a'n-nee ghay-ruh</a:t>
            </a:r>
            <a:endParaRPr lang="fi-FI" sz="28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8884" y="4797152"/>
            <a:ext cx="9865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روک نہ دے اوراس پست دنیا کی محبت کہ جو تیرے ہاں کی </a:t>
            </a:r>
            <a:r>
              <a:rPr lang="ar-SA" sz="40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سعادت ابدی </a:t>
            </a:r>
            <a:r>
              <a:rPr lang="ar-SA" sz="40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کی طرف متوجہ ہونے سے مانع اور تیری طرف وسیلہ طلب </a:t>
            </a:r>
            <a:r>
              <a:rPr lang="ar-SA" sz="40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کرنے سے </a:t>
            </a:r>
            <a:r>
              <a:rPr lang="ar-SA" sz="40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سد راہ اور تیرا تقرب حاصل کرنے سے غافل کرنے </a:t>
            </a:r>
            <a:r>
              <a:rPr lang="ar-SA" sz="40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والی ہے</a:t>
            </a:r>
            <a:endParaRPr lang="en-IN" sz="40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E1ACEC-17D2-4339-BCBD-3CD50CFC937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2794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وَيَسَّرْتَ كُلَّ شَيْء تَيْسِيراً،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705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eased each thing with an easing,</a:t>
            </a:r>
          </a:p>
        </p:txBody>
      </p:sp>
      <p:sp>
        <p:nvSpPr>
          <p:cNvPr id="33796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yas-sar-ta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kul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-la shay-in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tay-seeraa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357827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اورہر چیز کو اس کے وظائف کی انجام دہی پر آمادہ کیا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12872-9EEE-4F64-90E8-A844B406AD5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72008" y="1627965"/>
            <a:ext cx="12192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وَانْزَعْ مِنْ قَلْبِي حُبَّ دُنْيَا دَنِيَّة </a:t>
            </a:r>
            <a:r>
              <a:rPr lang="ar-SA" sz="9600" kern="120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تَنْهى </a:t>
            </a:r>
            <a:br>
              <a:rPr lang="ar-OM" sz="9600" kern="120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</a:br>
            <a:r>
              <a:rPr lang="ar-SA" sz="9600" kern="120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عَمَّا 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عِنْدَكَ،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19336" y="3118242"/>
            <a:ext cx="11809312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Root out from my heart the love of this vile world, which keeps from everything which is with Thee,</a:t>
            </a:r>
          </a:p>
        </p:txBody>
      </p:sp>
      <p:sp>
        <p:nvSpPr>
          <p:cNvPr id="325636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anzia' min qal-bee h'ub-ba dunyaa danee-yah tan-haa a'm-maa i'ndak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28834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میرے دل سے نکال دے اور مجھے ملکہ عصمت عطا فرما جو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مجھے تیرے خوف سے قریب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2CD75-6897-4B53-9AD0-0A285423630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777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وَتَصُدُّ عَنِ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ابْتِغَآءِ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الْوَسِيلَةِ إلَيْكَ،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bars from seeking the mediation to Thee, </a:t>
            </a:r>
          </a:p>
        </p:txBody>
      </p:sp>
      <p:sp>
        <p:nvSpPr>
          <p:cNvPr id="32666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tas'ud-du a'ni ab-tighaaa-il-waseelati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7175" y="5429265"/>
            <a:ext cx="3938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، ارتکاب محرمات سے الگ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E9945-8C2D-4E3A-9A2F-15AC2A2222C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9906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وَتُذْهِلُ عَنِ التَّقَرُبِ مِنْكَ،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3754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distracts from striving for nearness to Thee!</a:t>
            </a:r>
          </a:p>
        </p:txBody>
      </p:sp>
      <p:sp>
        <p:nvSpPr>
          <p:cNvPr id="327684" name="Subtitle 4"/>
          <p:cNvSpPr txBox="1">
            <a:spLocks/>
          </p:cNvSpPr>
          <p:nvPr/>
        </p:nvSpPr>
        <p:spPr bwMode="auto">
          <a:xfrm>
            <a:off x="1981200" y="43434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tud'-hilu a'nit-taqar-rubi mink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5373216"/>
            <a:ext cx="6819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قربت کے لئے کوشاں رہنے سے روکتا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B1B49-EFA5-462B-8792-F2C448E4602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767408" y="1479546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وَزَيِّنَ لِيَ التَّفَرُّدَ بِمُنَاجَاتِكَ بِاللَّيْلِ وَالنَّهَارِ،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494738" y="2825755"/>
            <a:ext cx="945964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Embellish for me solitude in prayer whispered to Thee by night and by day!</a:t>
            </a:r>
          </a:p>
        </p:txBody>
      </p:sp>
      <p:sp>
        <p:nvSpPr>
          <p:cNvPr id="328708" name="Subtitle 4"/>
          <p:cNvSpPr txBox="1">
            <a:spLocks/>
          </p:cNvSpPr>
          <p:nvPr/>
        </p:nvSpPr>
        <p:spPr bwMode="auto">
          <a:xfrm>
            <a:off x="1881158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zay-yil-leeat-tafar-ruda bimunaajaatika bil-lay-li wan-nahaar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1092" y="5715016"/>
            <a:ext cx="9459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دن رات تیری دعاؤں کی سنجیدگی سے میرے لئے آراستہ ہوں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B8FB1-7B36-443A-A43B-8CD1DFE9F5B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016795" y="1458909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وَهَبْ لِي عِصْمَةً تُدْنِينِي مِنْ خَشْيَتِكَ،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813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 me a preservation which will bring me close to dread of Thee,</a:t>
            </a:r>
          </a:p>
        </p:txBody>
      </p:sp>
      <p:sp>
        <p:nvSpPr>
          <p:cNvPr id="329732" name="Subtitle 4"/>
          <p:cNvSpPr txBox="1">
            <a:spLocks/>
          </p:cNvSpPr>
          <p:nvPr/>
        </p:nvSpPr>
        <p:spPr bwMode="auto">
          <a:xfrm>
            <a:off x="1981200" y="40767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hab lee i's'-matan  tud-neenee min khash-yatik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7528" y="5364599"/>
            <a:ext cx="10045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ایک تحفظ عطا فرما جو مجھے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تیرے </a:t>
            </a:r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خوف </a:t>
            </a:r>
            <a:r>
              <a:rPr lang="ur-IN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سے قریب</a:t>
            </a:r>
            <a:r>
              <a:rPr lang="ar-OM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ur-IN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D7A5E-1152-4148-8CF8-7DC32D918E7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وَتَقْطَعُنِي عَنْ رُكُوبِ مَحَارِمكَ،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029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cut me off from committing things made unlawful by Thee,</a:t>
            </a:r>
          </a:p>
        </p:txBody>
      </p:sp>
      <p:sp>
        <p:nvSpPr>
          <p:cNvPr id="330756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taq-t'au'nee a'r-rukoobi mah'aarimik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2" y="528638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غیر قانونی چیزوں کا ارتکاب کرنے سے باز رکھ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51FF0F-7845-4206-ADD0-8D46651122E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87493" y="150414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وَتَفُكُّنِي مِنْ أَسْرِ الْعَظَائِمِ،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587493" y="3180543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spare me from captivation by dreadful sins!</a:t>
            </a:r>
          </a:p>
        </p:txBody>
      </p:sp>
      <p:sp>
        <p:nvSpPr>
          <p:cNvPr id="331780" name="Subtitle 4"/>
          <p:cNvSpPr txBox="1">
            <a:spLocks/>
          </p:cNvSpPr>
          <p:nvPr/>
        </p:nvSpPr>
        <p:spPr bwMode="auto">
          <a:xfrm>
            <a:off x="1816093" y="4804561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tafuk-kunee min as-ril-a'z'aaa-im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7688" y="5733256"/>
            <a:ext cx="62696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کبیرہ گناہوں کے بندھنوں سے رہا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69043-868C-4203-93FC-D90D0EEE232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79376" y="1556792"/>
            <a:ext cx="104775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وَهَبْ لِي التَّطْهِيرَ مِنْ دَنَسِ الْعِصْيَانِ،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14500" y="323319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 me purification from the defilement of disobedience,</a:t>
            </a:r>
          </a:p>
        </p:txBody>
      </p:sp>
      <p:sp>
        <p:nvSpPr>
          <p:cNvPr id="332804" name="Subtitle 4"/>
          <p:cNvSpPr txBox="1">
            <a:spLocks/>
          </p:cNvSpPr>
          <p:nvPr/>
        </p:nvSpPr>
        <p:spPr bwMode="auto">
          <a:xfrm>
            <a:off x="1943100" y="485720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hab leeat-tat'-heera min danasil-i's'-yaan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0314" y="5785904"/>
            <a:ext cx="6872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گناہوں کی آلودگی سے پاکیزگی عطا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0867E-7C24-47B7-9D84-AA07A416A4E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26304" y="150357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وَأَذْهِبْ عَنِّي دَرَنَ الْخَطَايَا،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526304" y="3179973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take away from me the filth of offenses,</a:t>
            </a:r>
          </a:p>
        </p:txBody>
      </p:sp>
      <p:sp>
        <p:nvSpPr>
          <p:cNvPr id="333828" name="Subtitle 4"/>
          <p:cNvSpPr txBox="1">
            <a:spLocks/>
          </p:cNvSpPr>
          <p:nvPr/>
        </p:nvSpPr>
        <p:spPr bwMode="auto">
          <a:xfrm>
            <a:off x="1754904" y="466111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ad'-hib a'n-nee darana alkhat'aayaa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4994" y="5661248"/>
            <a:ext cx="6882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معصیت کی کثافتوں کو مجھ سے دور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D1D84-02E0-4752-88EC-BCC65CD1349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21804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وَسَرْبِلْنِي بِسِرْبالِ عَافِيَتِكَ،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31504" y="282052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dress me in the dress of Thy well-being,</a:t>
            </a:r>
          </a:p>
        </p:txBody>
      </p:sp>
      <p:sp>
        <p:nvSpPr>
          <p:cNvPr id="334852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sar-bil-nee bisir-baali a'afeeatik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6879" y="5445224"/>
            <a:ext cx="4655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عافیت کا جامہ مجھے پہنا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AE44F5-0D8F-410C-86BB-B51362DFB41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285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وَدَبَّرْتَ مَا دُونَكَ تَدْبِيْراً.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governed everything below Thyself with a governing.</a:t>
            </a:r>
          </a:p>
        </p:txBody>
      </p:sp>
      <p:sp>
        <p:nvSpPr>
          <p:cNvPr id="34820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dab-bar-ta maa doonaka tad-beeraa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429265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کائنات عالم میں سے ہر چیز کی تدبیر و کارسازی کی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27997-7096-4610-8F7E-D618100E871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343472" y="11207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وَرَدِّنِي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رِدَآءَ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مُعَافاتِكَ،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cloak me in the cloak of Thy release,</a:t>
            </a:r>
          </a:p>
        </p:txBody>
      </p:sp>
      <p:sp>
        <p:nvSpPr>
          <p:cNvPr id="335876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rad-dinee ridaaa-a mua'afaatik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4857760"/>
            <a:ext cx="69910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عافیت کا جامہ مجھے پہنا دے اور اپنی سلامتی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کی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چادر اڑھا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FB586-6CAC-43CA-A047-36A7E11486C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34227" y="12294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وَجَلِّلْنِي سَوابِغَ نَعْمَائِكَ،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10427" y="286631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wrap me in Thy ample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favours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336900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l-NL" sz="3200" b="1" i="1" dirty="0">
                <a:solidFill>
                  <a:srgbClr val="000066"/>
                </a:solidFill>
                <a:ea typeface="MS Mincho" pitchFamily="49" charset="-128"/>
              </a:rPr>
              <a:t>wa jal-lil-nee sawaabigha naa'-maaa-ik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2795" y="5214951"/>
            <a:ext cx="52020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اپنے پورے احسانات میں لپیٹ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681C1-1CC3-44F6-A3BC-F76D4571EA2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400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وَظَاهِرْ لَدَيَّ فَضْلَكَ وَطَوْلَكَ،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clothe me in Thy bounty and Thy graciousness!</a:t>
            </a:r>
          </a:p>
        </p:txBody>
      </p:sp>
      <p:sp>
        <p:nvSpPr>
          <p:cNvPr id="33792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z'aahir laday-ya faz''-laka wat'aw-lak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143513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لیے اپنے عطایا وانعامات کا سلسلہ پیہم جاری رکھ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FDEBC-D68B-4947-8D0E-940205E5A85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وَأَيْدْنِي بِتَوْفِيقِكَ وَتَسْدِيْدِكَ،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58215" y="2911692"/>
            <a:ext cx="945596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Strengthen me with Thy giving success and Thy pointing the right way,</a:t>
            </a:r>
          </a:p>
        </p:txBody>
      </p:sp>
      <p:sp>
        <p:nvSpPr>
          <p:cNvPr id="338948" name="Subtitle 4"/>
          <p:cNvSpPr txBox="1">
            <a:spLocks/>
          </p:cNvSpPr>
          <p:nvPr/>
        </p:nvSpPr>
        <p:spPr bwMode="auto">
          <a:xfrm>
            <a:off x="198120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ay-yid-nee bitaw-feeqika watas-deedik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6" y="5286389"/>
            <a:ext cx="7770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اوراپنی توفیق وراہ حق کی رہنمائی سے مجھے تقویت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689EB-CB8B-4BB9-8688-FA9610B63CC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27554" y="174295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وَأَعِنِّي عَلَى صالِحِ النِّيَّةِ وَمَرْضِيِّ الْقَوْلِ وَمُسْتَحْسَنِ الْعَمَلِ.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03754" y="331051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help me toward righteous intention, pleasing words, and approved works,</a:t>
            </a:r>
          </a:p>
        </p:txBody>
      </p:sp>
      <p:sp>
        <p:nvSpPr>
          <p:cNvPr id="339972" name="Subtitle 4"/>
          <p:cNvSpPr txBox="1">
            <a:spLocks/>
          </p:cNvSpPr>
          <p:nvPr/>
        </p:nvSpPr>
        <p:spPr bwMode="auto">
          <a:xfrm>
            <a:off x="496761" y="4415322"/>
            <a:ext cx="1119847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ai'n-nee a'laa s'aalih'in-nee-yati wa mar-z''ee-yil-qaw-li wa mus-tah'-sanil-a'mal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1584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پاکیزہ نیت ، پسندیدہ گفتار اور شائستہ کردار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سلسلہ میں میری مدد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22938-6681-411D-A50B-06249953C18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31504" y="159325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تَكِلْنِي إلَى حَوْلِي وَقُوَّتِي دُونَ حَوْلِكَ وَقُوَّتِكَ،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487488" y="3068960"/>
            <a:ext cx="9671992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entrust me not to my force and my strength in place of Thy force and Thy strength!</a:t>
            </a:r>
          </a:p>
        </p:txBody>
      </p:sp>
      <p:sp>
        <p:nvSpPr>
          <p:cNvPr id="340996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takil-neee ilaa h'aw-lee wa qoo-watee doona h'aw-lika wa qoo-watik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16" y="528834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اپنی قوت وطاقت کے بجائے مجھے میری قوت وطاقت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کے حوالے نہ کر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95AF5-0788-4639-8D2D-7086DE428A3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38282" y="114541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تَخْزِنِي يَوْمَ تَبْعَثُنِي لِلِقائِكَ،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919536" y="246537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Degrade me not on the day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raisest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me up to meet Thee,</a:t>
            </a:r>
          </a:p>
        </p:txBody>
      </p:sp>
      <p:sp>
        <p:nvSpPr>
          <p:cNvPr id="342020" name="Subtitle 4"/>
          <p:cNvSpPr txBox="1">
            <a:spLocks/>
          </p:cNvSpPr>
          <p:nvPr/>
        </p:nvSpPr>
        <p:spPr bwMode="auto">
          <a:xfrm>
            <a:off x="1738282" y="368457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tukh-zinee yaw-ma tab-a'thunee liliqaaa-ik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000636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دن مجھے اپنی ملاقات کے لیے اٹھائے مجھے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ذلیل وخوار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6C267-6FC9-4C23-B3CF-CFA46C643C4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51413" y="128813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تَفْضَحْنِي بَيْنَ يَدَيْ أَوْلِياِئكَ،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disgrace me not before Thy friends,</a:t>
            </a:r>
          </a:p>
        </p:txBody>
      </p:sp>
      <p:sp>
        <p:nvSpPr>
          <p:cNvPr id="343044" name="Subtitle 4"/>
          <p:cNvSpPr txBox="1">
            <a:spLocks/>
          </p:cNvSpPr>
          <p:nvPr/>
        </p:nvSpPr>
        <p:spPr bwMode="auto">
          <a:xfrm>
            <a:off x="1981200" y="371475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taf-z''ah'-nee bay-na yaday aw-leeaaa-ik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4233" y="5286389"/>
            <a:ext cx="5421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اوراپنے دوستوں کے سامنے رسوا نہ کرنا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C959D-8BA7-4C2E-AD89-A67A16F3423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30253" y="1454944"/>
            <a:ext cx="1180931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تُنْسِنِي ذِكْرَكَ، وَلاَ تُذْهِبْ عَنِّي شُكْرَكَ،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70986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make me not forget remembering Thee, take not away from me thanking Thee,</a:t>
            </a:r>
          </a:p>
        </p:txBody>
      </p:sp>
      <p:sp>
        <p:nvSpPr>
          <p:cNvPr id="344068" name="Subtitle 4"/>
          <p:cNvSpPr txBox="1">
            <a:spLocks/>
          </p:cNvSpPr>
          <p:nvPr/>
        </p:nvSpPr>
        <p:spPr bwMode="auto">
          <a:xfrm>
            <a:off x="1738282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tunsinee d'ik-rak wa laa tud'-hib a'n-nee shuk-raka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اوراپنی یاد میرے دل سے فراموش نہ ہونے دے اور اپنا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شکر وسپاس مجھ سے زائل نہ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92266F-05CE-4FC3-A980-7EDF56A5ED8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59496" y="183673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بَلْ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أَلْزِمْنِيهِ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فِي أَحْوَالِ السَّهْوِ عِنْدَ غَفَلاَتِ الْجَاهِلِينَ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لاِلائِكَ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213012" y="3301398"/>
            <a:ext cx="945596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but enjoin it upon me in states of inattention when the ignorant are heedless of Thy boons,</a:t>
            </a:r>
          </a:p>
        </p:txBody>
      </p:sp>
      <p:sp>
        <p:nvSpPr>
          <p:cNvPr id="345092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bal al-zim-neehee feee ah'-waalis-sah-wi i'nda ghafalaatil-jaahileena lillaaa-ik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64" y="528834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بلکہ جب تیری نعمتوں سے بے خبر ، سہو و غفلت کے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عالم میں ہوں ، میرے لیے ادائے شکر لازم قرار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31F6F4-B8C1-4723-A906-6E5A797FA65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767408" y="1316033"/>
            <a:ext cx="1032425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وَأَنْتَ الَّذِي لَمْ يُعِنْكَ عَلَى خَلْقِكَ شَرِيكٌ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whom no associate helps with Thy creation</a:t>
            </a:r>
          </a:p>
        </p:txBody>
      </p:sp>
      <p:sp>
        <p:nvSpPr>
          <p:cNvPr id="3584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antal-lad'ee lam yui'nka a'laa khal-qika shareek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14351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کہ آفرینش عالم میں کسی شریک کار نے تیرا ہاتھ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نہیں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بٹایا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26921-31D8-42A3-831D-FE660E6319A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9050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وَأَوْزِعْنِي أَنْ أُثْنِيَ بِمَا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أَوْلَيْتَنِيهِ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inspire me to laud what Thou hast done for me</a:t>
            </a:r>
          </a:p>
        </p:txBody>
      </p:sp>
      <p:sp>
        <p:nvSpPr>
          <p:cNvPr id="346116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aw-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zia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'-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neee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an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uth-neea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bimaaa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aw-lay-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taneeh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3592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دل میں یہ بات ڈال دے کہ جو نعمتیں تو 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بخشی ہیں ان پر حمد وتوصیف کروں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812FE-F6D4-4FD5-8C22-AC460E951B7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37953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وَأَعْتَرِفِ بِمَا أَسْدَيْتَهُ إلَيَّ،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confess to what Thou hast conferred upon me!</a:t>
            </a:r>
          </a:p>
        </p:txBody>
      </p:sp>
      <p:sp>
        <p:nvSpPr>
          <p:cNvPr id="347140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aa'-tarifa bimaaa as-day-tahooo ilay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5539" y="5286389"/>
            <a:ext cx="7412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احسانات مجھ پر کئے ہیں ان کا اعتراف کروں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641539-905D-4587-BD5A-968C38E4DFD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8200" y="1433497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رَغْبَتِي إلَيْكَ فَوْقَ رَغْبَةِ الْرَّاغِبِينَ،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Place my beseeching Thee above the beseeching of the beseechers</a:t>
            </a:r>
          </a:p>
        </p:txBody>
      </p:sp>
      <p:sp>
        <p:nvSpPr>
          <p:cNvPr id="348164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aj-a'r-r-ragh-bateee ilay-ka faw-qa ragh-batir-raaghibeen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500703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اپنی طرف میری توجہ کو تمام توجہ کرنے والوں سے بالاتر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4E9AA1-FAE2-41FB-9E6A-6462D2A96E8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7278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وَحَمْدِي إيَّاكَ فَوْقَ حَمْدِ الْحَامِدِيْنَ،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my praise of Thee above the praise of 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praisers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349188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h'am-deee ee-yaaka faw-qa h'am-dil-h'aamideen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357827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میری حمد سرائی کو تمام حمد کرنے والوں سے بلند تر قرار دے</a:t>
            </a:r>
            <a:endParaRPr lang="en-IN" sz="4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36460-A17B-4CDB-9272-38F88C9E616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7953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تَخْذُلْنِي عِنْدَ فاقَتِي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76400" y="282485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Abandon me not with my neediness for Thee,</a:t>
            </a:r>
          </a:p>
        </p:txBody>
      </p:sp>
      <p:sp>
        <p:nvSpPr>
          <p:cNvPr id="350212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takh-d'ul-nee i'nda faaqateee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02" y="4929198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جب مجھے تیری احتیاج ہو تو مجھے اپنی نصرت سے محروم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نہ کرنا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BF1F7-BE53-44D7-AAD6-79DEF2754FD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67851" y="13160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تُهْلِكْنِي بِمَا أَسْدَيْتُهُ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destroy me not for what I have done for Thee,</a:t>
            </a:r>
          </a:p>
        </p:txBody>
      </p:sp>
      <p:sp>
        <p:nvSpPr>
          <p:cNvPr id="351236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tuh-lik-nee bimaaa as-day-tuhooo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جن اعمال کو تیری بارگاہ میں پیش کیا ہے ان کو میرے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لیے وجہ ہلاکت نہ قرار دینا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D4883-65F7-48D2-9E21-CC166254958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9416" y="1341419"/>
            <a:ext cx="1003622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تَجْبَهْنِي بِمَا جَبَهْتَ بِهِ لْمَعَانِدِينَ 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slap not my brow with that with which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slappest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the brow of those who contend with Thee,</a:t>
            </a:r>
          </a:p>
        </p:txBody>
      </p:sp>
      <p:sp>
        <p:nvSpPr>
          <p:cNvPr id="35226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taj-bah-nee bimaa jabah-ta bihil-mua'anideena laka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عمل وکردار کے پیش نظر تو نے اپنے نافرمانوں کو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دھتکارا ہے یوں مجھے اپنی بارگاہ سے دھتکار نہ دینا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83F2E4-B308-43E6-8956-9EB08511049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329916" y="1412776"/>
            <a:ext cx="953216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فَإنِّي لَكَ مُسَلِّمٌ، أَعْلَمُ أَنَّ الْحُجَّةَ 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for I am submitted to Thee. I know that the argument is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Thine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35328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 in-nee laka musal-lim aa'-lamu an-nal-h'uj-jata lak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لیے کہ میں تیرا مطیع وفرمانبردار ہوں اور یہ جانتا ہوں کہ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حجت وبرہان تیرے ہی لئے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5C913-C95A-4B03-A3D4-B8D33504D83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11424" y="1484784"/>
            <a:ext cx="1010823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وَأَنَّكَ أَوْلَى بِالْفَضْلِ، وَأَعْوَدُ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بِالاحْسَانِ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0034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that Thou art closest to bounty, most accustomed to beneficence,</a:t>
            </a:r>
          </a:p>
        </p:txBody>
      </p:sp>
      <p:sp>
        <p:nvSpPr>
          <p:cNvPr id="354308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an-naka aw-laa bil-faz''-l wa aa'-wadu bil-ih'-saan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فضل وبخشش کا زیادہ سزاوار اور لطف واحسان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ساتھ فائدہ رساں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4AB1C-1579-41F3-ADD0-A4D6B00A962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وَأَهْلُ التَّقْوَى، وَأَهْلُ الْمَغْفِرَةِ،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worthy of reverent fear, and worthy of forgiveness,</a:t>
            </a:r>
          </a:p>
        </p:txBody>
      </p:sp>
      <p:sp>
        <p:nvSpPr>
          <p:cNvPr id="35533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ah-lut-taq-waa wa ah-lul-magh-firah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4929198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لائق ہے کہ تجھ سے ڈرا جائے اور اس کا اہل ہے کہ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مغفرت سے کام لے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D5647-AB93-4A5A-898C-3E33E949823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3275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يُؤازِرْكَ فِي أَمْرِكَ وَزِيرٌ،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22597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no vizier aids in Thy command.</a:t>
            </a:r>
          </a:p>
        </p:txBody>
      </p:sp>
      <p:sp>
        <p:nvSpPr>
          <p:cNvPr id="36868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>
                <a:solidFill>
                  <a:srgbClr val="000066"/>
                </a:solidFill>
                <a:ea typeface="MS Mincho" pitchFamily="49" charset="-128"/>
              </a:rPr>
              <a:t>wa lam yuwaazir-ka feee am-rika wazeer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3" y="5286389"/>
            <a:ext cx="74334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اورنہ کسی معاون نے تیرے کام میں تجھے مدد دی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B3307-71FE-4E2C-ACA0-0582DA8C1D6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17622" y="1593845"/>
            <a:ext cx="996421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وَأَنَّكَ بِأَنْ تَعْفُوَ أَوْلَى مِنْكَ بِأَنْ تُعَاقِبَ،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31504" y="291544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that Thou art closer to pardoning than to punishing,</a:t>
            </a:r>
          </a:p>
        </p:txBody>
      </p:sp>
      <p:sp>
        <p:nvSpPr>
          <p:cNvPr id="356356" name="Subtitle 4"/>
          <p:cNvSpPr txBox="1">
            <a:spLocks/>
          </p:cNvSpPr>
          <p:nvPr/>
        </p:nvSpPr>
        <p:spPr bwMode="auto">
          <a:xfrm>
            <a:off x="695400" y="4519612"/>
            <a:ext cx="1080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an-naka bi n taa'-fuwa aw-laa minka bi n tua'aqib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3592" y="5574138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کہ تو سزا دینے کے مقابلے میں معافی کے قریب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70A8C-76B1-4485-B929-ABD46FF122D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9336" y="1596232"/>
            <a:ext cx="1169240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وَأَنَّكَ بِأَنْ تَسْتُرَ أَقْرَبُ مِنْكَ إلَى أنْ تَشْهَرَ،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that Thou art nearer to covering over than to making notorious!</a:t>
            </a:r>
          </a:p>
        </p:txBody>
      </p:sp>
      <p:sp>
        <p:nvSpPr>
          <p:cNvPr id="357380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an-naka bi n tas-tura aq-rabu minka ilaaa an tash-har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4929198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اس کا زیادہ سزاوار ہے کہ سزا دینے کے بجائے پردہ پوشی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تیری روش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93A20-8CD3-4967-A7C6-5FC495D76DF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3160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فَأَحْيِنِي حَياةً طَيِّبَةً تَنْتَظِمُ بِما أُرِيدُ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Let me live an agreeable life that will tie together what I want</a:t>
            </a:r>
          </a:p>
        </p:txBody>
      </p:sp>
      <p:sp>
        <p:nvSpPr>
          <p:cNvPr id="358404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faah'-yinee h'ayaatan t'ay-yibah tantaz'imu bimaaa ureed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00063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پھر مجھے ایسی پاکیزہ زندگی دے جو میرے حسب دل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خواہ امور پر مشتمل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4692BA-3C8B-4A67-9F82-7E1DE0FCBA7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537828" y="1387471"/>
            <a:ext cx="1111634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وَتَبْلُغُ مَا أُحِبُّ مِنْ حَيْثُ لاَ آتِي مَا تَكْرَهُ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reach what I love while I not bring what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dislikest</a:t>
            </a:r>
            <a:endParaRPr lang="en-US" sz="3600" b="1" kern="1200" dirty="0">
              <a:solidFill>
                <a:srgbClr val="0070C0"/>
              </a:solidFill>
              <a:ea typeface="MS Mincho" pitchFamily="49" charset="-128"/>
            </a:endParaRPr>
          </a:p>
        </p:txBody>
      </p:sp>
      <p:sp>
        <p:nvSpPr>
          <p:cNvPr id="35942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tab-lughu maaa uh'ib-bu min h'ay-thu  laaa aaatee maa tak-rah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00063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میری دلپسند چیزوں پر منتہی ہو اس طرح کہ جس کام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کو تو ناپسند کرے اسے بجا نہ لاؤں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E3A82-7DDC-4D5B-9118-B6F6173D62A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83066" y="155679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أَرْتَكِبُ مَا نَهَيْتَ عَنْهُ،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83066" y="27686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not commit what Thou hast prohibited;</a:t>
            </a:r>
          </a:p>
        </p:txBody>
      </p:sp>
      <p:sp>
        <p:nvSpPr>
          <p:cNvPr id="360452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laaa ar-takibu maa nahay-ta a'n-h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7043" y="5000637"/>
            <a:ext cx="6367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اورجس سے منع کرے اس کا ارتکاب نہ کروں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C535C-ECB7-4DFB-9CD5-D3E082B149D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73138" y="16606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وَأَمِتْنِي مِيْتَةَ مَنْ يَسْعَى نُورُهُ بَيْنَ يَدَيْهِ، وَعَنْ يِمِيِنهِ،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440594" y="3157546"/>
            <a:ext cx="9167936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make me die the death of him whose light runs before him and on his right hand!</a:t>
            </a:r>
          </a:p>
        </p:txBody>
      </p:sp>
      <p:sp>
        <p:nvSpPr>
          <p:cNvPr id="361476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amit-nee meetata may-yas-a'a nooruhoo bay-na yaday-hee waa'y-yameenih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14351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اس شخص کی سی موت دے جس کا نور اس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آگے اور اس کے داہنی طرف چلتا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2D457-E0B9-4761-AAB4-0364CBBF85E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23392" y="1387471"/>
            <a:ext cx="1039626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وَذَلِّلْنِي بَيْنَ يَدَيْكَ، وَأَعِزَّنِيْ عِنْدَ خَلْقِكَ،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Abase me before Thyself and exalt me before Thy creatures,</a:t>
            </a:r>
          </a:p>
        </p:txBody>
      </p:sp>
      <p:sp>
        <p:nvSpPr>
          <p:cNvPr id="362500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d'al-lil-nee bay-na yaday-k wa ai'z-zanee i'nda khal-qik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02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اورمجھے اپنی بارگاہ میں عاجز ونگوں سار اور لوگوں کے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نزدیک با وقار بنا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F331F-EAA5-421F-8A70-FD9592FA7A4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5780" y="1436683"/>
            <a:ext cx="1192864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وَضَعْنِي إذَا خَلَوْتُ بِكَ، وَارْفَعْنِي بَيْنَ عِبادِكَ،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lower me when I am alone with Thee and raise me among Thy servants,</a:t>
            </a:r>
          </a:p>
        </p:txBody>
      </p:sp>
      <p:sp>
        <p:nvSpPr>
          <p:cNvPr id="363524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z''aa'-neee id'aa khalaw-tu bik war-faa'-nee bay-na i'baadik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6878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جب تجھ سے تخلیہ میں رازونیاز کروں تو مجھے پست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وسرافگندہ اوراپنے بندوں میں بلند مرتبہ قرار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A8D24-8666-4C1C-8BA2-4BDCEF95D1E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8291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وَأَغْنِنِي عَمَّنْ هُوَ غَنِيٌّ عَنِّي،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2852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free me from need for him who has no need of me</a:t>
            </a:r>
          </a:p>
        </p:txBody>
      </p:sp>
      <p:sp>
        <p:nvSpPr>
          <p:cNvPr id="364548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agh-ninee a'm-man huwa ghanee-yun a'n-nee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5500703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اورجومجھ سے بے نیاز ہو اس سے مجھے بے نیاز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41901-3072-40C0-A903-F5B4649130E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090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وَزِدْنِي إلَيْكَ فَاقَةً وَفَقْراً،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increase me in neediness and poverty toward Thee!</a:t>
            </a:r>
          </a:p>
        </p:txBody>
      </p:sp>
      <p:sp>
        <p:nvSpPr>
          <p:cNvPr id="365572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zid-neee ilay-ka faaqataw-wa faq-raa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2729" y="5143513"/>
            <a:ext cx="6415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فقرو احتیاج کو اپنی طرف بڑھا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846EA-65B2-478B-A2AC-07DD18BA585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5890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يَكُنْ لَكَ مُشَاهِدٌ وَلا نَظِيرٌ.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4799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Thou hast no witness and no equal.</a:t>
            </a:r>
          </a:p>
        </p:txBody>
      </p:sp>
      <p:sp>
        <p:nvSpPr>
          <p:cNvPr id="37892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lam yakul-laka mushaahidoo-wa laa naz'eer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5357827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اورنہ کوئی تیرا دیکھنے والا اور نہ کوئی تیرا مثل ونظیر تھا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D9517-0F89-4213-A5C4-5C93C94B64B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090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وَأَعِذْنِي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مِنْ شَمَاتَةِ الاَعْدَاءِ،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Give me refuge from the gloating of enemies,</a:t>
            </a:r>
          </a:p>
        </p:txBody>
      </p:sp>
      <p:sp>
        <p:nvSpPr>
          <p:cNvPr id="36659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ai'd'-nee min  shamaatatil-aa'-daaa-i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7175" y="5214951"/>
            <a:ext cx="4136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اوردشمنوں کے خندہ زیر لب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B5DF0-FD13-4D13-B8D5-12F807752DA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95400" y="1382911"/>
            <a:ext cx="98202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وَمِنْ حُلُولِ الْبَلاءِ، وَمِنَ الذُّلِّ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وَالْعَنَآءِ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2852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arrival of affliction, lowliness and suffering!</a:t>
            </a:r>
          </a:p>
        </p:txBody>
      </p:sp>
      <p:sp>
        <p:nvSpPr>
          <p:cNvPr id="36762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min h'uloolil-balaaa-i wa minad'-d'ul-li wal-a'naaa-i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9852" y="5500703"/>
            <a:ext cx="66095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، بلاؤں کے ورود اور ذلت وسختی سے پناہ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CB68F-CD6B-42F0-BE5D-4523D3CE1F7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090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تَغَمَّدني فِيمَا اطَّلَعْتَ عَلَيْهِ مِنِّي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Shield me in what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seest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from me,</a:t>
            </a:r>
          </a:p>
        </p:txBody>
      </p:sp>
      <p:sp>
        <p:nvSpPr>
          <p:cNvPr id="368644" name="Subtitle 4"/>
          <p:cNvSpPr txBox="1">
            <a:spLocks/>
          </p:cNvSpPr>
          <p:nvPr/>
        </p:nvSpPr>
        <p:spPr bwMode="auto">
          <a:xfrm>
            <a:off x="1738282" y="364331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tagham-mad-nee fee mat'-t'alaa'-ta a'lay-hee min-nee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478632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اورمیرے ان گناہوں کے بارے میں کہ جن پر تو مطیع ہے اس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شخص کے مانند میری پردہ پوشی فرما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6FB86-DBAC-4C57-9A6A-06C4B8BA717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382911"/>
            <a:ext cx="1164061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بِمَا يَتَغَمَّدُ بِهِ الْقَادِرُ عَلَى الْبَطْشِ لَوْلاَ حِلْمُهُ،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199456" y="2756520"/>
            <a:ext cx="990233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shielding of him who would have power over violence had he no clemency,</a:t>
            </a:r>
          </a:p>
        </p:txBody>
      </p:sp>
      <p:sp>
        <p:nvSpPr>
          <p:cNvPr id="36966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bimaa yatagham-madu bih al-qaadiru a'laal-bat'-shi lawlaa h'il-muh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کہ اگر اس کا حلم مانع نہ ہوتا تو وہ سخت گرفت پر قادر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ہوتا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864A4-F3DC-4E7D-92B3-CCAD207658A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88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وَالاخِذُ عَلَى الْجَرِيرَةِ لَوْلاَ أَناتُهُ،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61250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would seize for misdeeds had he no lack of haste!</a:t>
            </a:r>
          </a:p>
        </p:txBody>
      </p:sp>
      <p:sp>
        <p:nvSpPr>
          <p:cNvPr id="370692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wal-aaakhid'u a'laal-jareerati law-laaa anaatuh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اوراگر اس کی روش میں نرمی نہ ہوتی وہ گناہوں پر مواخذہ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کرتا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E5B6BF-5854-4FAA-AC1E-DDC931C54F67}"/>
              </a:ext>
            </a:extLst>
          </p:cNvPr>
          <p:cNvSpPr txBox="1"/>
          <p:nvPr/>
        </p:nvSpPr>
        <p:spPr>
          <a:xfrm>
            <a:off x="6600056" y="404664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62785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وَإذَا أَرَدْتَ بِقَوْم فِتْنَةً أَوْ سُوءً فَنَجِّنِي مِنْهَا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لِواذاً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بِكَ،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60857" y="3116560"/>
            <a:ext cx="9470286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When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desirest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for a people a trial or an evil, deliver me from it, for I seek Thy shelter;</a:t>
            </a:r>
          </a:p>
        </p:txBody>
      </p:sp>
      <p:sp>
        <p:nvSpPr>
          <p:cNvPr id="371716" name="Subtitle 4"/>
          <p:cNvSpPr txBox="1">
            <a:spLocks/>
          </p:cNvSpPr>
          <p:nvPr/>
        </p:nvSpPr>
        <p:spPr bwMode="auto">
          <a:xfrm>
            <a:off x="1752600" y="4084101"/>
            <a:ext cx="922736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id'aaa arat-ta biqaw-min fit-natan aw sooo-ana fanaj-jinee min-haa liwaad'am-bik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143512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جب کسی جماعت کو تو مصیبت میں گرفتار یا بلاؤ نکبت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دوچار کرنا چاہے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EEB78-2F8A-47F2-ABB5-F66E473308E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767408" y="1278726"/>
            <a:ext cx="1003622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وَإذْ لَمْ تُقِمْنِي مَقَامَ فَضِيحَة فِي دُنْيَاكَ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42886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since Thou hast not stood me in the station of disgrace in this world of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Thine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, </a:t>
            </a:r>
          </a:p>
        </p:txBody>
      </p:sp>
      <p:sp>
        <p:nvSpPr>
          <p:cNvPr id="372740" name="Subtitle 4"/>
          <p:cNvSpPr txBox="1">
            <a:spLocks/>
          </p:cNvSpPr>
          <p:nvPr/>
        </p:nvSpPr>
        <p:spPr bwMode="auto">
          <a:xfrm>
            <a:off x="1809720" y="357187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id' lam tuqim-nee maqaama faz''eeh'tin fee dunyaaka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4357694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درصورتیکہ میں تجھ سے پنا ہ طلب ہوں اس مصیبت سے نجات دے اور جب کہ تو نے مجھے دنیا میں رسوائی کے موقف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کھڑا نہیں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49F1F-7E2E-44C9-BE61-B4289E49E80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920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فَلاَ تُقِمْنِي مِثْلَهُ فِيْ آخِرَتِكَ،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stand me not in such a station in the next world of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Thine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372740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falaa tuqim-nee mith-lahoo feee aaakhiratik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214951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اس طرح آخرت میں بھی رسوائی کے مقام پر کھڑا نہ کرنا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082D4-CDEF-42C8-A95C-7DA7FC99DE0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  <p:extLst>
      <p:ext uri="{BB962C8B-B14F-4D97-AF65-F5344CB8AC3E}">
        <p14:creationId xmlns:p14="http://schemas.microsoft.com/office/powerpoint/2010/main" val="3337045918"/>
      </p:ext>
    </p:extLst>
  </p:cSld>
  <p:clrMapOvr>
    <a:masterClrMapping/>
  </p:clrMapOvr>
  <p:transition>
    <p:fade/>
  </p:transition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60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وَاشْفَعْ لِي أَوَائِلَ مِنَنِكَ بِأَوَاخِرِهَا،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Couple for me the beginnings of Thy kindnesses with their ends</a:t>
            </a:r>
          </a:p>
        </p:txBody>
      </p:sp>
      <p:sp>
        <p:nvSpPr>
          <p:cNvPr id="373764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wash-faa' lee  awaaa-ila minanika bi waakhirhaa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100" y="5143513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اورمیرے لیے دنیوی نعمتوں کو اخروی نعمتوں سے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6E04A-BEF2-49A5-8AD5-F97D05D9336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60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وَقَدِيمَ فَوَائِدِكَ بِحَوَادِثِهَا.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ancient of Thy benefits with the freshly risen!</a:t>
            </a:r>
          </a:p>
        </p:txBody>
      </p:sp>
      <p:sp>
        <p:nvSpPr>
          <p:cNvPr id="374788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qadeema fawaaa-idika bih'awaadithihaa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290" y="5143513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قدیم فائدوں کو جدید فائدوں سے ملا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9DD8F-7646-42BA-A2DD-2C7FE3D6474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11424" y="1340768"/>
            <a:ext cx="996421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أَرَدْتَ فَكَانَ حَتْماً مَا أَرَدْتَ،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 willed, and what Thou willed was unfailing,</a:t>
            </a:r>
          </a:p>
        </p:txBody>
      </p:sp>
      <p:sp>
        <p:nvSpPr>
          <p:cNvPr id="3891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>
                <a:solidFill>
                  <a:srgbClr val="000066"/>
                </a:solidFill>
                <a:ea typeface="MS Mincho" pitchFamily="49" charset="-128"/>
              </a:rPr>
              <a:t>antal-lad'ee arat-ta fakaana h'at-mam-maaa arat-t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4233" y="5500703"/>
            <a:ext cx="55499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تو نے جو ارادہ کیا وہ حتمی ولازمی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4D056A-6820-4DDA-99E5-84070257268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11424" y="1316033"/>
            <a:ext cx="967618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تَمْدُدْ لِيَ مَدّاً يَقْسُو مَعَهُ قَلْبِي،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Prolong not my term with a prolonging through which my heart will harden!</a:t>
            </a:r>
          </a:p>
        </p:txBody>
      </p:sp>
      <p:sp>
        <p:nvSpPr>
          <p:cNvPr id="375812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tam-dud lee mad-day-yaq-soo maa'hoo qal-bee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اتنی مہلت نہ دے کہ اس کے نتیجہ میں میرا دل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سخت ہو جائے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B7A54-8219-49EB-B134-72CA46FF295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279848" y="1397006"/>
            <a:ext cx="938815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تَقْرَعْنِي قَارِعَةً يَذْهَبُ لَها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بَهَآئِي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Strike me not with a striking that will take away my radiance!</a:t>
            </a:r>
          </a:p>
        </p:txBody>
      </p:sp>
      <p:sp>
        <p:nvSpPr>
          <p:cNvPr id="376836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taq-raa'-nee qaaria'tay-yad'-habu lahaa bahaaa-ee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4929198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ایسی مصیبت میں مبتلا نہ کر جس سے میری عزت وآبرو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جاتی رہے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0A881-A1C5-4631-BE91-0492AE811E3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11424" y="1327145"/>
            <a:ext cx="1010823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تَسُمْنِي خَسِيْسَةً يَصْغُرُ لَهَا قَدْرِي،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Visit me not with a meanness that will diminish my worth</a:t>
            </a:r>
          </a:p>
        </p:txBody>
      </p:sp>
      <p:sp>
        <p:nvSpPr>
          <p:cNvPr id="377860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tasum-nee khaseesatay-yas'-ghuru lahaa qad-ri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02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اورایسی ذلت سے دوچار نہ کر جس سے میری قدرومنزلت کم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 جائے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FC187-00BB-4478-ACE7-585D22F14C8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33520" y="138747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نَقِيصَةً يُجْهَلُ مِنْ أَجْلِهَا مَكَانِي،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or a deficiency that will keep my rank unknown!</a:t>
            </a:r>
          </a:p>
        </p:txBody>
      </p:sp>
      <p:sp>
        <p:nvSpPr>
          <p:cNvPr id="378884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naqees'atay-yuj-halu min aj-lihaa makaanee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643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ایسے عیب میں گرفتار نہ کر جس سے میرا مرتبہ ومقام جانا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نہ جا سکے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D52E1-B020-40A0-9603-F1264486B2F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33520" y="155297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تَرُعْنِي رَوْعَةً أُبْلِسُ بِها، وَلاَ خِيْفةً أوجِسُ دُونَهَا.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043980" y="3121827"/>
            <a:ext cx="1010404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Frighten me not with a fright by which I will despair or a terror through which I will dread,</a:t>
            </a:r>
          </a:p>
        </p:txBody>
      </p:sp>
      <p:sp>
        <p:nvSpPr>
          <p:cNvPr id="379908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tarua'-nee raw-a'tan ub-lisu bihaa wa laa kheefatan oojisu doonahaa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اتنا خوف زدہ نہ کر کہ میں مایوس ہو جاؤں اور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ایسا خوف نہ دلا کہ ہراساں ہو جاؤں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0A617-07AC-4D80-9242-9A8AA9F0EE7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06362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اجْعَلْ هَيْبَتِي في وَعِيدِكَ،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but make me stand in awe of Thy threat,</a:t>
            </a:r>
          </a:p>
        </p:txBody>
      </p:sp>
      <p:sp>
        <p:nvSpPr>
          <p:cNvPr id="38093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ij-a'l  hay-batee fee wae'edik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5736" y="5214951"/>
            <a:ext cx="3927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اپنے وقار میں میرا وقار رکھ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1537D-61B6-4E6A-9CE8-2FA20FA8268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538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وَحَذَرِي مِنْ إعْذارِكَ وَإنْذَارِكَ،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take precautions against Thy leaving no excuses</a:t>
            </a:r>
          </a:p>
        </p:txBody>
      </p:sp>
      <p:sp>
        <p:nvSpPr>
          <p:cNvPr id="381956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h'ad'aree min ia'-d'aarika waand'aarik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485776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اندیشہ کوتیرے عذر تمام کرنے اور ڈرانے میں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منحصر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E0255-E229-4D05-848E-EF60D43A3BF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400" y="134142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وَرَهْبَتِي عِنْدَ تِلاَوَةِ آياتِكَ،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Thy warning, and tremble at the recitation of Thy verses!</a:t>
            </a:r>
          </a:p>
        </p:txBody>
      </p:sp>
      <p:sp>
        <p:nvSpPr>
          <p:cNvPr id="382980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rah-batee i'nda tilaawati aaayaatik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8282" y="4857760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خوف وہراس کو آیات ( قرآنی ) کی تلاوت کے وقت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قرار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AD04C-40A2-4D5D-8E64-3000F8B5078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51124" y="13160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وَاعْمُرْ لَيْلِي بِإيقَاظِي فِيهِ لِعِبَادَتِكَ،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Fill my night with life by keeping me awake therein for worshipping Thee,</a:t>
            </a:r>
          </a:p>
        </p:txBody>
      </p:sp>
      <p:sp>
        <p:nvSpPr>
          <p:cNvPr id="384004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waa'-mur lay-lee  bieeqaaz'ee feehee lii'baadatik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64" y="500063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اپنی عبادت کے لیے بیدار رکھنے ، خلوت وتنہائی میں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دعا ومناجات کے لیے جاگنے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ED74A-0469-489A-890D-FBCCBA46E40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5761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وَتَفَرُّدِي بِالتَّهَجُّدِ لَكَ، وَتَجَرُّدِي بِسُكُونِي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25255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solitude with vigil for Thee, exclusive devotion to reliance upon Thee,</a:t>
            </a:r>
          </a:p>
        </p:txBody>
      </p:sp>
      <p:sp>
        <p:nvSpPr>
          <p:cNvPr id="385028" name="Subtitle 4"/>
          <p:cNvSpPr txBox="1">
            <a:spLocks/>
          </p:cNvSpPr>
          <p:nvPr/>
        </p:nvSpPr>
        <p:spPr bwMode="auto">
          <a:xfrm>
            <a:off x="1809720" y="4519379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tafar-rudee bit-tahaj-judi lak wa tajar-rudee bisukooneee ilay-ka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9918" y="5805264"/>
            <a:ext cx="5522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سب سے الگ رہ کر تجھ سے لو لگانے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DBD63-F3C6-4A94-9AFF-4C052253E83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وَقَضَيْتَ فَكَانَ عَدْلاً مَا قَضَيْتَ،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 decreed, and what Thou decreed was just,</a:t>
            </a:r>
          </a:p>
        </p:txBody>
      </p:sp>
      <p:sp>
        <p:nvSpPr>
          <p:cNvPr id="39940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qaz''ay-ta fakaana a'd-lam-maa qaz''ay-t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291" y="5500703"/>
            <a:ext cx="67233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فیصلہ کیا وہ عدل کے تقاضوں کے عین مطابق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9A342-4668-4E76-B005-61B42310AB2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وَإنْزَالِ حَوَائِجِي بِكَ،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8917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setting my needs before Thee,</a:t>
            </a:r>
          </a:p>
        </p:txBody>
      </p:sp>
      <p:sp>
        <p:nvSpPr>
          <p:cNvPr id="386052" name="Subtitle 4"/>
          <p:cNvSpPr txBox="1">
            <a:spLocks/>
          </p:cNvSpPr>
          <p:nvPr/>
        </p:nvSpPr>
        <p:spPr bwMode="auto">
          <a:xfrm>
            <a:off x="1981200" y="4427441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inzaali h'awaaa-ijee 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7109" y="5427574"/>
            <a:ext cx="5157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تیرے سامنے اپنی حاجتیں پیش کرنے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3342D-5A43-4619-9C6B-94697AA5A27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07368" y="1155705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وَمُنَازَلَتِي إيَّاكَ فِي فَكَاكِ رَقَبَتِي مِنْ نَارِكَ،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imploring that Thou wilt set my neck free from the Fire</a:t>
            </a:r>
          </a:p>
        </p:txBody>
      </p:sp>
      <p:sp>
        <p:nvSpPr>
          <p:cNvPr id="387076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munaazalateee ee-yaak fee fakaaki raqabatee min-naarik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8414" y="5429265"/>
            <a:ext cx="69813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دوزخ سے گلو خلاصی کے لیے بار بار التجاء کرنے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A8A47-0696-4736-BEBB-0BD971600ED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200572" y="1254130"/>
            <a:ext cx="1024805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وَإجَارَتِي مِمَّا فِيهِ أَهْلُهَا مِنْ عَذَابِكَ.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grant me sanctuary from Thy chastisement, within which its inhabitants dwell!</a:t>
            </a:r>
          </a:p>
        </p:txBody>
      </p:sp>
      <p:sp>
        <p:nvSpPr>
          <p:cNvPr id="388100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ijaaratee mim-maa feeheee ah-luhaa min a'd'aabik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143512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اورتیرے اس عذاب سے جس میں اہل دوزخ گرفتار ہیں پناہ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مانگنے کے وسیلہ سے میری راتوں کو آباد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44487-1802-4F41-B9F3-932B06FFA51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87488" y="124852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تَذَرْنِي فِي طُغْيَانِي عَامِهاً،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Leave me not blindly wandering in my insolence</a:t>
            </a:r>
          </a:p>
        </p:txBody>
      </p:sp>
      <p:sp>
        <p:nvSpPr>
          <p:cNvPr id="389124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tad'ar-nee fee t'ugh-yaanee a'amihaa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9" y="5143513"/>
            <a:ext cx="6308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سرکشی میں سرگردان چھوڑ نہ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40784-B366-4B09-BFA4-52BED2B0D24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207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فِي غَمْرَتِي سَاهِياً حَتَّى حِين،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or inattentive in my perplexity for a time,</a:t>
            </a:r>
          </a:p>
        </p:txBody>
      </p:sp>
      <p:sp>
        <p:nvSpPr>
          <p:cNvPr id="390148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fee gham-ratee saaheeana h'at-taa h'een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07207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غفلت میں ایک خاص وقت تک غافل و بے خبر پڑا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رہنے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0DEF8-19E3-445A-966D-E3E05314533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60128" y="137953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تَجْعَلْنِي عِظَةً لِمَنِ اتَّعَظَ، 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me not an admonition to him who takes admonishment, </a:t>
            </a:r>
          </a:p>
        </p:txBody>
      </p:sp>
      <p:sp>
        <p:nvSpPr>
          <p:cNvPr id="391172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l-NL" sz="3200" b="1" i="1" dirty="0">
                <a:solidFill>
                  <a:srgbClr val="000066"/>
                </a:solidFill>
                <a:ea typeface="MS Mincho" pitchFamily="49" charset="-128"/>
              </a:rPr>
              <a:t>wa laa taj-a'l-nee i'z'atal-limani at-taa'z'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100" y="5000637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نصیحت حاصل کرنے والوں کے لیے عبرت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CEAE8D-7824-4AB7-8134-43E8F734879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76400" y="13160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نَكَالاً لِمَنِ اعْتَبَرَ،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punishment exemplary for him who takes heed,</a:t>
            </a:r>
          </a:p>
        </p:txBody>
      </p:sp>
      <p:sp>
        <p:nvSpPr>
          <p:cNvPr id="391172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nakaalal-limani aa'-tabar</a:t>
            </a:r>
            <a:endParaRPr lang="nl-NL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480" y="5000637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ہی اس کو حقیر سمجھنے والا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00306-15AA-4298-B0CB-2A59A53E6CE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  <p:extLst>
      <p:ext uri="{BB962C8B-B14F-4D97-AF65-F5344CB8AC3E}">
        <p14:creationId xmlns:p14="http://schemas.microsoft.com/office/powerpoint/2010/main" val="2538265281"/>
      </p:ext>
    </p:extLst>
  </p:cSld>
  <p:clrMapOvr>
    <a:masterClrMapping/>
  </p:clrMapOvr>
  <p:transition>
    <p:fade/>
  </p:transition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08584" y="179680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فِتْنَةً لِمَن نَظَرَ، وَلاَ تَمْكُرْ بِيَ فِيمَنْ تَمْكُرُ بِهِ،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804292" y="3332584"/>
            <a:ext cx="10583416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 trial for him who observes, devise not against me along with those against whom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devisest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392196" name="Subtitle 4"/>
          <p:cNvSpPr txBox="1">
            <a:spLocks/>
          </p:cNvSpPr>
          <p:nvPr/>
        </p:nvSpPr>
        <p:spPr bwMode="auto">
          <a:xfrm>
            <a:off x="1837184" y="443711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sv-SE" sz="3200" b="1" i="1" dirty="0">
                <a:solidFill>
                  <a:srgbClr val="000066"/>
                </a:solidFill>
                <a:ea typeface="MS Mincho" pitchFamily="49" charset="-128"/>
              </a:rPr>
              <a:t>wa laa fit-natal-liman-naz'ar wa laa tam-kur bee fee man tam-kuru bih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4266" y="5387732"/>
            <a:ext cx="9398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عبرت اور دیکھنے والوں کے لیے فتنہ وگمراہی کا سبب نہ قرار دے اورمجھے ان لوگوں میں جن سے تو مکر کرے گا شمار نہ کر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C61F0-FCA3-43BC-A6A3-03114E30CCD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387471"/>
            <a:ext cx="1147638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تَسْتَبْدِلْ بِيَ غَيْرِي، وَلاَ تُغَيِّرْ لِيْ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إسْماً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replace me not with another, change not my name,</a:t>
            </a:r>
          </a:p>
        </p:txBody>
      </p:sp>
      <p:sp>
        <p:nvSpPr>
          <p:cNvPr id="39322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laa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tas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-tab-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dil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bee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ghay-ree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laa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tughay-yir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lee as-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maa</a:t>
            </a:r>
            <a:endParaRPr lang="en-US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4929198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عوض دوسرے کو انتخاب نہ کر۔ میرے نام میں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تغیر اور جسم میں تبدیلی نہ فرما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A6B4D-5FCC-4A2F-8001-345AEC84C0E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220488" y="1454944"/>
            <a:ext cx="1241248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تُبدِّلْ لِي جِسْماً، وَلاَ تَتَّخِذْنِي هُزُوَاً لِخَلْقِكَ،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transform not my body, appoint me not a mockery for Thy creatures,</a:t>
            </a:r>
          </a:p>
        </p:txBody>
      </p:sp>
      <p:sp>
        <p:nvSpPr>
          <p:cNvPr id="394244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tubad-dil-lee jis-maa wa laa tat-takhid'-nee huzool-likhal-qik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8316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مخلوقات کے لیے مضحکہ اور اپنی بارگاہ میں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لائق استہزا نہ قرار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184EB-EAD3-44B0-B55B-39B0CC5C0C5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6049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وَحَكَمْتَ فَكَانَ نِصْفاً مَا حَكَمْتَ،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30517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 decided, and what Thou decided was fair.</a:t>
            </a:r>
          </a:p>
        </p:txBody>
      </p:sp>
      <p:sp>
        <p:nvSpPr>
          <p:cNvPr id="40964" name="Subtitle 4"/>
          <p:cNvSpPr txBox="1">
            <a:spLocks/>
          </p:cNvSpPr>
          <p:nvPr/>
        </p:nvSpPr>
        <p:spPr bwMode="auto">
          <a:xfrm>
            <a:off x="1524000" y="4500570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h'akam-ta fakaana nis'-fam-maa h'akam-t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2795" y="5429265"/>
            <a:ext cx="5418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حکم دیا وہ انصاف پر مبنی تھا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8E957-D4E6-4916-836D-8BDC46AA418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23392" y="1468444"/>
            <a:ext cx="1025224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سُخْرِيّاً لَكَ، وَلاَ تَبَعاً إلاَّ لِمَرْضَاتِكَ،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laughing-stock for Thyself, a follower of anything but Thy good pleasure,</a:t>
            </a:r>
          </a:p>
        </p:txBody>
      </p:sp>
      <p:sp>
        <p:nvSpPr>
          <p:cNvPr id="395268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sukh-ree-yal-lak wa laa tabaa'naaa il-laa limar-z''aatik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02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صرف ان چیزوں کا پابند بنا جن سے تیری رضا مندی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وابستہ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53965-CD82-4597-862C-B3FCD85B120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456728" y="1813183"/>
            <a:ext cx="1264872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مُمْتَهَناً إلاَّ بِالانْتِقَامِ لَكَ، وَأَوْجِدْنِي بَرْدَ عَفْوِكَ،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36908" y="3069155"/>
            <a:ext cx="9974912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 menial servant for anything but avenging Thee! Let me find the coolness of Thy pardon</a:t>
            </a:r>
          </a:p>
        </p:txBody>
      </p:sp>
      <p:sp>
        <p:nvSpPr>
          <p:cNvPr id="396292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mum-tahanan il-laa biiantiqaami lak wa aw-jid-nee  bar-da a'f-wik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اورصرف اس زحمت سے دو چار کر جو انتقام لینے کے سلسلہ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ہو اور اپنے عفو ودرگزر کی لذت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23DB5C-84FB-465E-8F62-5A8FD733A1E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682759"/>
            <a:ext cx="12192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 حَلاَوَةَ رَحْمَتِكَ وَرَوْحِكَ وَرَيْحَانِكَ وَجَنَّةِ نَعِيْمِكَ،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767408" y="3278171"/>
            <a:ext cx="1011835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sweetness of Thy mercy, Thy repose, Thy ease, and the garden of Thy bliss!</a:t>
            </a:r>
          </a:p>
        </p:txBody>
      </p:sp>
      <p:sp>
        <p:nvSpPr>
          <p:cNvPr id="397316" name="Subtitle 4"/>
          <p:cNvSpPr txBox="1">
            <a:spLocks/>
          </p:cNvSpPr>
          <p:nvPr/>
        </p:nvSpPr>
        <p:spPr bwMode="auto">
          <a:xfrm>
            <a:off x="1738282" y="459081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wh'alaawata rah'-matik wa raw-h'ika waray-h'aanik wa jan-nati nae'emik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7109" y="5805264"/>
            <a:ext cx="55755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اوررحمت ، راحت وآسائش گل وریحان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F1B94-7E25-4CD6-BED1-6F2E48BD235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96688" y="1325568"/>
            <a:ext cx="1255650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وَأَذِقْنِي طَعْمَ الْفَرَاغِ لِمَا تُحِبُّ بِسَعَة مِنْ سَعَتِكَ،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Let me taste, through some of Thy boundless plenty, the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flavour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of being free for what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lovest</a:t>
            </a:r>
            <a:endParaRPr lang="en-US" b="1" kern="1200" dirty="0">
              <a:solidFill>
                <a:srgbClr val="0070C0"/>
              </a:solidFill>
              <a:ea typeface="MS Mincho" pitchFamily="49" charset="-128"/>
            </a:endParaRPr>
          </a:p>
        </p:txBody>
      </p:sp>
      <p:sp>
        <p:nvSpPr>
          <p:cNvPr id="398340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ad'iq-nee t'aa'-ma  al-faraaghi limaa tuh'ib-bu bisaa'tim-min saa'tik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1224" y="5171708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جنت نعیم کی شیرینی سے آشنا کر اور اپنی وسعت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وتونگری کی بدولت ایسی فراغت سے روشناس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E629A-9AE1-41C5-AE72-0EC3D0997B5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296008" y="1244595"/>
            <a:ext cx="959998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وَالاجْتِهَادِ فِيمَا يُزْلِفُ لَدَيْكَ وَعِنْدَك،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striving in what brings about proximity with Thee and to Thee,</a:t>
            </a:r>
          </a:p>
        </p:txBody>
      </p:sp>
      <p:sp>
        <p:nvSpPr>
          <p:cNvPr id="39936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walij-tihaadi feemaa yuz-lifu laday-ka wa i'ndak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07207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ایسی سعی وکوشش کی توفیق دے جوتیری بارگاہ میں تقرب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کا باعث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A3843-3D04-448D-AE88-FA7487550B0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1761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وَأَتْحِفْنِي بِتُحْفَة مِنْ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تُحَفَاتِكَ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give me a gift from among Thy gifts!</a:t>
            </a:r>
          </a:p>
        </p:txBody>
      </p:sp>
      <p:sp>
        <p:nvSpPr>
          <p:cNvPr id="400388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at-h'if-nee bituh'-fatim-min tuh'ufaatik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4167" y="5429265"/>
            <a:ext cx="6415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تحفوں میں سے مجھے نت نیا تحفہ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8B2859-4F75-4CC4-A1B1-8B5ABD12C5F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587388" y="1340768"/>
            <a:ext cx="1101722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تِجَارَتِي رَابِحَةً، وَكَرَّتِي غَيْرَ خَاسِرَة،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my commerce profitable and my return without loss,</a:t>
            </a:r>
          </a:p>
        </p:txBody>
      </p:sp>
      <p:sp>
        <p:nvSpPr>
          <p:cNvPr id="40141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 tijaaratee raabih'ah wa kar-ratee ghay-ra khaasirah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8282" y="5143512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اورمیری اخروی تجارت کو نفع بخش اور میری بازگشت کو بے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ضرر قرار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C3F41A-5A9A-4E32-889B-A3B79AB9F30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62082" y="120718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وَأَخِفْنِي مَقَامَكَ، وَشَوِّقْنِي لِقاءَكَ،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62082" y="269081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fill me with fear of Thy station, make me yearn for the meeting with Thee,</a:t>
            </a:r>
          </a:p>
        </p:txBody>
      </p:sp>
      <p:sp>
        <p:nvSpPr>
          <p:cNvPr id="402436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akhif-nee maqaamak wa shaw-wiq-nee liqaaa-ak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00636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اپنے مقام وموقف سے ڈرا اور اپنی ملاقات کا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مشتاق بنا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73BF4-4906-4EDA-8C97-AA8D0854561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59496" y="14737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88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وَتُبْ عَلَيَّ تَوْبَةً نَصُوحاً لاَ تُبْقِ مَعَهَا ذُنُوباً صِغِيرَةً وَلا كَبِيرَةً،</a:t>
            </a:r>
            <a:endParaRPr lang="en-US" sz="88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26698" y="300623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allow me to repent with an unswerving repentance along with which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lettest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no sins remain, small or large,</a:t>
            </a:r>
          </a:p>
        </p:txBody>
      </p:sp>
      <p:sp>
        <p:nvSpPr>
          <p:cNvPr id="403460" name="Subtitle 4"/>
          <p:cNvSpPr txBox="1">
            <a:spLocks/>
          </p:cNvSpPr>
          <p:nvPr/>
        </p:nvSpPr>
        <p:spPr bwMode="auto">
          <a:xfrm>
            <a:off x="1266292" y="4470130"/>
            <a:ext cx="965941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800" b="1" i="1" dirty="0">
                <a:solidFill>
                  <a:srgbClr val="000066"/>
                </a:solidFill>
                <a:ea typeface="MS Mincho" pitchFamily="49" charset="-128"/>
              </a:rPr>
              <a:t>wa tub a'lay-ya taw-batan-nas'ooh'aa laa tub-qi maa'haa d'unoobana s'agheerataw-wa laa kabeerah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8282" y="5387732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ایسی سچی توبہ کی توفیق عطا فرما کہ جس کے ساتھ میرے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چھوٹے اور بڑے گناہوں کو باقی نہ رکھے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288D1-668F-476F-8B42-6303EF6E228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807259" y="11277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تَذَرْ مَعَهَا عَلاَنِيَةً وَلاَ سَرِيرَةً،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leavest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no wrongs, open or secret!</a:t>
            </a:r>
          </a:p>
        </p:txBody>
      </p:sp>
      <p:sp>
        <p:nvSpPr>
          <p:cNvPr id="404484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tad'ar maa'haa a'laaneeataw-wa laa sareerah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5605" y="5286389"/>
            <a:ext cx="61863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اورکھلی اور ڈھکی معصیتوں کو محو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9072C-9A18-48DA-BA5C-1FD845F1151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الْحَمْدُ للهِ رَبِّ الْعَالَمِينَ.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8280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"Praise belongs to God, Lord of the worlds"</a:t>
            </a:r>
          </a:p>
        </p:txBody>
      </p:sp>
      <p:sp>
        <p:nvSpPr>
          <p:cNvPr id="512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aal-h'am-du lil-lahee rab-bil-a'alameen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392" y="4929198"/>
            <a:ext cx="104732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سب تعریف اس اللہ کے لئے ہے جو تمام جہانوں کا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IN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پروردگار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14AA41-9B79-48A3-A23D-80423920104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51204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الَّـذِي لا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يَحْوِيْـكَ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مَكَانٌ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249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whom place does not contain,</a:t>
            </a:r>
          </a:p>
        </p:txBody>
      </p:sp>
      <p:sp>
        <p:nvSpPr>
          <p:cNvPr id="41988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antal-lad'ee laa yah'-weeka makaan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043" y="5572141"/>
            <a:ext cx="6433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جسے کوئی جگہ گھیرے ہوئے نہیں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50012-92D2-4612-8A39-FF14B6DEC8F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33520" y="125413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وَانْزَعِ الْغِلَّ مِنْ صَدْرِي لِلْمُؤْمِنِينَ،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Root out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rancour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toward the faithful from my breast,</a:t>
            </a:r>
          </a:p>
        </p:txBody>
      </p:sp>
      <p:sp>
        <p:nvSpPr>
          <p:cNvPr id="405508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wanzai'l-ghil-la min s'ad-ree lil-moo-mineen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اہل ایمان کی طرف سے میرے دل سے کینہ وبغض کو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نکال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75C8F-46A7-4C72-AB4E-CD7AA9A73DF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821657" y="138747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وَاعْطِفْ بِقَلْبِي عَلَى الْخَاشِعِيْنَ،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7895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bend my heart toward the humble,</a:t>
            </a:r>
          </a:p>
        </p:txBody>
      </p:sp>
      <p:sp>
        <p:nvSpPr>
          <p:cNvPr id="406532" name="Subtitle 4"/>
          <p:cNvSpPr txBox="1">
            <a:spLocks/>
          </p:cNvSpPr>
          <p:nvPr/>
        </p:nvSpPr>
        <p:spPr bwMode="auto">
          <a:xfrm>
            <a:off x="180972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aa'-t'if biqal-bee a'laal-khaashie'en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4929198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انکسار وفروتنی کرنے والوں پر میرے دل کو مہربان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بنا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06D4C-F5D5-4695-B2D4-4CDE2F317DB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02544" y="131603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وَكُنْ لِي كَمَا تَكُونُ لِلصَّالِحِينَ،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 toward me as Thou art toward the righteous,</a:t>
            </a:r>
          </a:p>
        </p:txBody>
      </p:sp>
      <p:sp>
        <p:nvSpPr>
          <p:cNvPr id="407556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kul-lee kamaa takoonu lils'-s'aalih'een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1158" y="5143513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لیے تو ایسا ہو جا جیسا نیکوکاروں کے لیے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2F07A4-8D96-4BC3-808F-51D3F468BF3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1523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وَحَلِّنِي حِلْيَةَ الْمُتَّقِينَ،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adorn me with the adornment of the god-fearing,</a:t>
            </a:r>
          </a:p>
        </p:txBody>
      </p:sp>
      <p:sp>
        <p:nvSpPr>
          <p:cNvPr id="40858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h'al-linee h'il-yatal-mut-taqeen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5" y="5143513"/>
            <a:ext cx="67361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اورپرہیزگاروں کے زیور سے مجھے آراستہ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B3BD8-CD3D-4098-9202-9135E4C1D22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012776" y="1336667"/>
            <a:ext cx="967199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لِيَ لِسَانَ صِدْق فِي الْغَابِرِيْنَ،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2576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appoint for me a goodly report among those yet to come</a:t>
            </a:r>
          </a:p>
        </p:txBody>
      </p:sp>
      <p:sp>
        <p:nvSpPr>
          <p:cNvPr id="409604" name="Subtitle 4"/>
          <p:cNvSpPr txBox="1">
            <a:spLocks/>
          </p:cNvSpPr>
          <p:nvPr/>
        </p:nvSpPr>
        <p:spPr bwMode="auto">
          <a:xfrm>
            <a:off x="198120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waj-a'l-lee lisaana s'id-qin fil-ghaabireen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429265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آئندہ آنے والی نسلوں میں میرا ذکر روز افزوں برقرار رکھ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A4DB0-095D-4418-97D7-57576FC9FA4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87488" y="175419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وَذِكْراً نامِياً فِي الاخِرِينَ، وَوَافِ بِيَ عَرْصَةَ الاَوَّلِينَ،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227348" y="3343991"/>
            <a:ext cx="1173730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a growing remembrance among the later folk, and take me to the plain of those who came first!</a:t>
            </a:r>
          </a:p>
        </p:txBody>
      </p:sp>
      <p:sp>
        <p:nvSpPr>
          <p:cNvPr id="410628" name="Subtitle 4"/>
          <p:cNvSpPr txBox="1">
            <a:spLocks/>
          </p:cNvSpPr>
          <p:nvPr/>
        </p:nvSpPr>
        <p:spPr bwMode="auto">
          <a:xfrm>
            <a:off x="1716088" y="4809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d'ik-ran-naameeana fil-akhireen wa waafi bee a'r-s'atal-aw-waleen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4740" y="6095579"/>
            <a:ext cx="8358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سابقون والوں کے محل ومقام میں مجھے پہنچا دے </a:t>
            </a:r>
            <a:endParaRPr lang="en-IN" sz="44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844C1-B58B-42E4-AB21-0D689C02CD9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458918"/>
            <a:ext cx="1228868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وَتَمِّمْ سُبُوغَ نِعْمَتِكَ عَلَيَّ، وَظَاهِرْ كَرَامَاتِهَا لَدَيَّ،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41147"/>
            <a:ext cx="945596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Complete the lavishness of Thy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favour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upon me, clothe me in its repeated generosities,</a:t>
            </a:r>
          </a:p>
        </p:txBody>
      </p:sp>
      <p:sp>
        <p:nvSpPr>
          <p:cNvPr id="411652" name="Subtitle 4"/>
          <p:cNvSpPr txBox="1">
            <a:spLocks/>
          </p:cNvSpPr>
          <p:nvPr/>
        </p:nvSpPr>
        <p:spPr bwMode="auto">
          <a:xfrm>
            <a:off x="1981200" y="407707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tam-mim suboogha nia'-matika a'lay wa z'aahir karaamaatihaa laday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اورفراخی نعمت کو مجھ پر تمام کر ، اور اس کی منفعتوں کا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سلسلہ پیہم جاری رکھ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4A5F6A-0F69-4375-92F7-9F25DC53F1C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53176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 امْلاْ مِنْ فَوَائِدِكَ يَدَيَّ، وَسُقْ كَرَائِمَ مَوَاهِبِكَ إلَيَّ،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20816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fill my hand with Thy benefits, drive Thy generous gifts to me,</a:t>
            </a:r>
          </a:p>
        </p:txBody>
      </p:sp>
      <p:sp>
        <p:nvSpPr>
          <p:cNvPr id="412676" name="Subtitle 4"/>
          <p:cNvSpPr txBox="1">
            <a:spLocks/>
          </p:cNvSpPr>
          <p:nvPr/>
        </p:nvSpPr>
        <p:spPr bwMode="auto">
          <a:xfrm>
            <a:off x="1981200" y="447977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wam-laa min fawaaa-idika yaday wa suq k-karaaa-ima mawaahibika ilay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596" y="538773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اپنی نعمتوں سے میرے ہاتھوں کو بھر دے اور اپنی گراں قدر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بخششوں کو میری طرف بڑھا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206E0-AA02-4FC4-A410-A6F4F38A63C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2413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وَجَاوِرْ بِيَ الاَطْيَبِينَ مِنْ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أَوْلِيَآئِكَ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0053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me the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neighbour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of the best of Thy friends</a:t>
            </a:r>
          </a:p>
        </p:txBody>
      </p:sp>
      <p:sp>
        <p:nvSpPr>
          <p:cNvPr id="413700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jaawir beeal-at'-yabeena min aw-leeaaa-ika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4167" y="5500703"/>
            <a:ext cx="63626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اپنے پاکیزہ دوستوں کا ہمسایہ قرار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FBF53-D68D-4031-9A19-AD155EA09E0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فِي الْجِنَاْنِ الَّتِي زَيَّنْتَهَا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لاِصْفِيآئِكَ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in the Gardens which Thou hast adorned for Thy chosen</a:t>
            </a:r>
          </a:p>
        </p:txBody>
      </p:sp>
      <p:sp>
        <p:nvSpPr>
          <p:cNvPr id="414724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fil-jinaanil-latee zay-yantahaa lias'-feeaaa-ik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3" y="5072074"/>
            <a:ext cx="75264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جنت میں جسے تو نے اپنے برگزیدہ بندوں کے لیے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سجایا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7352A-342B-40F0-9375-D2918D81C5D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93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يَقُمْ لِسُلْطَانِكَ سُلْطَانٌ،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194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before whose authority no authority stands up,</a:t>
            </a:r>
          </a:p>
        </p:txBody>
      </p:sp>
      <p:sp>
        <p:nvSpPr>
          <p:cNvPr id="43012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lam yaqum lisul-t'aanika sul-t'aan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291" y="5500703"/>
            <a:ext cx="6388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تیرے اقتدار کا کوئی مقابلہ کر سکتا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3556C-B151-4F75-9DC9-6FA3998D3C1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698632"/>
            <a:ext cx="1192864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وَجَلِّلْنِي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شَرَآئِفَ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نِحَلِكَ فِي الْمَقَامَاتِ الْمُعَدَّةِ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لاِحِبَّائِكَ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18936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wrap me in Thy noble presents in the stations prepared for Thy beloveds!</a:t>
            </a:r>
          </a:p>
        </p:txBody>
      </p:sp>
      <p:sp>
        <p:nvSpPr>
          <p:cNvPr id="415748" name="Subtitle 4"/>
          <p:cNvSpPr txBox="1">
            <a:spLocks/>
          </p:cNvSpPr>
          <p:nvPr/>
        </p:nvSpPr>
        <p:spPr bwMode="auto">
          <a:xfrm>
            <a:off x="1809720" y="4171203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jal-lil-nee sharaaa-ifa nih'alika fil-maqaamaatil-mua'd-dati liah'ib-baaa-ik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288340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مجھے اپنے پاکیزہ دوستوں کا ہمسایہ قرار دے اوران جگہوں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جنہیں اپنے دوستداروں کے لیے مہیا کیا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F75D1-1D68-4F5D-AA8C-4868D43C0B8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57760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لِيَ عِنْدَكَ مَقِيْلاً آوِي إلَيْهِ مُطْمَئِنّاً،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24853" y="2924180"/>
            <a:ext cx="954229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Appoint for me a resting place with Thee where I may seek haven in serenity,</a:t>
            </a:r>
          </a:p>
        </p:txBody>
      </p:sp>
      <p:sp>
        <p:nvSpPr>
          <p:cNvPr id="416772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waj-a'l-lee i'ndak maqeelan aaaweee ilay-hee mut'-ma-in-naa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5440" y="528834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لیے وہ آرامگاہ کہ جہاں میں اطمینان سے بے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کھٹکے رہوں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F6465-7731-4665-AEDB-783DBD0F6F2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24000" y="132305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وَمَثابَةً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أَتَبَوَّأُهَا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وَأَقَرُّ عَيْناً.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a resort to which I may revert and rest my eyes,</a:t>
            </a:r>
          </a:p>
        </p:txBody>
      </p:sp>
      <p:sp>
        <p:nvSpPr>
          <p:cNvPr id="41779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mathaabatan atabaw-wu-uhaa wa aqar-ru a'y-naa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وہ منزل کہ جہاں میں ٹھہروں اوراپنی آنکھوں کو ٹھنڈا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کروں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AC2925-EFFC-46BD-88D5-C2CB0A1168D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59496" y="131920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تُقَايِسْنِي بِعَظِيمَاتِ الْجَرَائِرِ،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weigh not against me my dreadful misdeeds,</a:t>
            </a:r>
          </a:p>
        </p:txBody>
      </p:sp>
      <p:sp>
        <p:nvSpPr>
          <p:cNvPr id="418820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tuqaayis-nee bia'z'eemaatil-jaraaa-ir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4" y="5214951"/>
            <a:ext cx="775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اورمجھے میرے عظیم گناہوں کے لحاظ سے سزا نہ دینا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608A1-B64D-47E9-BD48-9A838AD59D7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343472" y="125413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تُهْلِكْنِي يَوْمَ تُبْلَى السَّرَائِرُ،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destroy me not on the day the secrets are tried,</a:t>
            </a:r>
          </a:p>
        </p:txBody>
      </p:sp>
      <p:sp>
        <p:nvSpPr>
          <p:cNvPr id="419844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tuh-lik-nee yaw-ma tub-laas-saraaa-ir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910" y="507207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دن دلوں کے بھید جانچے جائیں گے مجھے ہلاک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نہ کرنا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FF620-2AFE-4967-A0F4-E9807DE1659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816100" y="132556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وَأَزِلْ عَنِّي كُلَّ شَكٍّ وَشُبْهَة،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eliminate from me every doubt and uncertainty,</a:t>
            </a:r>
          </a:p>
        </p:txBody>
      </p:sp>
      <p:sp>
        <p:nvSpPr>
          <p:cNvPr id="420868" name="Subtitle 4"/>
          <p:cNvSpPr txBox="1">
            <a:spLocks/>
          </p:cNvSpPr>
          <p:nvPr/>
        </p:nvSpPr>
        <p:spPr bwMode="auto">
          <a:xfrm>
            <a:off x="1738282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azil a'n-nee kul-la shak-kiw-washub-hah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2794" y="5214951"/>
            <a:ext cx="5750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ہر شک وشبہ کو مجھ سے دور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705D6-799D-4E6E-80BA-28F97C56601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263352" y="1340768"/>
            <a:ext cx="11496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لِي فِي الْحَقِّ طَرِيقاً مِنْ كُلِّ رَحْمَة،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appoint for me a way in the truth from every mercy,</a:t>
            </a:r>
          </a:p>
        </p:txBody>
      </p:sp>
      <p:sp>
        <p:nvSpPr>
          <p:cNvPr id="421892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waj-a'l-lee fil-h'aq-qi t'areeqam-min kul-li rah'-mah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28834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لیے ہر سمت سے حق تک پہنچنے کی راہ پیدا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کر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EE59BF-8CD8-4594-BDB4-9D6303F723B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49896" y="1268760"/>
            <a:ext cx="989220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وأَجْزِلْ لِي قِسَمَ الْمَواهِبِ مِنْ نَوَالِكَ،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plentiful for me the portions of gifts from Thy granting of awards,</a:t>
            </a:r>
          </a:p>
        </p:txBody>
      </p:sp>
      <p:sp>
        <p:nvSpPr>
          <p:cNvPr id="422916" name="Subtitle 4"/>
          <p:cNvSpPr txBox="1">
            <a:spLocks/>
          </p:cNvSpPr>
          <p:nvPr/>
        </p:nvSpPr>
        <p:spPr bwMode="auto">
          <a:xfrm>
            <a:off x="1738282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aj-zil-lee qisamal-mawaahibi min-nawaalik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5" y="5572141"/>
            <a:ext cx="7590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اوراپنی عطا وبخشش کے حصے میرے لیے زیادہ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BC150-558D-4A17-9A4B-BB892527A48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07368" y="1278725"/>
            <a:ext cx="1104433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وَوَفِّرْ عَلَيَّ حُظُوظَ الاِحْسَانِ مِنْ إفْضَالِكَ،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093656" y="2657480"/>
            <a:ext cx="10118928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fill out for me the shares of beneficence from Thy bestowal of bounty!</a:t>
            </a:r>
          </a:p>
        </p:txBody>
      </p:sp>
      <p:sp>
        <p:nvSpPr>
          <p:cNvPr id="423940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waf-fir a'lay-ya h'uz'ooz'al-ih'-saani min if-z''aalik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357827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فضل سے نیکی واحسان سے حظ فراواں عطا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0C5AD-6067-4C7E-8C64-8516031D27E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478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قَلْبِي وَاثِقاً بِمَا عِنْدَكَ،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24000" y="2810793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my heart trust in what is with Thee</a:t>
            </a:r>
          </a:p>
        </p:txBody>
      </p:sp>
      <p:sp>
        <p:nvSpPr>
          <p:cNvPr id="424964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 qal-bee waathiqam-bimaa i'ndak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1290" y="5214951"/>
            <a:ext cx="66223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اوراپنے ہاں کی چیزوں پر میرا دل مطمئن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A929F2-736E-43A8-826A-A0D4229A59E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7363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يُعْيِكَ بُرْهَانٌ وَلا بَيَانٌ.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0658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whom no proof or explication can thwart.</a:t>
            </a:r>
          </a:p>
        </p:txBody>
      </p:sp>
      <p:sp>
        <p:nvSpPr>
          <p:cNvPr id="44036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lam yua'-yika bur-haanoo-wa laa bayaan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00636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تو دلیل وبرہان اورکسی چیز کو واضح طور پر پیش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کرنے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سے عاجز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2CB1E-3218-4EFB-A5DD-9AAF9C883C3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59496" y="148833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وَهَمِّيَ مُسْتَفْرَغاً لِمَا هُوَ 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66918" y="295836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my concern free for what is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Thine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</a:t>
            </a:r>
          </a:p>
        </p:txBody>
      </p:sp>
      <p:sp>
        <p:nvSpPr>
          <p:cNvPr id="425988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a-DK" sz="3200" b="1" i="1" dirty="0">
                <a:solidFill>
                  <a:srgbClr val="000066"/>
                </a:solidFill>
                <a:ea typeface="MS Mincho" pitchFamily="49" charset="-128"/>
              </a:rPr>
              <a:t>wa ham-mee mus-taf-raghal-limaa huwa lak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3" y="5214951"/>
            <a:ext cx="73741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اپنے کاموں کے لیے میری فکر کو یک سو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2676B7-94CD-4277-AB4B-5B51A261738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900249" y="1348587"/>
            <a:ext cx="1032006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وَاسْتَعْمِلْنِي بِما تَسْتَعْمِلُ بِهِ خَالِصَتَكَ،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employ me in that in which Thou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employest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Thy pure friends,</a:t>
            </a:r>
          </a:p>
        </p:txBody>
      </p:sp>
      <p:sp>
        <p:nvSpPr>
          <p:cNvPr id="427012" name="Subtitle 4"/>
          <p:cNvSpPr txBox="1">
            <a:spLocks/>
          </p:cNvSpPr>
          <p:nvPr/>
        </p:nvSpPr>
        <p:spPr bwMode="auto">
          <a:xfrm>
            <a:off x="1919536" y="38735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was-taa'-mil-nee bimaa tas-taa'-milu bihee khaalis'atak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8282" y="5214950"/>
            <a:ext cx="9182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 سے وہی کام لے جو اپنے مخصوص بندوں سے لیتا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91892-9AD1-4F24-84A8-12A979483BE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397006"/>
            <a:ext cx="1185664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وَأَشْرِبْ قَلْبِي عِنْدَ ذُهُولِ العُقُولِ طَاعَتَكَ،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drench my heart with Thy obedience when intellects are distracted,</a:t>
            </a:r>
          </a:p>
        </p:txBody>
      </p:sp>
      <p:sp>
        <p:nvSpPr>
          <p:cNvPr id="428036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ash-rib qal-bee i'nda d'uhoolil-u'qwli t'aaa'taka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07207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جب عقلیں غفلت میں پڑ جائیں اس وقت میرے دل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اطاعت کا ولولہ سمو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9826B-BAB0-45B8-A138-8626DE587B3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96688" y="1514289"/>
            <a:ext cx="1216935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وَاجْمَعْ لِي الْغِنى، وَالْعَفَافَ، وَالدَّعَةَ، وَالْمُعَافَاةَ،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combine within me independence, continence, ease, release,</a:t>
            </a:r>
          </a:p>
        </p:txBody>
      </p:sp>
      <p:sp>
        <p:nvSpPr>
          <p:cNvPr id="429060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waj-maa' leea al-ghinaa wal-a'faaf wad-daa'ta wal-mua'afaah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6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لیے تونگری، پاکدامنی، آسائش سلامتی،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16496-C0FB-44D1-90B1-CDEE9AB1773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9416" y="1251615"/>
            <a:ext cx="1025224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وَالصِّحَّةَ، وَالسَّعَةَ، وَالطُّمَأْنِيْنَةَ، وَالْعَافِيَةَ،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health, plenty,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tranquillity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, and well being!</a:t>
            </a:r>
          </a:p>
        </p:txBody>
      </p:sp>
      <p:sp>
        <p:nvSpPr>
          <p:cNvPr id="43008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was'-s'ih'-h'ata was-saa'h wat'-t'umaa-neenata wal-a'afeeah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5538" y="5500703"/>
            <a:ext cx="72362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تندرستی، فراخی اطمینان اور عافیت کو جمع کر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38DDE-DB0D-4F07-BFC0-14C2F2A8571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05780" y="1449370"/>
            <a:ext cx="1198044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تُحْبِطْ حَسَنَاتِي بِمَا يَشُوبُهَا مِنْ مَعْصِيَتِكَ،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not fail my good deeds through my disobedience that stains them</a:t>
            </a:r>
          </a:p>
        </p:txBody>
      </p:sp>
      <p:sp>
        <p:nvSpPr>
          <p:cNvPr id="431108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tuh'-bit' h'asanaatee bimaa yashoobuhaa mim-maa'-s'eeatik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214951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میری نیکیوں کو گناہوں کی آمیزش کی وجہ سے ناکام نہ کر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72AAB-7D6A-4215-8BEE-A36C8C95886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96688" y="1468444"/>
            <a:ext cx="1164061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خَلَواتِي بِمَا يَعْرِضُ لِيَ مِنْ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نَزَغَاتِ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فِتْنَتِكَ،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or my private times of worship through the instigations of Thy trial!</a:t>
            </a:r>
          </a:p>
        </p:txBody>
      </p:sp>
      <p:sp>
        <p:nvSpPr>
          <p:cNvPr id="432132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khalawaatee bimaa yaa'-riz''u lee min-nazaghaati fit-natik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07207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میری تنہائیوں کو ان مفسدوں کے باعث جو از راہ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امتحان پیش آتے ہیں تباہ نہ کر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91A51-2EBB-48C0-8256-A6C767D78A9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168696" y="1387471"/>
            <a:ext cx="1219646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وَصُنْ وَجْهِي عَنِ الطَّلَبِ إلَى أَحَد مِنَ الْعَالَمِينَ،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Safeguard my face from asking from anyone in the world,</a:t>
            </a:r>
          </a:p>
        </p:txBody>
      </p:sp>
      <p:sp>
        <p:nvSpPr>
          <p:cNvPr id="433156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s'oo-waj-hee a'nit'-t'alabi ilaaa ah'adim-minal-a'alameen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64" y="5072074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اہل عالم میں سے کسی ایک کے آگے ہاتھ پھیلانے سے میری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عزت وآبرو کو بچائے رکھ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DAA47-D67C-413B-92FD-3C824F7AE22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271464" y="1385883"/>
            <a:ext cx="989220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وَذُبَّنِي عَنِ التِماسِ مَا عِنْدَ الفَاسِقِينَ،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drive me far from begging for that which is with the ungodly!</a:t>
            </a:r>
          </a:p>
        </p:txBody>
      </p:sp>
      <p:sp>
        <p:nvSpPr>
          <p:cNvPr id="434180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d'ub-banee a'nil-timaasi maa i'ndal-faasiqeen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9720" y="500063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چیزوں کی طلب وخواہش سے جو بدکرداروں کے پاس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ہیں مجھے روک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A0ABF9-D311-4925-B048-74CD4E06757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60240" y="139149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تَجْعَلْنِي لِلظَّالِمِينَ ظَهِيراً،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91390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Make me not an aid to the wrongdoers,</a:t>
            </a:r>
          </a:p>
        </p:txBody>
      </p:sp>
      <p:sp>
        <p:nvSpPr>
          <p:cNvPr id="435204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taj-a'l-nee lilz'-z'aalimeena z'aheeraa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8547" y="5143513"/>
            <a:ext cx="5064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مجھے ظالموں کا پشت پناہ نہ بنا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115A7-0ED7-4596-B593-047E5936594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8200" y="1515264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أَحْصَيْتَ كُلَّ شَيْء عَدَدَاً،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98528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 hast counted everything in numbers,</a:t>
            </a:r>
          </a:p>
        </p:txBody>
      </p:sp>
      <p:sp>
        <p:nvSpPr>
          <p:cNvPr id="45060" name="Subtitle 4"/>
          <p:cNvSpPr txBox="1">
            <a:spLocks/>
          </p:cNvSpPr>
          <p:nvPr/>
        </p:nvSpPr>
        <p:spPr bwMode="auto">
          <a:xfrm>
            <a:off x="180972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antal-lad'ee ah'-s'ay-ta kul-la shay-in a'dadaa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5" y="5643579"/>
            <a:ext cx="7672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جس نے ایک ایک چیز کو شمار کر رکھا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3A0F4-66A2-4753-83A6-AB558F60609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67526" y="1244595"/>
            <a:ext cx="1082831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لَهُمْ عَلى مَحْوِ كِتَابِكَ يَداً وَنَصِيراً،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nor their hand and helper in erasing Thy Book!</a:t>
            </a:r>
          </a:p>
        </p:txBody>
      </p:sp>
      <p:sp>
        <p:nvSpPr>
          <p:cNvPr id="436228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lahum a'laa mah'-wi kitaabika yadaw-wa nas'eeraa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143512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(احکام ) کتاب کے محو کرنے پر ان کا ناصر ومددگار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قرار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4A5AB-0EF1-4A6F-9757-1CC5D87C933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14500" y="155257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وَحُطْنِي مِنْ حَيْثُ لاَ أَعْلَمُ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حِيَاطَةً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تَقِيْنِي بِهَا،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043980" y="3022600"/>
            <a:ext cx="1010404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Defend me whence I know not with a defense through which Thou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protectest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me!</a:t>
            </a:r>
          </a:p>
        </p:txBody>
      </p:sp>
      <p:sp>
        <p:nvSpPr>
          <p:cNvPr id="43725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h'ut'-nee min h'ay-thu laaa aa'-lamu h'eeaat'atan taqeenee bihaa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528834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اورمیری اس طرح نگہداشت کر کہ مجھے خبر بھی نہ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ہونے پائے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39FD4-3434-4125-8E34-99ECDAB82B7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551384" y="1397006"/>
            <a:ext cx="1135258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وَافْتَحْ لِيَ أَبْوَابَ تَوْبَتِكَ وَرَحْمَتِكَ وَرَأْفَتِكَ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Open toward me the gates of Thy repentance, Thy mercy, Thy clemency, </a:t>
            </a:r>
          </a:p>
        </p:txBody>
      </p:sp>
      <p:sp>
        <p:nvSpPr>
          <p:cNvPr id="438276" name="Subtitle 4"/>
          <p:cNvSpPr txBox="1">
            <a:spLocks/>
          </p:cNvSpPr>
          <p:nvPr/>
        </p:nvSpPr>
        <p:spPr bwMode="auto">
          <a:xfrm>
            <a:off x="1986508" y="38719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waf-tah' leee ab-waaba taw-batika wa rah'-matika wa raa-fatika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000636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لئے تو بہ ورحمت ، لطف و رافت اورکشادہ روزی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کے دروازے کھول دے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CFFEB-DAEA-44ED-81B5-EE06411463F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2413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وَرِزْقِكَ الواسِعِ،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0053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Thy boundless provision!</a:t>
            </a:r>
          </a:p>
        </p:txBody>
      </p:sp>
      <p:sp>
        <p:nvSpPr>
          <p:cNvPr id="43930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riz-qikal-waasia'-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488" y="5143513"/>
            <a:ext cx="3493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r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بے حد فراہمی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9A112-601C-46BE-B4A9-D7EE598B756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88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إنِّي إلَيْكَ مِنَ الرَّاغِبِينَ،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Surely I am one of those who beseech Thee!</a:t>
            </a:r>
          </a:p>
        </p:txBody>
      </p:sp>
      <p:sp>
        <p:nvSpPr>
          <p:cNvPr id="440324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in-neee ilay-ka minar-raaghibeen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471488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اس لیے کہ میں تیری جانب رغبت و خواہش کرنے والوں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میں سے ہوں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FA75E-1971-43AB-9D18-353E5308CBF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767408" y="1390645"/>
            <a:ext cx="974819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وَأَتْمِمْ لِي إنْعَامَكَ، إنَّكَ خَيْرُ الْمُنْعِمِيْنَ،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0030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And complete Thy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favour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toward me! Surely Thou art the best of those who show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favour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441348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at-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mim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leee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in-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a'amaka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 in-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naka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khay-rul-mun-i'meen</a:t>
            </a:r>
            <a:endParaRPr lang="en-US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8282" y="5000636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میرے لیے اپنی نعمتوں کو پایہ تکمیل تک پہنچا دے اس لیے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کہ تو انعام وبخشش کرنے والوں میں سب سے بہتر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99805-CAD6-48FE-9798-75EFD6C684F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271464" y="1230095"/>
            <a:ext cx="1010823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وَاجْعَلْ باقِيَ عُمْرِيْ فِي الْحَجِّ وَالْعُمْرَةِ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Place the rest of my life in the hajj and the '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umra</a:t>
            </a:r>
            <a:endParaRPr lang="en-US" sz="3600" b="1" kern="1200" dirty="0">
              <a:solidFill>
                <a:srgbClr val="0070C0"/>
              </a:solidFill>
              <a:ea typeface="MS Mincho" pitchFamily="49" charset="-128"/>
            </a:endParaRPr>
          </a:p>
        </p:txBody>
      </p:sp>
      <p:sp>
        <p:nvSpPr>
          <p:cNvPr id="442372" name="Subtitle 4"/>
          <p:cNvSpPr txBox="1">
            <a:spLocks/>
          </p:cNvSpPr>
          <p:nvPr/>
        </p:nvSpPr>
        <p:spPr bwMode="auto">
          <a:xfrm>
            <a:off x="1738282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waj-a'l baaqeea u'm-ree fil-h'aj-ji wal-u'm-rati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28834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میری بقیہ عمر کو حج وعمرہ اور اپنی رضا جوئی کے لیے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قرار 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EF4EA-D3E4-4314-B909-055C3BD65DF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7011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ابْتِغَآءَ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وَجْهِكَ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يَاربَّ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الْعَالَمِينَ،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seeking Thy face, O Lord of the worlds!</a:t>
            </a:r>
          </a:p>
        </p:txBody>
      </p:sp>
      <p:sp>
        <p:nvSpPr>
          <p:cNvPr id="443396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ab-tighaaa-a waj-hika yaa rab-bal-a'alameen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8613" y="5000637"/>
            <a:ext cx="4201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تمام جہانوں کے پالنے والے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B1E6A-EFB2-48D1-B138-8B3530BD997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-96688" y="1593845"/>
            <a:ext cx="1212445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وَصَلَّى اللهُ عَلَى مُحَمَّد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وَآلِهِ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الطَّيِّبِينَ الطَّاهِرِينَ،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may God bless Muhammad and his Household, the good, the pure,</a:t>
            </a:r>
          </a:p>
        </p:txBody>
      </p:sp>
      <p:sp>
        <p:nvSpPr>
          <p:cNvPr id="444420" name="Subtitle 4"/>
          <p:cNvSpPr txBox="1">
            <a:spLocks/>
          </p:cNvSpPr>
          <p:nvPr/>
        </p:nvSpPr>
        <p:spPr bwMode="auto">
          <a:xfrm>
            <a:off x="1738282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s'al-laal-laahoo a'laa muh'am-madiw-wa aaalihit'-t'ay-yibeenat'-t'aahireen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2" y="5429265"/>
            <a:ext cx="7648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رحمت کرے اللہ تعالی ٰ محمد اوران کی پاک وپاکیزہ آل پر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CCC99-74CA-4B23-93AE-B396A4AFA5F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343472" y="120808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وَالسَّلاَمُ عَلَيْهِ وَعَلَيْهِمْ أَبَدَ الابِدِينَ.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peace be upon him and them always and forever!</a:t>
            </a:r>
          </a:p>
        </p:txBody>
      </p:sp>
      <p:sp>
        <p:nvSpPr>
          <p:cNvPr id="445444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was-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salaamu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a'lay-hee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wa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a'lay</a:t>
            </a:r>
            <a:r>
              <a:rPr lang="en-US" sz="3200" b="1" i="1" dirty="0">
                <a:solidFill>
                  <a:srgbClr val="000066"/>
                </a:solidFill>
                <a:ea typeface="MS Mincho" pitchFamily="49" charset="-128"/>
              </a:rPr>
              <a:t>-him </a:t>
            </a:r>
            <a:r>
              <a:rPr lang="en-US" sz="3200" b="1" i="1" dirty="0" err="1">
                <a:solidFill>
                  <a:srgbClr val="000066"/>
                </a:solidFill>
                <a:ea typeface="MS Mincho" pitchFamily="49" charset="-128"/>
              </a:rPr>
              <a:t>abadal-aaabideen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500703"/>
            <a:ext cx="8396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ان پر اور ان کی اولاد پر ہمیشہ ہمیشہ درود وسلام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9FE8D-3C54-49A4-81D5-969DDABB7FF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5799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وَجَعَلْتَ لِكُلِّ شَيْء أَمَداً،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5115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appointed for everything a term,</a:t>
            </a:r>
          </a:p>
        </p:txBody>
      </p:sp>
      <p:sp>
        <p:nvSpPr>
          <p:cNvPr id="46084" name="Subtitle 4"/>
          <p:cNvSpPr txBox="1">
            <a:spLocks/>
          </p:cNvSpPr>
          <p:nvPr/>
        </p:nvSpPr>
        <p:spPr bwMode="auto">
          <a:xfrm>
            <a:off x="180972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jaa'l-ta likul-li shay-in amadaa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480" y="5286389"/>
            <a:ext cx="5998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اورہر چیز کی ایک مدت مقرر کر د 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7724F-325A-4003-AA7D-778274A73A6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343472" y="130651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اَللَّهُمَّ صَلِّ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عَلَىٰ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مُحَمَّدٍ وَآلِ مُحَمَّدٍ</a:t>
            </a: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146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O' Allah send Your blessings on Muhammad</a:t>
            </a:r>
          </a:p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family of Muhammad.</a:t>
            </a:r>
          </a:p>
        </p:txBody>
      </p:sp>
      <p:sp>
        <p:nvSpPr>
          <p:cNvPr id="446468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allahumma salli `ala muhammadin wa ali muhammadin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8B4C4-BDE9-4B2C-AD4E-7C7B270946A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1660526" y="5741989"/>
            <a:ext cx="88884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100" b="1">
                <a:solidFill>
                  <a:srgbClr val="000066"/>
                </a:solidFill>
              </a:rPr>
              <a:t>For any errors / comments please write to: duas.org@gmail.com</a:t>
            </a:r>
            <a:endParaRPr lang="en-US" sz="1200" b="1">
              <a:solidFill>
                <a:srgbClr val="000066"/>
              </a:solidFill>
              <a:latin typeface="Trebuchet MS" pitchFamily="34" charset="0"/>
            </a:endParaRPr>
          </a:p>
          <a:p>
            <a:pPr algn="ctr"/>
            <a:r>
              <a:rPr lang="en-US" sz="1200" b="1">
                <a:solidFill>
                  <a:srgbClr val="000066"/>
                </a:solidFill>
                <a:latin typeface="Trebuchet MS" pitchFamily="34" charset="0"/>
              </a:rPr>
              <a:t>Kindly recite Sura E Fatiha for Marhumeen of all those who have worked towards making this small work possible.</a:t>
            </a:r>
          </a:p>
        </p:txBody>
      </p:sp>
      <p:sp>
        <p:nvSpPr>
          <p:cNvPr id="44749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>
                <a:solidFill>
                  <a:srgbClr val="0070C0"/>
                </a:solidFill>
              </a:rPr>
              <a:t>Please recite  </a:t>
            </a:r>
            <a:br>
              <a:rPr lang="en-US" sz="6000" b="1">
                <a:solidFill>
                  <a:srgbClr val="0070C0"/>
                </a:solidFill>
              </a:rPr>
            </a:br>
            <a:r>
              <a:rPr lang="en-US" sz="6000" b="1">
                <a:solidFill>
                  <a:srgbClr val="0070C0"/>
                </a:solidFill>
              </a:rPr>
              <a:t>Sūrat al-Fātiḥah</a:t>
            </a:r>
            <a:br>
              <a:rPr lang="en-US" sz="6000" b="1">
                <a:solidFill>
                  <a:srgbClr val="0070C0"/>
                </a:solidFill>
              </a:rPr>
            </a:br>
            <a:r>
              <a:rPr lang="en-US" sz="6000" b="1">
                <a:solidFill>
                  <a:srgbClr val="0070C0"/>
                </a:solidFill>
              </a:rPr>
              <a:t>for</a:t>
            </a:r>
            <a:br>
              <a:rPr lang="en-US" sz="6000" b="1">
                <a:solidFill>
                  <a:srgbClr val="0070C0"/>
                </a:solidFill>
              </a:rPr>
            </a:br>
            <a:r>
              <a:rPr lang="en-US" sz="6000" b="1">
                <a:solidFill>
                  <a:srgbClr val="0070C0"/>
                </a:solidFill>
              </a:rPr>
              <a:t>ALL MARHUMEEN</a:t>
            </a:r>
            <a:br>
              <a:rPr lang="en-US" sz="6000" b="1">
                <a:solidFill>
                  <a:srgbClr val="0070C0"/>
                </a:solidFill>
              </a:rPr>
            </a:br>
            <a:endParaRPr lang="en-GB" sz="6000" b="1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3A915-15EB-402B-B81C-2BC6BB7CFB96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777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وَقَدَّرْتَ كُلَّ شَيْء تَقْدِيْراً.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ordained everything with an ordination.</a:t>
            </a:r>
          </a:p>
        </p:txBody>
      </p:sp>
      <p:sp>
        <p:nvSpPr>
          <p:cNvPr id="4710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qad-dar-ta kul-la shay-in taq-deeraa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2795" y="5357827"/>
            <a:ext cx="5363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اورہر شے کا ایک اندازہ ٹھہرا دیا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3EC61-CD12-4A72-8347-96E7B519850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23392" y="1556792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قَصُرَتِ الاوْهَامُ عَنْ ذَاتِيَّتِكَ،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0440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before whose selfness imaginations fall short,</a:t>
            </a:r>
          </a:p>
        </p:txBody>
      </p:sp>
      <p:sp>
        <p:nvSpPr>
          <p:cNvPr id="48132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antal-lad'ee qas'uratil-aw-haamu a'n d'aatee-yatik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7" y="5643579"/>
            <a:ext cx="7675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کہ تیری کنہ ذات کو سمجھنے سے واہمے قاصر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D5236-77EA-4C7A-9350-E40CE7E0643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1548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وَعَجَزَتِ الافْهَامُ عَنْ كَيْفِيَّتِكَ 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08291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before whose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howness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understandings have no incapacity,</a:t>
            </a:r>
          </a:p>
        </p:txBody>
      </p:sp>
      <p:sp>
        <p:nvSpPr>
          <p:cNvPr id="49156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wa a'jazatil-af-haamu a'n kay-fee-yatik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5605" y="5429265"/>
            <a:ext cx="6349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کیفیت کو جاننے سے عقلیں عاجز ہیں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B3204-9E8C-497A-86CF-62FD41BDFB5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7363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تُدْرِكِ الابْصَارُ مَوْضِعَ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أَيْنِيَّتِكَ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the place of whose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whereness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 eyes perceive not.</a:t>
            </a:r>
          </a:p>
        </p:txBody>
      </p:sp>
      <p:sp>
        <p:nvSpPr>
          <p:cNvPr id="5018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lam tud-rikil-ab-s'aaru maw-z''ia' ay-nee-yatik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0242" y="5301208"/>
            <a:ext cx="74361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کوئی جگہ نہیں ہے کہ آنکھیں اس کا کھوج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لگا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سکتیں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A63BC-C4EC-4B80-BC64-7E903947927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95400" y="1412776"/>
            <a:ext cx="10324256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لا تُحَدُّ فَتَكُونَ مَحْدُوداً،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 hast no bounds, lest Thou be bounded,</a:t>
            </a:r>
          </a:p>
        </p:txBody>
      </p:sp>
      <p:sp>
        <p:nvSpPr>
          <p:cNvPr id="5120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antal-lad'ee laa tuh'-h'ad-du fatakoona mah'-doodaa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4816" y="5288340"/>
            <a:ext cx="8583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کہ تیری کوئی حدو نہایت نہیں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کہ تو محدود قرار  پائے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7AC1D-A419-4EBA-B602-59C6CCFFA44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602783"/>
            <a:ext cx="1156860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أللَّهُمَّ لَـكَ الْحَمْدُ بَدِيْعَ السَّموَاتِ وَالأَرْضِ،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24568" y="2995618"/>
            <a:ext cx="954286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O God, to You belongs praise! Originator of the heavens and the earth</a:t>
            </a:r>
          </a:p>
        </p:txBody>
      </p:sp>
      <p:sp>
        <p:nvSpPr>
          <p:cNvPr id="6148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al-laahum-ma lakal-h'am-du badeea's-samaawaati wal-ar-z''</a:t>
            </a:r>
          </a:p>
        </p:txBody>
      </p:sp>
      <p:sp>
        <p:nvSpPr>
          <p:cNvPr id="7" name="Rectangle 6"/>
          <p:cNvSpPr/>
          <p:nvPr/>
        </p:nvSpPr>
        <p:spPr>
          <a:xfrm>
            <a:off x="1723368" y="5406040"/>
            <a:ext cx="9144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بارالہا! تیرے ہی لیے تمام تعریفیں ہیں ۔ اے آسمان و زمین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کے پیدا کرنے والے!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566F48-D5FA-4A32-B69C-4A447468756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8478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تُمَثَّلْ فَتَكُونَ مَوْجُوداً،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7179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 art not exemplified, lest Thou be found,</a:t>
            </a:r>
          </a:p>
        </p:txBody>
      </p:sp>
      <p:sp>
        <p:nvSpPr>
          <p:cNvPr id="52228" name="Subtitle 4"/>
          <p:cNvSpPr txBox="1">
            <a:spLocks/>
          </p:cNvSpPr>
          <p:nvPr/>
        </p:nvSpPr>
        <p:spPr bwMode="auto">
          <a:xfrm>
            <a:off x="198120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wlam tumath-thal fatakoona maw-joodaa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28834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تیرا تصور کیا جا سکتا ہے کہ تو ذہن میں موجود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 سکے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93A5EA-3218-4485-9102-DC8A8B56B58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349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وَلَمْ تَلِدْ فَتَكُونَ مَوْلُوداً.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0622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 dost not beget, lest Thou be begotten.</a:t>
            </a:r>
          </a:p>
        </p:txBody>
      </p:sp>
      <p:sp>
        <p:nvSpPr>
          <p:cNvPr id="53252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lam talid fatakoona maw-loodaa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تیرے کوئی اولاد ہے کہ تیرے متعلق کسی کی اولاد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ہونے کا احتمال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90E9C-95F7-48D6-BBB2-EE648E363F5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87488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الَّذِي لا ضِدَّ مَعَكَ فَيُعَانِدَكَ،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4462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with whom there is no opposite, lest it contend with Thee,</a:t>
            </a:r>
          </a:p>
        </p:txBody>
      </p:sp>
      <p:sp>
        <p:nvSpPr>
          <p:cNvPr id="54276" name="Subtitle 4"/>
          <p:cNvSpPr txBox="1">
            <a:spLocks/>
          </p:cNvSpPr>
          <p:nvPr/>
        </p:nvSpPr>
        <p:spPr bwMode="auto">
          <a:xfrm>
            <a:off x="1809720" y="450057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da-DK" sz="3200" b="1" i="1" dirty="0">
                <a:solidFill>
                  <a:srgbClr val="000066"/>
                </a:solidFill>
                <a:ea typeface="MS Mincho" pitchFamily="49" charset="-128"/>
              </a:rPr>
              <a:t>antal-lad'ee laa z''id-da maa'ka fayua'anidak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357827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کہ تیرا کوئی مد مقابل نہیں ہے کہ تجھ سے ٹکرائے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FCC80-6BA3-4C4B-A1C9-E31B154C7C6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623392" y="1429690"/>
            <a:ext cx="10515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 عِدْلَ فَيُكَاثِرَكَ، وَلاَ نِدَّ لَكَ فَيُعَارِضَكَ.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324853" y="2798396"/>
            <a:ext cx="954229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who hast no equal, lest it vie with Thee, who hast no rival, lest it resist Thee.</a:t>
            </a:r>
          </a:p>
        </p:txBody>
      </p:sp>
      <p:sp>
        <p:nvSpPr>
          <p:cNvPr id="55300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i'd-la laka fayukaathirak wa laa nid-da laka fayua'ariz''ak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02" y="528834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تیرا کوئی ہمسرہے کہ تجھ پر غالب آئے اورنہ تیرا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کوئی مثل نظیر ہے کہ تجھ سے برابری کرے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56E89-CF91-4754-8344-0308F72E0F8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أَنْتَ الَّـذِي ابْتَدَأ وَاخْتَـرَعَ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4323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It is Thou who art He who began, devised,</a:t>
            </a:r>
          </a:p>
        </p:txBody>
      </p:sp>
      <p:sp>
        <p:nvSpPr>
          <p:cNvPr id="56324" name="Subtitle 4"/>
          <p:cNvSpPr txBox="1">
            <a:spLocks/>
          </p:cNvSpPr>
          <p:nvPr/>
        </p:nvSpPr>
        <p:spPr bwMode="auto">
          <a:xfrm>
            <a:off x="1809720" y="442913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antal-lad'ee ab-tadaa wakh-taraa'-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429265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وہ ہے جس نے خلق کائنات کی ابتداء کی عالم کو ایجاد کیا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D317C-766B-442D-A415-4CCD190BC1F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349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وَاسْتَحْدَثَ وَابْتَـدَعَ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249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brought forth, originated,</a:t>
            </a:r>
          </a:p>
        </p:txBody>
      </p:sp>
      <p:sp>
        <p:nvSpPr>
          <p:cNvPr id="57348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was-tah'-datha wab-tadaa'-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042" y="5429265"/>
            <a:ext cx="5867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بغیر کسی مادہ کے اسے وجود میں لایا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7ED75-404C-4084-BB82-0EF4E7C86D7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3349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وَأَحْسَنَ صُنْعَ مَا صَنَعَ،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705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made well all that He made.</a:t>
            </a:r>
          </a:p>
        </p:txBody>
      </p:sp>
      <p:sp>
        <p:nvSpPr>
          <p:cNvPr id="58372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ah'-sana s'un-a' maa s'anaa'-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2729" y="5429265"/>
            <a:ext cx="6582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بنایا اسے اپنے حسن صنعت کا نمونہ بنایا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57BA6-9A73-4A21-9A65-3AABC3ACEFA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898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سُبْحانَكَ! مَا أَجَلَّ شَأنَكَ،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7972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How majestic is Thy station!</a:t>
            </a:r>
          </a:p>
        </p:txBody>
      </p:sp>
      <p:sp>
        <p:nvSpPr>
          <p:cNvPr id="59396" name="Subtitle 4"/>
          <p:cNvSpPr txBox="1">
            <a:spLocks/>
          </p:cNvSpPr>
          <p:nvPr/>
        </p:nvSpPr>
        <p:spPr bwMode="auto">
          <a:xfrm>
            <a:off x="1828800" y="45720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sub-h'aanaka maaa ajal-la shaa-naka! 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5" y="5500703"/>
            <a:ext cx="72122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ہر عیب سے منزہ ہے تیری شان کس قدر بزرگ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85600-DA82-4A27-8244-DCD1EBE410B4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99383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وَأَسْنَى فِي الامَاكِنِ مَكَانَكَ،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705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How high Thy place among the places!</a:t>
            </a:r>
          </a:p>
        </p:txBody>
      </p:sp>
      <p:sp>
        <p:nvSpPr>
          <p:cNvPr id="60420" name="Subtitle 4"/>
          <p:cNvSpPr txBox="1">
            <a:spLocks/>
          </p:cNvSpPr>
          <p:nvPr/>
        </p:nvSpPr>
        <p:spPr bwMode="auto">
          <a:xfrm>
            <a:off x="198120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ss-naa fil-amaakini makaanaka!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7108" y="5214951"/>
            <a:ext cx="5129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اورتمام جگہوں میں تیرا پایہ کتنا بلند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36941-08B4-4330-8341-C9BE8E822B0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وَأَصْدَعَ بِالْحَقِّ فُرقَانَكَ.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4299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How cleanly Thy Separator cleaves with the truth!</a:t>
            </a:r>
          </a:p>
        </p:txBody>
      </p:sp>
      <p:sp>
        <p:nvSpPr>
          <p:cNvPr id="61444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as'-daa' bil-h'aq-qi fur-qaanaka!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507207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اورتیری حق و باطل میں امتیاز کرنے والی کتاب کس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قدر حق کو آشکارا کرنے والی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EAE66-E933-468A-935F-B0291D2F3FC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6525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ذَا الْجَلاَلِ وَالإكْرَامِ،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3528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Possessor of majesty and munificence</a:t>
            </a:r>
          </a:p>
        </p:txBody>
      </p:sp>
      <p:sp>
        <p:nvSpPr>
          <p:cNvPr id="7172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d'aal-jalaali wal-ik-raam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5803" y="5000637"/>
            <a:ext cx="3373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بزرگی واعزاز والے!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EF173-2DD0-4320-803B-01B8A5484E87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مِنْ لَطِيفٍ مَا أَلْطَفَكَ،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The Gentle - how gentle Thou art!</a:t>
            </a:r>
          </a:p>
        </p:txBody>
      </p:sp>
      <p:sp>
        <p:nvSpPr>
          <p:cNvPr id="62468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sub-h'aanaka mil lat'eefim-maaa al-t'afaka!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30" y="507207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منزہ ہے اے صاحب لطف واحسان توکس قدر لطف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فرمانے والا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0FF673-36A5-40F9-A8A6-CA0418A78BE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9416" y="1412776"/>
            <a:ext cx="1018024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وَرَؤُوفٍ مَا أَرْأَفَكَ، وَحَكِيمٍ مَا أَعْرَفَكَ!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9839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Clement - how clement Thou art! The Wise - how knowing Thou art!</a:t>
            </a:r>
          </a:p>
        </p:txBody>
      </p:sp>
      <p:sp>
        <p:nvSpPr>
          <p:cNvPr id="63492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ra-oofim-maaa ar-afaka! wa h'akeemim-maaa aa'-rafaka!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28834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مہربان تو کس قدر مہربانی کرنے والا ہے۔ اے حکمت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والے تو کتنا جاننے والا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4CD68-4358-4117-BFDB-37A5BA964C9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67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مِنْ مَلِيْكٍ مَا أَمْنَعَكَ،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1459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The King - how invincible Thou art!</a:t>
            </a:r>
          </a:p>
        </p:txBody>
      </p:sp>
      <p:sp>
        <p:nvSpPr>
          <p:cNvPr id="64516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sub-h'aanaka min maleekim-maaa am-naa'ka!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4002" y="5000636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تیری ذات اے صاحب اقتدار تو کس قدر قوی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وتوانا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C7E94-BEC0-4BCA-93B5-CA4B2D42043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9416" y="1517711"/>
            <a:ext cx="1018024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وَجَوَادٍ مَا أَوْسَعَكَ، وَرَفِيعٍ مَا أَرْفَعَكَ،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251990" y="2786099"/>
            <a:ext cx="990233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The Munificent - how full of plenty Thou art! The Elevated - how elevated Thou art!</a:t>
            </a:r>
          </a:p>
        </p:txBody>
      </p:sp>
      <p:sp>
        <p:nvSpPr>
          <p:cNvPr id="65540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jawaadim-maaa aw-saa'ka! warafeei'm-maaa ar-faa'ka! 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6878" y="528834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کریم ! تیرا دامن کرم کتنا وسیع ہے۔ اے بلند مرتبہ،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تیرا مرتبہ کتنا بلند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0B2A9-65F4-4457-AE93-148AE125356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07368" y="1357307"/>
            <a:ext cx="1010823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ذُو الْبَهاءِ وَالْمَجْدِ وَالْكِبْرِيَاءِ وَالْحَمْدِ 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Possessor of radiance and glory, magnificence and praise!</a:t>
            </a:r>
          </a:p>
        </p:txBody>
      </p:sp>
      <p:sp>
        <p:nvSpPr>
          <p:cNvPr id="66564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d'ool-bahaaa-i wal-maj-d wal-kib-reeaaa-i wal-h'am-d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2" y="514351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توحسن وخوبی شرف وبزرگی ، عظمت وکبریائی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حمد وستائش کا مالک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9F7B8-93D7-4644-B015-8B2D5CF2348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بَسَطْتَ بِالْخَيْرَاتِ يَدَكَ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Thou hast stretched forth Thy hand with good things,</a:t>
            </a:r>
          </a:p>
        </p:txBody>
      </p:sp>
      <p:sp>
        <p:nvSpPr>
          <p:cNvPr id="6758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 basat'-ta bil-khay-raati yadak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2596" y="5286389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تیری ذات تو نے بھلائیوں کے لیے اپنا ہاتھ بڑھایا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3382C-7211-4CA3-8E87-E33E5B9B41F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41548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وَعُرِفَتِ الْهِدَايَةُ مِنْ عِنْدِكَ،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from Thee guidance has come to be known,</a:t>
            </a:r>
          </a:p>
        </p:txBody>
      </p:sp>
      <p:sp>
        <p:nvSpPr>
          <p:cNvPr id="6861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u'rifatil-hidaayatu min i'ndik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7042" y="5286389"/>
            <a:ext cx="6223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تجھ ہی سے ہدایت کا عرفان حاصل ہوا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95504-C27A-4A17-B001-FB40CD35918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077888" y="1347637"/>
            <a:ext cx="1003622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فَمَنِ الْتَمَسَكَ لِدِينٍ أَوْ دُنْيا وَجَدَكَ.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so he who begs from Thee religion or this world will find Thee.</a:t>
            </a:r>
          </a:p>
        </p:txBody>
      </p:sp>
      <p:sp>
        <p:nvSpPr>
          <p:cNvPr id="6963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nn-NO" sz="3200" b="1" i="1" dirty="0">
                <a:solidFill>
                  <a:srgbClr val="000066"/>
                </a:solidFill>
                <a:ea typeface="MS Mincho" pitchFamily="49" charset="-128"/>
              </a:rPr>
              <a:t>famanil-tamasaka lideenin aw dunyaa wajadak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429265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لہذا جو تجھے دین یا دنیا کے لیے طلب کرے تجھے پا لے گا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1EF54-A22C-4BA9-AC83-F7FFFA7637A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505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خَضَعَ لَكَ مَنْ جَرى فِي عِلْمِكَ،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2494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Whatever passes in Thy knowledge is subjected to Thee,</a:t>
            </a:r>
          </a:p>
        </p:txBody>
      </p:sp>
      <p:sp>
        <p:nvSpPr>
          <p:cNvPr id="70660" name="Subtitle 4"/>
          <p:cNvSpPr txBox="1">
            <a:spLocks/>
          </p:cNvSpPr>
          <p:nvPr/>
        </p:nvSpPr>
        <p:spPr bwMode="auto">
          <a:xfrm>
            <a:off x="1271464" y="4496321"/>
            <a:ext cx="94433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 khaz''aa' laka man jaraa fee i'l-mik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07207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تو منزہ وپاک ہے جو بھی تیرے علم میں ہے وہ تیرے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سامنے سرنگوں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A0D502-2483-407D-A56A-C0C5712666B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675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وَخَشَعَ لِعَظَمَتِكَ مَا دُونَ عَرْشِكَ،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all below Thy Throne are humbled before Thy mightiness,</a:t>
            </a:r>
          </a:p>
        </p:txBody>
      </p:sp>
      <p:sp>
        <p:nvSpPr>
          <p:cNvPr id="71684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khashaa' lia'z'amatika maa doona a'r-shik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جو کچھ عرش کے نیچے ہے وہ تیری عظمت کے آگے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سر بہ خم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DD8F8-0677-45B4-910B-E3F9F4B8DAE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50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رَبَّ الاَرْبَابِ وَإلهَ كُلِّ مَألُوه،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2571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Lord of lords! Object of worship of every worshiper</a:t>
            </a:r>
          </a:p>
        </p:txBody>
      </p:sp>
      <p:sp>
        <p:nvSpPr>
          <p:cNvPr id="8196" name="Subtitle 4"/>
          <p:cNvSpPr txBox="1">
            <a:spLocks/>
          </p:cNvSpPr>
          <p:nvPr/>
        </p:nvSpPr>
        <p:spPr bwMode="auto">
          <a:xfrm>
            <a:off x="1809720" y="428625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rab-bal-ar-baab wa ilaha kul-li maalooh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286389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پالنے والوں کے پالنے والے ! اے ہر پرستار کے معبود!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4ECD5-ADD4-4E54-B0C1-2D55E43EB30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28289" y="141286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وَانْقَادَ لِلتَّسْلِيْمِ لَكَ كُلُّ خَلْقِكَ.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every one of Thy creatures follows Thee in submission.</a:t>
            </a:r>
          </a:p>
        </p:txBody>
      </p:sp>
      <p:sp>
        <p:nvSpPr>
          <p:cNvPr id="72708" name="Subtitle 4"/>
          <p:cNvSpPr txBox="1">
            <a:spLocks/>
          </p:cNvSpPr>
          <p:nvPr/>
        </p:nvSpPr>
        <p:spPr bwMode="auto">
          <a:xfrm>
            <a:off x="1738282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wanqaada lilt-tas-leemi laka kul-lu khal-qik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54" y="478632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اورجملہ مخلوقات تیری اطاعت کا جو ا اپنی گردن میں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ڈالے ہوئے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C5971-64CD-4386-AF09-31108EE0390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91344" y="1484784"/>
            <a:ext cx="114966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لاَ تُحَسَّ، وَلاَ تُجَسُّ، وَلاَ تُمَسُّ،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Thou art not sensed, nor touched, nor felt,</a:t>
            </a:r>
          </a:p>
        </p:txBody>
      </p:sp>
      <p:sp>
        <p:nvSpPr>
          <p:cNvPr id="73732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sub-h'aanak laa tuh'as-su wa laa tujas wa laa tumas-su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34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تیری ذات کہ نہ حواس سے تجھے جانا جا سکتا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 تجھے ٹٹولا اور چھوا جا سکتا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57AD8-ED99-45FE-8CF2-0EF4D3415E4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7328" y="1624264"/>
            <a:ext cx="1180931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تُكَادُ، وَلاَ تُمَاطُ، وَلاَ تُنَازَعُ، وَلاَ تُجَارى،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748789" y="2780928"/>
            <a:ext cx="1040639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nor beguiled, nor held back, nor challenged, nor kept up with,</a:t>
            </a:r>
          </a:p>
        </p:txBody>
      </p:sp>
      <p:sp>
        <p:nvSpPr>
          <p:cNvPr id="74756" name="Subtitle 4"/>
          <p:cNvSpPr txBox="1">
            <a:spLocks/>
          </p:cNvSpPr>
          <p:nvPr/>
        </p:nvSpPr>
        <p:spPr bwMode="auto">
          <a:xfrm>
            <a:off x="1608584" y="3957347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tukaad </a:t>
            </a: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tumaat'u wa laa tunaazau’ wa laa tujaaraa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5439" y="501317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 تجھے دور کیا جا سکتا ہے نہ تجھ سے نزاع ہو سکتی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نہ مقابلہ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19ABA5-74B1-47D1-A6E4-FA3F8D0E36E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تُمارى، وَلاَ تُخَادَعُ، وَلاَ تُمَاكَرُ.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nor resisted, nor deceived, nor circumvented.</a:t>
            </a:r>
          </a:p>
        </p:txBody>
      </p:sp>
      <p:sp>
        <p:nvSpPr>
          <p:cNvPr id="75780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sz="3200" b="1" i="1" dirty="0">
                <a:solidFill>
                  <a:srgbClr val="000066"/>
                </a:solidFill>
                <a:ea typeface="MS Mincho" pitchFamily="49" charset="-128"/>
              </a:rPr>
              <a:t>wa laa tumaaraa wa laa tukhaadau' wa laa tumaakar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9754" y="507207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 تجھ سے جھگڑا کیا جا سکتا ہے اور نہ تجھے دھوکا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اورفریب دیا جا سکتا ہے۔</a:t>
            </a:r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E45B9-3469-41E4-970F-200C6FD4737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سَبِيلُكَ جَدَدٌ،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Thy path is smooth ground, </a:t>
            </a:r>
          </a:p>
        </p:txBody>
      </p:sp>
      <p:sp>
        <p:nvSpPr>
          <p:cNvPr id="76804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 sabeeluka jadad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77" y="5357827"/>
            <a:ext cx="72058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تیری ذات تیرا راستہ سیدھا اور ہموار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E2FD3-8A76-4255-BDB9-FE6BCBC5ED9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وَأَمْرُكَ رَشَدٌ، وَأَنْتَ حَيٌّ صَمَدٌ.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Thy command right guidance, and Thou art a living, eternal refuge.</a:t>
            </a:r>
          </a:p>
        </p:txBody>
      </p:sp>
      <p:sp>
        <p:nvSpPr>
          <p:cNvPr id="7782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am-ruka rashad wa anta h'ay-yun s'amad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2663" y="5500703"/>
            <a:ext cx="7675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تیرا فرمان سراسر حق وصواب اورتو زندہ و بے نیاز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4109D-937F-4611-B889-D2BB1345DBBD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846877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قَوْلُكَ حُكْمٌ،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وَقَضَآؤُكَ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حَتْمٌ، وَإرَادَتُكَ عَزْمٌ.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524000" y="3409956"/>
            <a:ext cx="938396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Glory be to Thee! Thy word is decisive, Thy decree unfailing, Thy will resolute.</a:t>
            </a:r>
          </a:p>
        </p:txBody>
      </p:sp>
      <p:sp>
        <p:nvSpPr>
          <p:cNvPr id="78852" name="Subtitle 4"/>
          <p:cNvSpPr txBox="1">
            <a:spLocks/>
          </p:cNvSpPr>
          <p:nvPr/>
        </p:nvSpPr>
        <p:spPr bwMode="auto">
          <a:xfrm>
            <a:off x="1695480" y="442534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800" b="1" i="1" dirty="0">
                <a:solidFill>
                  <a:srgbClr val="000066"/>
                </a:solidFill>
                <a:ea typeface="MS Mincho" pitchFamily="49" charset="-128"/>
              </a:rPr>
              <a:t>sub-h'aanaka qaw-luka h'uk-m wa qaz''aaaw-uka h'at-m wa iraadatuk a'z-m</a:t>
            </a:r>
            <a:endParaRPr lang="fi-FI" sz="28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7548" y="528834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تو تیری گفتار حکمت آمیز ، تیرا فیصلہ قطعی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اور تیرا ارادہ </a:t>
            </a:r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حتمی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FA818-0405-45BF-9F79-074C3BDF65F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70080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لاَ رَادَّ لِمَشِيَّتِكَ، وَلاَ مُبَدِّلَ لِكَلِمَاتِكَ.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306327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Glory be to Thee! None can reject Thy wish, none can change Thy words.</a:t>
            </a:r>
          </a:p>
        </p:txBody>
      </p:sp>
      <p:sp>
        <p:nvSpPr>
          <p:cNvPr id="79876" name="Subtitle 4"/>
          <p:cNvSpPr txBox="1">
            <a:spLocks/>
          </p:cNvSpPr>
          <p:nvPr/>
        </p:nvSpPr>
        <p:spPr bwMode="auto">
          <a:xfrm>
            <a:off x="1809720" y="428247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sub-h'aanaka laa raaad-da limashee-yatik wa laa mubad-dila likalimaatik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8282" y="528834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تو نہ کوئی تیری مشیت کو رد کر دسکتا ہے اور نہ کوئ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ی تیری باتو ں کو بدل سکتا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38F7A-2A2E-4DE7-8DE9-24A8B738D372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633539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سُبْحَانَكَ بَاهِرَ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الايآتِ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، فَاطِرَ السَّمَوَاتِ بَارِئ، النَّسَماتِ.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481445" y="3336613"/>
            <a:ext cx="968631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Glory be to Thee, </a:t>
            </a:r>
            <a:r>
              <a:rPr lang="en-US" b="1" kern="1200" dirty="0" err="1">
                <a:solidFill>
                  <a:srgbClr val="0070C0"/>
                </a:solidFill>
                <a:ea typeface="MS Mincho" pitchFamily="49" charset="-128"/>
              </a:rPr>
              <a:t>Outdazzling</a:t>
            </a: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 in signs, Creator of the heavens, Author of the spirits!</a:t>
            </a:r>
          </a:p>
        </p:txBody>
      </p:sp>
      <p:sp>
        <p:nvSpPr>
          <p:cNvPr id="80900" name="Subtitle 4"/>
          <p:cNvSpPr txBox="1">
            <a:spLocks/>
          </p:cNvSpPr>
          <p:nvPr/>
        </p:nvSpPr>
        <p:spPr bwMode="auto">
          <a:xfrm>
            <a:off x="1981200" y="427112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sub-h'aanaka baahiral-aaayaat faat'iras-samaawaat baari-an-nasamaat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532226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پاک ہے تو اے درخشندہ نشانیوں والے  آسمانوں کے خلق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فرمانے والے اور ذی روح چیزوں کے پیدا کرنے والے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EEE34-DEA1-41B4-A07A-F2EE04F8683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7162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لَكَ الْحَمْدُ حَمْدَاً يَدُومُ بِدَوامِكَ،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415480" y="2621320"/>
            <a:ext cx="9614872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 Thee belongs praise, a praise that will be permanent with Thy permanence!</a:t>
            </a:r>
          </a:p>
        </p:txBody>
      </p:sp>
      <p:sp>
        <p:nvSpPr>
          <p:cNvPr id="81924" name="Subtitle 4"/>
          <p:cNvSpPr txBox="1">
            <a:spLocks/>
          </p:cNvSpPr>
          <p:nvPr/>
        </p:nvSpPr>
        <p:spPr bwMode="auto">
          <a:xfrm>
            <a:off x="180972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lakal-h'am-du h'am-day-yadoomu bidawaamik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7568" y="5072074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تیرے ہی لیے تمام تعریفیں ہیں ایسی تعریفیں جن کی ہمیشگی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تیری ہمیشگی سے وابستہ ہے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1A756-1C43-469A-9D6A-6A86134FB8A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53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وَخَالِقَ كُلِّ مَخْلُوق،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94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Creator of every creature</a:t>
            </a:r>
          </a:p>
        </p:txBody>
      </p:sp>
      <p:sp>
        <p:nvSpPr>
          <p:cNvPr id="922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khaaliqa kul-li makh-looq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8679" y="5286389"/>
            <a:ext cx="3321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اے ہر مخلوق کے خالق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5F23B-D24F-4BE8-9BE1-824B0372787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263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الْحَمْدُ حَمْداً خَالِداً بِنِعْمَتِكَ،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384426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 Thee belongs praise, a praise everlasting through Thy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favour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!</a:t>
            </a:r>
          </a:p>
        </p:txBody>
      </p:sp>
      <p:sp>
        <p:nvSpPr>
          <p:cNvPr id="82948" name="Subtitle 4"/>
          <p:cNvSpPr txBox="1">
            <a:spLocks/>
          </p:cNvSpPr>
          <p:nvPr/>
        </p:nvSpPr>
        <p:spPr bwMode="auto">
          <a:xfrm>
            <a:off x="1981200" y="385762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lakal-h'am-du h'am-dana khaalidam-binia'-matik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3592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ہی لیے ستائش ہے ایسی ستائش جو تیری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نعمتوں کے ساتھ ہمیشہ باقی رہے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F6151-337D-43A7-A306-0CDDB2EDD8F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18320" y="1412776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الْحَمْدُ حَمْداً يُوَازِي صُنْعَكَ،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631504" y="2720975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 Thee belongs praise, a praise that will parallel Thy benefaction!</a:t>
            </a:r>
          </a:p>
        </p:txBody>
      </p:sp>
      <p:sp>
        <p:nvSpPr>
          <p:cNvPr id="83972" name="Subtitle 4"/>
          <p:cNvSpPr txBox="1">
            <a:spLocks/>
          </p:cNvSpPr>
          <p:nvPr/>
        </p:nvSpPr>
        <p:spPr bwMode="auto">
          <a:xfrm>
            <a:off x="1518320" y="4206875"/>
            <a:ext cx="915536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lakal-h'am-du h'am-day-yuwaazee s'un-a'k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5000636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اورتیرے ہی لیے حمد وثناء ہے ایسی جو تیرے کرم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واحسان کے برابر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D96D5-E92D-4300-967A-80A4275F326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207016" y="1387471"/>
            <a:ext cx="9892208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الْحَمْدُ حَمْداً يَزِيدُ عَلَى رِضَاكَ،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65747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 Thee belongs praise, a praise that will increase Thy good pleasure!</a:t>
            </a:r>
          </a:p>
        </p:txBody>
      </p:sp>
      <p:sp>
        <p:nvSpPr>
          <p:cNvPr id="84996" name="Subtitle 4"/>
          <p:cNvSpPr txBox="1">
            <a:spLocks/>
          </p:cNvSpPr>
          <p:nvPr/>
        </p:nvSpPr>
        <p:spPr bwMode="auto">
          <a:xfrm>
            <a:off x="1981200" y="400050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lakl-h'am-du h'am-day-yazeedu a'laa riz''aak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192" y="500063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ہی لیے حمد ہے ا یسی جو تیری رضا مندی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بڑھ جائے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2690A-C133-4BE5-9952-F537136F080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221904" y="1196752"/>
            <a:ext cx="974819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وَلَكَ الْحَمْدُ حَمْداً مَعَ حَمْدِ كُلِّ حَامِد،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35743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To Thee belongs praise, a praise along with the praise of every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praiser</a:t>
            </a:r>
            <a:endParaRPr lang="en-US" sz="3600" b="1" kern="1200" dirty="0">
              <a:solidFill>
                <a:srgbClr val="0070C0"/>
              </a:solidFill>
              <a:ea typeface="MS Mincho" pitchFamily="49" charset="-128"/>
            </a:endParaRPr>
          </a:p>
        </p:txBody>
      </p:sp>
      <p:sp>
        <p:nvSpPr>
          <p:cNvPr id="86020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lakal-h'am-du h'am-dam-maa' h'am-di kul-li h'aamid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40" y="507207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تیرے ہی لیے حمد وسپاس ہے ایسی جو ہر حمد گزار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کی حمد پر مشتمل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B76C34-DE83-40CB-9DE0-D1EE115DC06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127448" y="1433373"/>
            <a:ext cx="9676184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وَشُكْراً يَقْصُرُ عَنْهُ شُكْرُ كُلِّ شَاكِر،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964528" y="2871794"/>
            <a:ext cx="10262944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a thanksgiving before which falls short the thanksgiving of every </a:t>
            </a:r>
            <a:r>
              <a:rPr lang="en-US" sz="3600" b="1" kern="1200" dirty="0" err="1">
                <a:solidFill>
                  <a:srgbClr val="0070C0"/>
                </a:solidFill>
                <a:ea typeface="MS Mincho" pitchFamily="49" charset="-128"/>
              </a:rPr>
              <a:t>thanksgiver</a:t>
            </a: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;</a:t>
            </a:r>
          </a:p>
        </p:txBody>
      </p:sp>
      <p:sp>
        <p:nvSpPr>
          <p:cNvPr id="87044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shuk-ray-yaq-s'uru a'n-hoo shuk-ru kul-li shaakir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158" y="5500703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کے مقابلہ میں ہر شکر گزار کا شکر پیچھے رہ جائے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083A0-5191-4395-A6AA-7C98BDBDD83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لاَ يَنْبَغِي إلاَّ لَكَ،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28909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which is suitable for none but Thee</a:t>
            </a:r>
          </a:p>
        </p:txBody>
      </p:sp>
      <p:sp>
        <p:nvSpPr>
          <p:cNvPr id="88068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h'am-dal-laa yambagheee il-laa lak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6977" y="5214951"/>
            <a:ext cx="7324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تیرے علاوہ کسی کے لیے سزاوار نہ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EC877-476A-4C48-9162-C23782701EDF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998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وَلاَ يُتَقَرَّبُ بِهِ إلاَّ إلَيْكَ،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809720" y="25527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through which nearness is sought to none but Thee;</a:t>
            </a:r>
          </a:p>
        </p:txBody>
      </p:sp>
      <p:sp>
        <p:nvSpPr>
          <p:cNvPr id="89092" name="Subtitle 4"/>
          <p:cNvSpPr txBox="1">
            <a:spLocks/>
          </p:cNvSpPr>
          <p:nvPr/>
        </p:nvSpPr>
        <p:spPr bwMode="auto">
          <a:xfrm>
            <a:off x="1809720" y="40386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laa yutaqar-rabu biheee il-laaa ilay-k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9" y="5000637"/>
            <a:ext cx="6147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نہ تیرے سوا کسی کے تقرب کا وسیلہ بنے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4E91B-56A1-4EAB-AE25-37F779C0985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87204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يُسْتَدَامُ بِهِ الاَوَّلُ،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which will make permanent the first [bounty]</a:t>
            </a:r>
          </a:p>
        </p:txBody>
      </p:sp>
      <p:sp>
        <p:nvSpPr>
          <p:cNvPr id="90116" name="Subtitle 4"/>
          <p:cNvSpPr txBox="1">
            <a:spLocks/>
          </p:cNvSpPr>
          <p:nvPr/>
        </p:nvSpPr>
        <p:spPr bwMode="auto">
          <a:xfrm>
            <a:off x="1981200" y="4071942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h'am-day-yus-tadaamu bihil-aw-wal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5000637"/>
            <a:ext cx="6862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پہلی حمد کے دوام کا سبب قرار پائے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087F1-93C4-496F-B5E6-EB7F7B58A93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44595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وَيُسْتَدْعَى بِهِ دَوَامُ الاخِرِ،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65748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call forth the permanence of the last;</a:t>
            </a:r>
          </a:p>
        </p:txBody>
      </p:sp>
      <p:sp>
        <p:nvSpPr>
          <p:cNvPr id="91140" name="Subtitle 4"/>
          <p:cNvSpPr txBox="1">
            <a:spLocks/>
          </p:cNvSpPr>
          <p:nvPr/>
        </p:nvSpPr>
        <p:spPr bwMode="auto">
          <a:xfrm>
            <a:off x="180972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yus-tad-a'a bihee dawaamul-aaakhir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472" y="5214951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اوراس کے ذریعہ آخری حمد کے دوام کی التجاء کی جائے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3F417E-99C8-4D09-A6D8-AC74C10AF99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055440" y="1244595"/>
            <a:ext cx="9748192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يَتَضَاعَفُ عَلَى كُرُورِ الاَزْمِنَةِ،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which will multiply through recurrence of times</a:t>
            </a:r>
          </a:p>
        </p:txBody>
      </p:sp>
      <p:sp>
        <p:nvSpPr>
          <p:cNvPr id="92164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h'am-day-yataz''aaa'fu a'laa kurooril-az-minah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38414" y="5500703"/>
            <a:ext cx="7149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زمانہ کی گردشوں کے ساتھ بڑھتی جائے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2D98C-AF7E-48A0-BBE1-CDFAF88860DA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839416" y="1454155"/>
            <a:ext cx="98202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وَوَارِثَ كُلِّ شَيْء، لَيْسَ كَمِثْلِهِ شَـيْءٌ،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95678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b="1" kern="1200" dirty="0">
                <a:solidFill>
                  <a:srgbClr val="0070C0"/>
                </a:solidFill>
                <a:ea typeface="MS Mincho" pitchFamily="49" charset="-128"/>
              </a:rPr>
              <a:t>Inheritor of all things! "There is nothing like Him“,</a:t>
            </a:r>
          </a:p>
        </p:txBody>
      </p:sp>
      <p:sp>
        <p:nvSpPr>
          <p:cNvPr id="10244" name="Subtitle 4"/>
          <p:cNvSpPr txBox="1">
            <a:spLocks/>
          </p:cNvSpPr>
          <p:nvPr/>
        </p:nvSpPr>
        <p:spPr bwMode="auto">
          <a:xfrm>
            <a:off x="1738282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waaritha kul-li shay- lay-sa kamith-lihee shay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8282" y="5403845"/>
            <a:ext cx="946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ہرچیز کے مالک و وارث ۔ اس کے </a:t>
            </a:r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مثل کوئی</a:t>
            </a:r>
            <a:r>
              <a:rPr lang="ar-OM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80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چیز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نہیں 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2FE37-450B-4C4A-B3F9-2694B1750D8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42477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وَيَتَزَايَدُ أَضْعَافَاً مُتَرَادِفَةً،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72891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increase through successive doublings;</a:t>
            </a:r>
          </a:p>
        </p:txBody>
      </p:sp>
      <p:sp>
        <p:nvSpPr>
          <p:cNvPr id="9318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yatazaayadu az''-a'afam-mutaraadifah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5143513"/>
            <a:ext cx="6165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پے در پے اضافوں سے زیادہ ہوتی رہے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1B03B-DC43-418C-B975-6052DC814C61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26876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يَعْجِزُ عَنْ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إحْصَآئِهِ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الْحَفَظَةُ،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28918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which the guardians will not be able to number</a:t>
            </a:r>
          </a:p>
        </p:txBody>
      </p:sp>
      <p:sp>
        <p:nvSpPr>
          <p:cNvPr id="94212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h'am-day-yaa'-jizu a'n ih'-s'aaa-ihil-h'afaz'ah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48" y="5072074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کہ نگہبانی کرنے والے فرشتے اس کے شمار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سے عاجز آ جائیں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85C5E-44D7-452F-87A5-DF20D88DCAF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414260" y="1352458"/>
            <a:ext cx="11154347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وَيَزِيدُ عَلَى مَا أَحْصَتْهُ فِي كِتابِكَ الْكَتَبَةُ،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38282" y="2556692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which exceeds what the writers number in Thy Book;</a:t>
            </a:r>
          </a:p>
        </p:txBody>
      </p:sp>
      <p:sp>
        <p:nvSpPr>
          <p:cNvPr id="95236" name="Subtitle 4"/>
          <p:cNvSpPr txBox="1">
            <a:spLocks/>
          </p:cNvSpPr>
          <p:nvPr/>
        </p:nvSpPr>
        <p:spPr bwMode="auto">
          <a:xfrm>
            <a:off x="180972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yazeedu a'laa maaa ah'-s'at-hoo fee kitaabikal-katabah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316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کہ جو کاتبان اعمال نے تیری کتاب میں لکھ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IN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                   </a:t>
            </a:r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 دیا ہے اس سے بڑھ جائے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7606F6-2425-4DE6-894F-CFF544E5B9A9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07232" y="1250490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يُوازِنُ عَرْشَكَ المَجِيْدَ،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which will counterbalance Thy glorious Throne</a:t>
            </a:r>
          </a:p>
        </p:txBody>
      </p:sp>
      <p:sp>
        <p:nvSpPr>
          <p:cNvPr id="96260" name="Subtitle 4"/>
          <p:cNvSpPr txBox="1">
            <a:spLocks/>
          </p:cNvSpPr>
          <p:nvPr/>
        </p:nvSpPr>
        <p:spPr bwMode="auto">
          <a:xfrm>
            <a:off x="1981200" y="414338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h'am-day-yuwaazinu a'r-shakal-majeed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5506" y="5214951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جو تیرے عرش بزرگ کے ہم وزن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44689-9BC2-4AFB-9A7D-CF2668E8295E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وَيُعَادِلُ كُرْسِيَّكَ الرَّفِيعَ،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794543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equal Thy elevated Footstool;</a:t>
            </a:r>
          </a:p>
        </p:txBody>
      </p:sp>
      <p:sp>
        <p:nvSpPr>
          <p:cNvPr id="97284" name="Subtitle 4"/>
          <p:cNvSpPr txBox="1">
            <a:spLocks/>
          </p:cNvSpPr>
          <p:nvPr/>
        </p:nvSpPr>
        <p:spPr bwMode="auto">
          <a:xfrm>
            <a:off x="1981200" y="3929066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yua'adilu kur-see-yakar-rafeea'-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2860" y="4929199"/>
            <a:ext cx="47275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تیری بلند پائی کرسکے برابر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748E0-883B-45DF-89A8-7091B346DA8B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يَكْمُلُ لَدَيْكَ ثَوَابُهُ،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whose reward with Thee will be complete</a:t>
            </a:r>
          </a:p>
        </p:txBody>
      </p:sp>
      <p:sp>
        <p:nvSpPr>
          <p:cNvPr id="98308" name="Subtitle 4"/>
          <p:cNvSpPr txBox="1">
            <a:spLocks/>
          </p:cNvSpPr>
          <p:nvPr/>
        </p:nvSpPr>
        <p:spPr bwMode="auto">
          <a:xfrm>
            <a:off x="198120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h'am-day-yak-mulu laday-ka thawaabuh</a:t>
            </a:r>
            <a:endParaRPr lang="fi-FI" sz="3200" b="1" i="1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9786" y="5286389"/>
            <a:ext cx="7677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جس کا اجر وثواب تیری طرف سے کامل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C9898-1249-469B-AF0F-D973E7A2EC00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197772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وَيَسْتَغْرِقُ كُلَّ </a:t>
            </a:r>
            <a:r>
              <a:rPr lang="ar-SA" sz="9600" kern="1200" dirty="0" err="1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جَزَآء</a:t>
            </a: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جَزَآؤُهُ،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whose recompense will comprise every recompense;</a:t>
            </a:r>
          </a:p>
        </p:txBody>
      </p:sp>
      <p:sp>
        <p:nvSpPr>
          <p:cNvPr id="99332" name="Subtitle 4"/>
          <p:cNvSpPr txBox="1">
            <a:spLocks/>
          </p:cNvSpPr>
          <p:nvPr/>
        </p:nvSpPr>
        <p:spPr bwMode="auto">
          <a:xfrm>
            <a:off x="1738282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yas-tagh-riqu kul-la jazaaa-in jazaaaw-uh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2794" y="5214951"/>
            <a:ext cx="5703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جس کی جزا تمام جزاؤں کو شامل ہو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BAB46A-1230-49EB-97FA-0E5E17BD7BC8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752600" y="134076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ظَاهِرُهُ وَفْقٌ لِبَاطِنِهِ،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whose outward conforms to its inward,</a:t>
            </a:r>
          </a:p>
        </p:txBody>
      </p:sp>
      <p:sp>
        <p:nvSpPr>
          <p:cNvPr id="100356" name="Subtitle 4"/>
          <p:cNvSpPr txBox="1">
            <a:spLocks/>
          </p:cNvSpPr>
          <p:nvPr/>
        </p:nvSpPr>
        <p:spPr bwMode="auto">
          <a:xfrm>
            <a:off x="1809720" y="4214818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h'am-dana z'aahiruhoo waf-qul-libaat'inih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4167" y="5214951"/>
            <a:ext cx="6454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کہ جس کا ظاہر ، باطن سے ہمنوا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0DE08-EFFF-488D-A069-36C671819B15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651732" y="1345431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وَبَاطِنُهُ وَفْقٌ لِصِدْقِ النِّيَّةِ،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878154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and whose inward conforms to correct intention;</a:t>
            </a:r>
          </a:p>
        </p:txBody>
      </p:sp>
      <p:sp>
        <p:nvSpPr>
          <p:cNvPr id="101380" name="Subtitle 4"/>
          <p:cNvSpPr txBox="1">
            <a:spLocks/>
          </p:cNvSpPr>
          <p:nvPr/>
        </p:nvSpPr>
        <p:spPr bwMode="auto">
          <a:xfrm>
            <a:off x="1919536" y="4473575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wa </a:t>
            </a:r>
            <a:r>
              <a:rPr lang="it-IT" sz="3200" b="1" i="1">
                <a:solidFill>
                  <a:srgbClr val="000066"/>
                </a:solidFill>
                <a:ea typeface="MS Mincho" pitchFamily="49" charset="-128"/>
              </a:rPr>
              <a:t>baat'inuhoo waf-qul-lis'id-qin-nee-yati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1356" y="5500703"/>
            <a:ext cx="5583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اور باطن صدق نیت سے ہم آہنگ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8B22F-685E-49DE-8219-3F54951E281C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1559496" y="1246178"/>
            <a:ext cx="8763000" cy="1470025"/>
          </a:xfrm>
        </p:spPr>
        <p:txBody>
          <a:bodyPr/>
          <a:lstStyle/>
          <a:p>
            <a:pPr rtl="1" eaLnBrk="1" hangingPunct="1">
              <a:lnSpc>
                <a:spcPts val="8000"/>
              </a:lnSpc>
              <a:defRPr/>
            </a:pPr>
            <a:r>
              <a:rPr lang="ar-SA" sz="9600" kern="1200" dirty="0"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حَمْداً لَمْ يَحْمَدْكَ خَلْقٌ مِثْلَهُ،</a:t>
            </a:r>
            <a:endParaRPr lang="en-US" sz="9600" kern="1200" dirty="0"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" name="Subtitle 4"/>
          <p:cNvSpPr>
            <a:spLocks noGrp="1"/>
          </p:cNvSpPr>
          <p:nvPr>
            <p:ph type="subTitle" idx="1"/>
          </p:nvPr>
        </p:nvSpPr>
        <p:spPr>
          <a:xfrm>
            <a:off x="1752600" y="2590800"/>
            <a:ext cx="8686800" cy="175260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600" b="1" kern="1200" dirty="0">
                <a:solidFill>
                  <a:srgbClr val="0070C0"/>
                </a:solidFill>
                <a:ea typeface="MS Mincho" pitchFamily="49" charset="-128"/>
              </a:rPr>
              <a:t>a praise with whose like no creature has praised Thee</a:t>
            </a:r>
          </a:p>
        </p:txBody>
      </p:sp>
      <p:sp>
        <p:nvSpPr>
          <p:cNvPr id="102404" name="Subtitle 4"/>
          <p:cNvSpPr txBox="1">
            <a:spLocks/>
          </p:cNvSpPr>
          <p:nvPr/>
        </p:nvSpPr>
        <p:spPr bwMode="auto">
          <a:xfrm>
            <a:off x="1809720" y="4357694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3200" b="1" i="1" dirty="0">
                <a:solidFill>
                  <a:srgbClr val="000066"/>
                </a:solidFill>
                <a:ea typeface="MS Mincho" pitchFamily="49" charset="-128"/>
              </a:rPr>
              <a:t>h'am-dal-lam yah'-mad-ka khal-qum-mith-lah</a:t>
            </a:r>
            <a:endParaRPr lang="fi-FI" sz="3200" b="1" i="1" dirty="0">
              <a:solidFill>
                <a:srgbClr val="000066"/>
              </a:solidFill>
              <a:ea typeface="MS Mincho" pitchFamily="49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24" y="5500703"/>
            <a:ext cx="7632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rgbClr val="0070C0"/>
                </a:solidFill>
                <a:latin typeface="Arabic Typesetting" pitchFamily="66" charset="-78"/>
                <a:cs typeface="Arabic Typesetting" pitchFamily="66" charset="-78"/>
              </a:rPr>
              <a:t>ایسی حمد کہ کسی مخلوق نے ویسی تیری حمد نہ کی ہو </a:t>
            </a:r>
            <a:endParaRPr lang="en-IN" sz="4800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5A64C-B830-4CA8-9171-5ACCF71ED693}"/>
              </a:ext>
            </a:extLst>
          </p:cNvPr>
          <p:cNvSpPr txBox="1"/>
          <p:nvPr/>
        </p:nvSpPr>
        <p:spPr>
          <a:xfrm>
            <a:off x="6600056" y="355381"/>
            <a:ext cx="3311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4th Imam (</a:t>
            </a:r>
            <a:r>
              <a:rPr lang="en-US" b="1">
                <a:solidFill>
                  <a:srgbClr val="007434"/>
                </a:solidFill>
                <a:latin typeface="Trebuchet MS" pitchFamily="34" charset="0"/>
              </a:rPr>
              <a:t>a.s</a:t>
            </a:r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) Dūa </a:t>
            </a:r>
          </a:p>
          <a:p>
            <a:pPr algn="ctr" eaLnBrk="1" hangingPunct="1"/>
            <a:r>
              <a:rPr lang="en-US" sz="1800" b="1">
                <a:solidFill>
                  <a:srgbClr val="007434"/>
                </a:solidFill>
                <a:latin typeface="Trebuchet MS" pitchFamily="34" charset="0"/>
              </a:rPr>
              <a:t>for the Day of A'rafah 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12660</TotalTime>
  <Words>23159</Words>
  <Application>Microsoft Office PowerPoint</Application>
  <PresentationFormat>Widescreen</PresentationFormat>
  <Paragraphs>2871</Paragraphs>
  <Slides>441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441</vt:i4>
      </vt:variant>
    </vt:vector>
  </HeadingPairs>
  <TitlesOfParts>
    <vt:vector size="445" baseType="lpstr">
      <vt:lpstr>Arabic Typesetting</vt:lpstr>
      <vt:lpstr>Arial</vt:lpstr>
      <vt:lpstr>Trebuchet MS</vt:lpstr>
      <vt:lpstr>Default Design</vt:lpstr>
      <vt:lpstr>PowerPoint Presentation</vt:lpstr>
      <vt:lpstr>اَللَّهُمَّ صَلِّ عَلَىٰ مُحَمَّدٍ وَآلِ مُحَمَّدٍ</vt:lpstr>
      <vt:lpstr>بِسْمِ اللَّهِ الرَّحْمَٰنِ الرَّحِيمِ</vt:lpstr>
      <vt:lpstr>الْحَمْدُ للهِ رَبِّ الْعَالَمِينَ.</vt:lpstr>
      <vt:lpstr>أللَّهُمَّ لَـكَ الْحَمْدُ بَدِيْعَ السَّموَاتِ وَالأَرْضِ،</vt:lpstr>
      <vt:lpstr>ذَا الْجَلاَلِ وَالإكْرَامِ،</vt:lpstr>
      <vt:lpstr>رَبَّ الاَرْبَابِ وَإلهَ كُلِّ مَألُوه،</vt:lpstr>
      <vt:lpstr>وَخَالِقَ كُلِّ مَخْلُوق،</vt:lpstr>
      <vt:lpstr>وَوَارِثَ كُلِّ شَيْء، لَيْسَ كَمِثْلِهِ شَـيْءٌ،</vt:lpstr>
      <vt:lpstr>وَلا يَعْزُبُ عَنْهُ عِلْمُ شَيْء،</vt:lpstr>
      <vt:lpstr>وَهُوَ بِكُلِّ شَيْء مُحِيطٌ،</vt:lpstr>
      <vt:lpstr>وَهُوَ عَلَى كُلِّ شَيْء رَقِيبٌ،</vt:lpstr>
      <vt:lpstr>أَنْتَ الله لاَ إلهَ إلاَّ أَنْتَ الاَحَـدُ الْمُتَوَحِّدُ الْفَرْدُ الْمُتَفَرِّدُ،</vt:lpstr>
      <vt:lpstr>وَأَنْتَ اللهُ لاَ إلهَ إلاَّ أَنْتَ الْكَرِيمُ الْمُتَكَرِّمُ،</vt:lpstr>
      <vt:lpstr>الْعَظِيمُ الْمُتَعَظِّمُ، الْكَبِيرُ الْمُتَكَبِّرُ.</vt:lpstr>
      <vt:lpstr>وَأَنْتَ اللهُ لاَ إلهَ إلاَّ أَنْتَ العَلِيُّ الْمُتَعَالِ، الْشَدِيْدُ الْمِحَـالِ.</vt:lpstr>
      <vt:lpstr>وَأَنْتَ اللهُ لا إلهَ إلاَّ أَنْتَ</vt:lpstr>
      <vt:lpstr>الـرَّحْمنُ الرَّحِيمُ الْعَلِيمُ الْحَكِيمُ.</vt:lpstr>
      <vt:lpstr>وَأَنْتَ اللهُ لا إلهَ إلاّ أَنْتَ السَّمِيعُ الْبَصِيرُ الْقَدِيمُ الْخَبِيرُ،</vt:lpstr>
      <vt:lpstr>وَأَنْتَ اللهُ لاَ إلهَ إلاّ أَنْتَ</vt:lpstr>
      <vt:lpstr>الْكَرِيمُ الاَكْرَمُ الدَّائِمُ الادْوَمُ،</vt:lpstr>
      <vt:lpstr>وَأَنْتَ اللهُ لا إلهَ إلاّ أَنْتَ الاوَّلُ</vt:lpstr>
      <vt:lpstr>قَبْلَ كُلِّ أَحَد وَالاخِرُ بَعْدَ كُلِّ عَدَد،</vt:lpstr>
      <vt:lpstr>وَأَنْتَ اللهُ لا إلهَ إلاّ أَنْتَ الدَّانِي فِي عُلُوِّهِ،</vt:lpstr>
      <vt:lpstr>وَالْعَالِي فِي دُنُوِّهِ،</vt:lpstr>
      <vt:lpstr>وَأَنْتَ اللهُ لاَ إلهَ إلاَّ أَنْتَ</vt:lpstr>
      <vt:lpstr>ذُو الْبَهَاءِ وَالْمَجْدِ وَالْكِبْرِيَاءِ وَالْحَمْدِ.</vt:lpstr>
      <vt:lpstr>وَأَنْتَ اللهُ لاَ إلهَ إلاّ أَنْتَ الَّذِي أَنْشَأْتَ الاشْيَاءَ مِنْ غَيْرِ سِنْخ،</vt:lpstr>
      <vt:lpstr>وَصَوَّرْتَ مَا صَوَّرْتَ مِنْ غَيْرِ مِثال،</vt:lpstr>
      <vt:lpstr>وَابْتَدَعْتَ الْمُبْتَدَعَاتِ بِلاَ احْتِذَآء.</vt:lpstr>
      <vt:lpstr>أَنْتَ الَّذِي قَدَّرْتَ كُلَّ شَيْء تَقْدِيراً</vt:lpstr>
      <vt:lpstr>وَيَسَّرْتَ كُلَّ شَيْء تَيْسِيراً،</vt:lpstr>
      <vt:lpstr>وَدَبَّرْتَ مَا دُونَكَ تَدْبِيْراً.</vt:lpstr>
      <vt:lpstr>وَأَنْتَ الَّذِي لَمْ يُعِنْكَ عَلَى خَلْقِكَ شَرِيكٌ</vt:lpstr>
      <vt:lpstr>وَلَمْ يُؤازِرْكَ فِي أَمْرِكَ وَزِيرٌ،</vt:lpstr>
      <vt:lpstr>وَلَمْ يَكُنْ لَكَ مُشَاهِدٌ وَلا نَظِيرٌ.</vt:lpstr>
      <vt:lpstr>أَنْتَ الَّذِي أَرَدْتَ فَكَانَ حَتْماً مَا أَرَدْتَ،</vt:lpstr>
      <vt:lpstr>وَقَضَيْتَ فَكَانَ عَدْلاً مَا قَضَيْتَ،</vt:lpstr>
      <vt:lpstr>وَحَكَمْتَ فَكَانَ نِصْفاً مَا حَكَمْتَ،</vt:lpstr>
      <vt:lpstr>أَنْتَ الَّـذِي لا يَحْوِيْـكَ مَكَانٌ</vt:lpstr>
      <vt:lpstr>وَلَمْ يَقُمْ لِسُلْطَانِكَ سُلْطَانٌ،</vt:lpstr>
      <vt:lpstr>وَلَمْ يُعْيِكَ بُرْهَانٌ وَلا بَيَانٌ.</vt:lpstr>
      <vt:lpstr>أَنْتَ الَّذِي أَحْصَيْتَ كُلَّ شَيْء عَدَدَاً،</vt:lpstr>
      <vt:lpstr>وَجَعَلْتَ لِكُلِّ شَيْء أَمَداً،</vt:lpstr>
      <vt:lpstr>وَقَدَّرْتَ كُلَّ شَيْء تَقْدِيْراً.</vt:lpstr>
      <vt:lpstr>أَنْتَ الَّذِي قَصُرَتِ الاوْهَامُ عَنْ ذَاتِيَّتِكَ،</vt:lpstr>
      <vt:lpstr>وَعَجَزَتِ الافْهَامُ عَنْ كَيْفِيَّتِكَ ،</vt:lpstr>
      <vt:lpstr>وَلَمْ تُدْرِكِ الابْصَارُ مَوْضِعَ أَيْنِيَّتِكَ.</vt:lpstr>
      <vt:lpstr>أَنْتَ الَّذِي لا تُحَدُّ فَتَكُونَ مَحْدُوداً،</vt:lpstr>
      <vt:lpstr>وَلَمْ تُمَثَّلْ فَتَكُونَ مَوْجُوداً،</vt:lpstr>
      <vt:lpstr>وَلَمْ تَلِدْ فَتَكُونَ مَوْلُوداً.</vt:lpstr>
      <vt:lpstr>أَنْتَ الَّذِي لا ضِدَّ مَعَكَ فَيُعَانِدَكَ،</vt:lpstr>
      <vt:lpstr>وَلا عِدْلَ فَيُكَاثِرَكَ، وَلاَ نِدَّ لَكَ فَيُعَارِضَكَ.</vt:lpstr>
      <vt:lpstr>أَنْتَ الَّـذِي ابْتَدَأ وَاخْتَـرَعَ</vt:lpstr>
      <vt:lpstr>وَاسْتَحْدَثَ وَابْتَـدَعَ</vt:lpstr>
      <vt:lpstr>وَأَحْسَنَ صُنْعَ مَا صَنَعَ،</vt:lpstr>
      <vt:lpstr>سُبْحانَكَ! مَا أَجَلَّ شَأنَكَ،</vt:lpstr>
      <vt:lpstr>وَأَسْنَى فِي الامَاكِنِ مَكَانَكَ،</vt:lpstr>
      <vt:lpstr>وَأَصْدَعَ بِالْحَقِّ فُرقَانَكَ.</vt:lpstr>
      <vt:lpstr>سُبْحَانَكَ مِنْ لَطِيفٍ مَا أَلْطَفَكَ،</vt:lpstr>
      <vt:lpstr>وَرَؤُوفٍ مَا أَرْأَفَكَ، وَحَكِيمٍ مَا أَعْرَفَكَ!</vt:lpstr>
      <vt:lpstr>سُبْحَانَكَ مِنْ مَلِيْكٍ مَا أَمْنَعَكَ،</vt:lpstr>
      <vt:lpstr>وَجَوَادٍ مَا أَوْسَعَكَ، وَرَفِيعٍ مَا أَرْفَعَكَ،</vt:lpstr>
      <vt:lpstr>ذُو الْبَهاءِ وَالْمَجْدِ وَالْكِبْرِيَاءِ وَالْحَمْدِ .</vt:lpstr>
      <vt:lpstr>سُبْحَانَكَ بَسَطْتَ بِالْخَيْرَاتِ يَدَكَ</vt:lpstr>
      <vt:lpstr>وَعُرِفَتِ الْهِدَايَةُ مِنْ عِنْدِكَ،</vt:lpstr>
      <vt:lpstr>فَمَنِ الْتَمَسَكَ لِدِينٍ أَوْ دُنْيا وَجَدَكَ.</vt:lpstr>
      <vt:lpstr>سُبْحَانَكَ خَضَعَ لَكَ مَنْ جَرى فِي عِلْمِكَ،</vt:lpstr>
      <vt:lpstr>وَخَشَعَ لِعَظَمَتِكَ مَا دُونَ عَرْشِكَ،</vt:lpstr>
      <vt:lpstr>وَانْقَادَ لِلتَّسْلِيْمِ لَكَ كُلُّ خَلْقِكَ.</vt:lpstr>
      <vt:lpstr>سُبْحَانَكَ لاَ تُحَسَّ، وَلاَ تُجَسُّ، وَلاَ تُمَسُّ،</vt:lpstr>
      <vt:lpstr>وَلاَ تُكَادُ، وَلاَ تُمَاطُ، وَلاَ تُنَازَعُ، وَلاَ تُجَارى،</vt:lpstr>
      <vt:lpstr>وَلاَ تُمارى، وَلاَ تُخَادَعُ، وَلاَ تُمَاكَرُ.</vt:lpstr>
      <vt:lpstr>سُبْحَانَكَ سَبِيلُكَ جَدَدٌ،</vt:lpstr>
      <vt:lpstr> وَأَمْرُكَ رَشَدٌ، وَأَنْتَ حَيٌّ صَمَدٌ.</vt:lpstr>
      <vt:lpstr>سُبْحَانَكَ قَوْلُكَ حُكْمٌ، وَقَضَآؤُكَ حَتْمٌ، وَإرَادَتُكَ عَزْمٌ.</vt:lpstr>
      <vt:lpstr>سُبْحَانَكَ لاَ رَادَّ لِمَشِيَّتِكَ، وَلاَ مُبَدِّلَ لِكَلِمَاتِكَ.</vt:lpstr>
      <vt:lpstr>سُبْحَانَكَ بَاهِرَ الايآتِ، فَاطِرَ السَّمَوَاتِ بَارِئ، النَّسَماتِ.</vt:lpstr>
      <vt:lpstr>لَكَ الْحَمْدُ حَمْدَاً يَدُومُ بِدَوامِكَ،</vt:lpstr>
      <vt:lpstr>وَلَكَ الْحَمْدُ حَمْداً خَالِداً بِنِعْمَتِكَ،</vt:lpstr>
      <vt:lpstr>وَلَكَ الْحَمْدُ حَمْداً يُوَازِي صُنْعَكَ،</vt:lpstr>
      <vt:lpstr>وَلَكَ الْحَمْدُ حَمْداً يَزِيدُ عَلَى رِضَاكَ،</vt:lpstr>
      <vt:lpstr>وَلَكَ الْحَمْدُ حَمْداً مَعَ حَمْدِ كُلِّ حَامِد،</vt:lpstr>
      <vt:lpstr>وَشُكْراً يَقْصُرُ عَنْهُ شُكْرُ كُلِّ شَاكِر،</vt:lpstr>
      <vt:lpstr>حَمْداً لاَ يَنْبَغِي إلاَّ لَكَ،</vt:lpstr>
      <vt:lpstr>وَلاَ يُتَقَرَّبُ بِهِ إلاَّ إلَيْكَ،</vt:lpstr>
      <vt:lpstr>حَمْداً يُسْتَدَامُ بِهِ الاَوَّلُ،</vt:lpstr>
      <vt:lpstr>وَيُسْتَدْعَى بِهِ دَوَامُ الاخِرِ،</vt:lpstr>
      <vt:lpstr>حَمْداً يَتَضَاعَفُ عَلَى كُرُورِ الاَزْمِنَةِ،</vt:lpstr>
      <vt:lpstr>وَيَتَزَايَدُ أَضْعَافَاً مُتَرَادِفَةً،</vt:lpstr>
      <vt:lpstr>حَمْداً يَعْجِزُ عَنْ إحْصَآئِهِ الْحَفَظَةُ،</vt:lpstr>
      <vt:lpstr>وَيَزِيدُ عَلَى مَا أَحْصَتْهُ فِي كِتابِكَ الْكَتَبَةُ،</vt:lpstr>
      <vt:lpstr>حَمْداً يُوازِنُ عَرْشَكَ المَجِيْدَ،</vt:lpstr>
      <vt:lpstr>وَيُعَادِلُ كُرْسِيَّكَ الرَّفِيعَ،</vt:lpstr>
      <vt:lpstr>حَمْداً يَكْمُلُ لَدَيْكَ ثَوَابُهُ،</vt:lpstr>
      <vt:lpstr>وَيَسْتَغْرِقُ كُلَّ جَزَآء جَزَآؤُهُ،</vt:lpstr>
      <vt:lpstr>حَمْداً ظَاهِرُهُ وَفْقٌ لِبَاطِنِهِ،</vt:lpstr>
      <vt:lpstr>وَبَاطِنُهُ وَفْقٌ لِصِدْقِ النِّيَّةِ،</vt:lpstr>
      <vt:lpstr>حَمْداً لَمْ يَحْمَدْكَ خَلْقٌ مِثْلَهُ،</vt:lpstr>
      <vt:lpstr>وَلاَ يَعْرِفُ أَحَدٌ سِوَاكَ فَضْلَهُ،</vt:lpstr>
      <vt:lpstr>حَمْداً يُعَانُ مَنِ اجْتَهَدَ فِي تَعْدِيْدِهِ،</vt:lpstr>
      <vt:lpstr>وَيُؤَيَّدُ مَنْ أَغْرَقَ نَزْعَاً فِي تَوْفِيَتِهِ،</vt:lpstr>
      <vt:lpstr>حَمْداً يَجْمَعُ مَا خَلَقْتَ مِنَ الْحَمْدِ،</vt:lpstr>
      <vt:lpstr>وَيَنْتَظِمُ مَا أَنْتَ خَالِقُهُ مِنْ بَعْدُ،</vt:lpstr>
      <vt:lpstr>حَمْداً لاَ حَمْدَ أَقْرَبُ إلَى قَوْلِكَ مِنْهُ،</vt:lpstr>
      <vt:lpstr>وَلاَ أَحْمَدَ مِمَّنْ يَحْمَدُكَ بِهِ،</vt:lpstr>
      <vt:lpstr>حَمْداً يُوجِبُ بِكَرَمِكَ الْمَزِيدَ بِوُفُورِهِ</vt:lpstr>
      <vt:lpstr>وَتَصِلُهُ بِمَزِيْد بَعْدَ مَزِيْد طَوْلاً مِنْكَ،</vt:lpstr>
      <vt:lpstr>حَمْداً يَجِبُ لِكَرَمِ وَجْهِكَ، وَيُقَابِلُ عِزَّ جَلاَلِكَ.</vt:lpstr>
      <vt:lpstr>رَبِّ صَلِّ عَلَى مُحَمَّد وَآلِ مُحَمَّد</vt:lpstr>
      <vt:lpstr>الْمُنْتَجَبِ، الْمُصْطَفَى،</vt:lpstr>
      <vt:lpstr>الْمُكَرَّمِ، الْمُقَرَّبِ، أَفْضَلَ صَلَوَاتِكَ،</vt:lpstr>
      <vt:lpstr>وَبارِكْ عَلَيْهِ أَتَمَّ بَرَكاتِكَ،</vt:lpstr>
      <vt:lpstr>وَتَرَحَّمْ عَلَيْهِ أَمْتَعَ رَحَمَاتِكَ.</vt:lpstr>
      <vt:lpstr>رَبِّ صَلِّ عَلَى مُحَمَّد وَآلِهِ، صَلاَةً زَاكِيَةً،</vt:lpstr>
      <vt:lpstr>لاَ تَكُونُ صَلاَةٌ أَزْكَى مِنْهَا،</vt:lpstr>
      <vt:lpstr>وَصَلِّ عَلَيْهِ صَلاَةً نَامِيَةً،</vt:lpstr>
      <vt:lpstr>لاَ تَكُونُ صَلاةٌ أَنْمَى مِنْهَا،</vt:lpstr>
      <vt:lpstr>وَصَلِّ عَلَيْهِ صَلاةً رَاضِيَةً،</vt:lpstr>
      <vt:lpstr>لاَ تَكُونُ صَلاةٌ فَوْقَهَا.</vt:lpstr>
      <vt:lpstr>رَبِّ صَلِّ عَلَى مُحَمَّد وَآلِهِ،</vt:lpstr>
      <vt:lpstr>صَلاَةً تُرْضِيهِ وَتَزِيدُ عَلَى رِضَاهُ،</vt:lpstr>
      <vt:lpstr>وَصَلِّ عَلَيْهِ صَلاَةً تُرْضِيكَ وَتَزِيدُ عَلَى رِضَاكَ لَهُ،</vt:lpstr>
      <vt:lpstr>وَصَلِّ عَلَيْهِ صَلاَةً لاَ تَرْضَى لَهُ إلاَّ بِهَا،</vt:lpstr>
      <vt:lpstr>وَلاَ تَرى غَيْرَهُ لَهَا أَهْلاً.</vt:lpstr>
      <vt:lpstr>رَبِّ صَلِّ عَلَى مُحَمَّد وَآلِهِ،</vt:lpstr>
      <vt:lpstr>صَلاَةً تُجَاوِزُ رِضْوَانَكَ، وَيَتَّصِلُ اتِّصَالُهَا بِبَقَآئِكَ،</vt:lpstr>
      <vt:lpstr>وَلاَ يَنْفَدُ كَمَا لاَ تَنْفَدُ كَلِماتُكَ.</vt:lpstr>
      <vt:lpstr>رَبِّ صَلِّ عَلَى مُحَمَّد وَآلِهِ</vt:lpstr>
      <vt:lpstr>صَلاَةً تَنْتَظِمُ صَلَوَاتِ مَلائِكَتِكَ</vt:lpstr>
      <vt:lpstr>وَأَنْبِيآئِكَ وَرُسُلِكَ وَأَهْلِ طَاعَتِكَ.</vt:lpstr>
      <vt:lpstr>وَتَشْتَمِلُ عَلَى صَلَوَاتِ عِبَادِكَ</vt:lpstr>
      <vt:lpstr>مِنْ جِنّكَ وَإنْسِكَ وَأَهْلِ إجَابَتِكَ،</vt:lpstr>
      <vt:lpstr>وَتَجْتَمِعُ عَلَى صَلاَةِ كُلِّ مَنْ ذَرَأْتَ وَبَرَأْتَ مِنْ أَصْنَافِ خَلْقِكَ.</vt:lpstr>
      <vt:lpstr>رَبِّ صَلِّ عَلَيْهِ وَآلِهِ</vt:lpstr>
      <vt:lpstr>صَلاَةً تُحِيطُ بِكُلِّ صَلاَة سَالِفَة وَمُسْتَأْنَفَة،</vt:lpstr>
      <vt:lpstr>وَصَلِّ عَلَيْهِ وَعَلَى آلِهِ</vt:lpstr>
      <vt:lpstr>صَلاَةً مَرْضِيَّةً لَكَ وَلِمَنْ دُونَكَ،</vt:lpstr>
      <vt:lpstr>وَتُنْشِئُ مَعَ ذَلِكَ صَلَوَات</vt:lpstr>
      <vt:lpstr>تُضَاعِفُ مَعَهَا تِلْكَ الصَّلَوَاتِ عِنْدَهَا،</vt:lpstr>
      <vt:lpstr>وَتَزِيدُهَا عَلَى كُرُورِ الاَيَّامِ زِيَادَةً</vt:lpstr>
      <vt:lpstr>فِي تَضَاعِيفَ لاَ يَعُدُّهَا غَيْرُكَ.</vt:lpstr>
      <vt:lpstr>رَبِّ صَلِّ عَلَى أَطَائِبِ أَهْلِ بَيْتِهِ</vt:lpstr>
      <vt:lpstr>الَّذِينَ اخْتَرْتَهُمْ لاِمْرِكَ،</vt:lpstr>
      <vt:lpstr>وَجَعَلْتَهُمْ خَزَنَةَ عِلْمِكَ، وَحَفَظَةَ دِيْنِكَ،</vt:lpstr>
      <vt:lpstr>وَخُلَفَآءَكَ فِي أَرْضِكَ، وَحُجَجَكَ عَلَى عِبَادِكَ،</vt:lpstr>
      <vt:lpstr>وَطَهَّرْتَهُمْ مِنَ الرِّجْسِ وَالدَّنَسِ تَطْهِيراً بِإرَادَتِكَ،</vt:lpstr>
      <vt:lpstr>وَجَعَلْتَهُمُ الْوَسِيْلَةَ إلَيْكَ وَالْمَسْلَكَ إلَى جَنَّتِكَ،</vt:lpstr>
      <vt:lpstr>رَبِّ صَلِّ عَلَى مُحَمَّد وَآلِهِ</vt:lpstr>
      <vt:lpstr>صَلاةً تُجْزِلُ لَهُمْ بِهَا مِنْ نِحَلِكَ وَكَرَامَتِكَ،</vt:lpstr>
      <vt:lpstr>وَتُكْمِلُ لَهُمُ الاَشْيَآءَ مِنْ عَطَاياكَ وَنَوَافِلِكَ،</vt:lpstr>
      <vt:lpstr>وَتُوَفِّرُ عَلَيْهِمُ الْحَظَّ مِنْ عَوَائِدِكَ وَفَوائِدِكَ.</vt:lpstr>
      <vt:lpstr>رَبِّ صَلِّ عَلَيْهِ وَعَلَيْهِمْ صَلاَةً لاَ أَمَدَ فِي أَوَّلِهَا،</vt:lpstr>
      <vt:lpstr>وَلاَ غَايَةَ لاِمَدِهَا، وَلاَ نِهَايَةَ لاِخِرِهَا.</vt:lpstr>
      <vt:lpstr>رَبِّ صَلِّ عَلَيْهِمْ زِنَةَ عَرْشِكَ وَمَا دُونَهُ،</vt:lpstr>
      <vt:lpstr>وَمِلءَ سَموَاتِكَ وَمَا فَوْقَهُنَّ،</vt:lpstr>
      <vt:lpstr>وَعَدَدَ أَرَضِيْكَ، وَمَا تَحْتَهُنَّ، وَمَا بَيْنَهُنَّ،</vt:lpstr>
      <vt:lpstr>صَلاَةً تُقَرِّبُهُمْ مِنْكَ زُلْفى وَتَكُونُ لَكَ وَلَهُمْ رِضَىً،</vt:lpstr>
      <vt:lpstr>وَمُتَّصِلَةٌ بِنَظَائِرِهِنَّ أَبَداً.</vt:lpstr>
      <vt:lpstr>أللَّهُمَّ إنَّكَ أَيَّدْتَ دِينَكَ فِي كُلِّ أَوَان</vt:lpstr>
      <vt:lpstr>بِإمَام أَقَمْتَهُ عَلَماً لِعِبَادِكَ وَّمَنارَاً فِي بِلاَدِكَ،</vt:lpstr>
      <vt:lpstr>بَعْدَ أَنْ وَصَلْتَ حَبْلَهُ بِحَبْلِكَ،</vt:lpstr>
      <vt:lpstr>وَجَعَلْتَهُ الذَّرِيعَةَ إلَى رِضْوَانِكَ،</vt:lpstr>
      <vt:lpstr>وَافْتَرَضْتَ طَاعَتَهُ، وَحَذَّرْتَ مَعْصِيَتَهُ،</vt:lpstr>
      <vt:lpstr>وَأَمَرْتَ بِامْتِثَالِ أوَاِمِرِه وَالانْتِهَآءِ عِنْدَ نَهْيِهِ،</vt:lpstr>
      <vt:lpstr>وَأَلاَّ يَتَقَدَّمَهُ مُتَقَدِّمٌ، وَلاَ يَتَأَخَّرَ عَنْهُ مُتَأَخِّرٌ،</vt:lpstr>
      <vt:lpstr>فَهُوَ عِصْمَةُ اللاَّئِذِينَ</vt:lpstr>
      <vt:lpstr>وَكَهْفُ الْمُؤْمِنِينَ، وَعُرْوَةُ الْمُتَمَسِّكِينَ، وَبَهَآءُ الْعَالَمِينَ.</vt:lpstr>
      <vt:lpstr>أللَّهُمَّ فَأَوْزِعْ لِوَلِيِّكَ شُكْرَ مَا أَنْعَمْتَ بِهِ عَلَيْهِ،</vt:lpstr>
      <vt:lpstr>وَأَوْزِعْنَا مِثْلَهُ فِيهِ، وَآتِهِ مِنْ لَدُنْكَ سُلْطَاناً نَصِيراً،</vt:lpstr>
      <vt:lpstr>وَافْتَحْ لَهُ فَتْحاً يَسِيراً، وَأَعِنْهُ بِرُكْنِكَ الاعَزِّ،</vt:lpstr>
      <vt:lpstr>وَاشْدُدْ أَزْرَهُ، وَقَوِّ عَضُدَهُ، وَرَاعِهِ بِعَيْنِكَ،</vt:lpstr>
      <vt:lpstr>وَاحْمِهِ بِحِفْظِكَ، وَانْصُرْهُ بِمَلائِكَتِكَ،</vt:lpstr>
      <vt:lpstr>وَامْدُدْهُ بِجُنْدِكَ الاَغْلَبِ وَأَقِمْ بِهِ كِتَابَكَ وَحُدُودَكَ،</vt:lpstr>
      <vt:lpstr>وَشَرَائِعَكَ وَسُنَنَ رَسُولِكَ</vt:lpstr>
      <vt:lpstr>صَلَوَاتُكَ اللَّهُمَّ عَلَيْهِ وَآلِهِ،</vt:lpstr>
      <vt:lpstr>وَأَحْيِ بِهِ مَا أَمَاتَهُ الظَّالِمُونَ مِنْ مَعَالِمِ دِينِكَ،</vt:lpstr>
      <vt:lpstr>وَاجْلُ بِهِ صَدَآءَ الْجَوْرِ عَنْ طَرِيقَتِكَ،</vt:lpstr>
      <vt:lpstr>وَأَبِنْ بِهِ الضَّرَّآءَ مِنْ سَبِيلِكَ،</vt:lpstr>
      <vt:lpstr>وَأَزِلْ بِهِ النَّاكِبِينَ عَنْ صِرَاطِكَ،</vt:lpstr>
      <vt:lpstr>وَامْحَقْ بِهِ بُغَاةَ قَصْدِكَ عِوَجاً،</vt:lpstr>
      <vt:lpstr>وَأَلِنْ جَانِبَهُ لاِوْلِيَآئِكَ، وَابْسُطْ يَدَهُ عَلَى أَعْدَائِكَ،</vt:lpstr>
      <vt:lpstr>وَهَبْ لَنا رَأْفَتَهُ وَرَحْمَتَهُ وَتَعَطُّفَهُ وَتَحَنُّنَهُ،</vt:lpstr>
      <vt:lpstr>وَاجْعَلْنَا لَهُ سَامِعِينَ مُطِيعِينَ، وَفِي رِضَاهُ سَاعِينَ،</vt:lpstr>
      <vt:lpstr>وَإلَى نُصْرَتِهِ وَالْمُدَافَعَةِ عَنْهُ مُكْنِفِينَ،</vt:lpstr>
      <vt:lpstr>وَإلَيْكَ وَإلَى رَسُولِكَ صَلَواتُكَ</vt:lpstr>
      <vt:lpstr>اللَّهُمَّ عَلَيْهِ وَآلِهِ بِذَلِكَ مُتَقَرِّبِينَ.</vt:lpstr>
      <vt:lpstr>أللَّهُمَّ وَصَلِّ عَلَى أَوْلِيآئِهِمُ الْمُعْتَرِفِينَ بِمَقَامِهِمْ،</vt:lpstr>
      <vt:lpstr>الْمُتَّبِعِينَ مَنْهَجَهُمْ، الْمُقْتَفِيْنَ آثَارَهُمْ،</vt:lpstr>
      <vt:lpstr>الْمُسْتَمْسِكِينَ بِعُرْوَتِهِمْ، الْمُتَمَسِّكِينَ بِوَلاَيَتِهِمْ،</vt:lpstr>
      <vt:lpstr>الْمُؤْتَمِّينَ بِإمَامَتِهِمْ، الْمُسَلِّمِينَ لاِمْرِهِمْ</vt:lpstr>
      <vt:lpstr>الْمُجْتَهِدِيْنَ فِي طاعَتِهِمْ، الْمُنْتَظِرِيْنَ أَيَّامَهُمْ،</vt:lpstr>
      <vt:lpstr>الْمَادِّينَ إلَيْهِمْ أَعْيُنَهُمْ،</vt:lpstr>
      <vt:lpstr>الصَّلَوَاتِ الْمُبَارَكَاتِ الزَّاكِيَاتِ النَّامِيَاتِ الغَادِيَاتِ، الرَّائِحاتِ.</vt:lpstr>
      <vt:lpstr>وَسَلِّمْ عَلَيْهِمْ وَعَلَى أَرْوَاحِهِمْ،</vt:lpstr>
      <vt:lpstr>وَاجْمَعْ عَلَى التَّقْوَى أَمْرَهُمْ،</vt:lpstr>
      <vt:lpstr>وَأَصْلِحْ لَهُمْ شُؤُونَهُمْ،</vt:lpstr>
      <vt:lpstr>وَتُبْ عَلَيْهِمْ</vt:lpstr>
      <vt:lpstr>إنَّكَ أَنْتَ التَّوَّابُ الرَّحِيمُ وَخَيْرُ الْغَافِرِينَ،</vt:lpstr>
      <vt:lpstr>وَاجْعَلْنَا مَعَهُمْ فِي دَارِ السَّلاَمِ بِرَحْمَتِكَ يَا أَرْحَمَ الرَّاحِمِينَ.</vt:lpstr>
      <vt:lpstr>أللَّهُمَّ هَذَا يَوْمُ عَرَفَةَ،</vt:lpstr>
      <vt:lpstr>يَوْمٌ شَرَّفْتَهُ وَكَرَّمْتَهُ وَعَظَّمْتَهُ، نَشَرْتَ فِيهِ رَحْمَتَكَ،</vt:lpstr>
      <vt:lpstr>وَمَنَنْتَ فِيهِ بِعَفْوِكَ وَأَجْزَلْتَ فِيهِ عَطِيَّتَكَ،</vt:lpstr>
      <vt:lpstr>وَتَفَضَّلْتَ بِهِ عَلَى عِبَادِكَ.</vt:lpstr>
      <vt:lpstr>أللَّهُمَّ وَأَنَا عَبْدُكَ الَّذِي أَنْعَمْتَ عَلَيْهِ قَبْلَ خَلْقِكَ لَهُ</vt:lpstr>
      <vt:lpstr>وَبَعْدَ خَلْقِكَ إيَّاهُ،</vt:lpstr>
      <vt:lpstr>فَجَعَلْتَهُ مِمَّنْ هَدَيْتَهُ لِدِينِكَ،</vt:lpstr>
      <vt:lpstr>وَوَفَّقْتَهُ لِحَقِّكَ، وَعَصَمْتَهُ بِحَبْلِكَ،</vt:lpstr>
      <vt:lpstr>وَأَدْخَلْتَهُ فِيْ حِزْبِكَ، وَأَرْشَدْتَهُ لِمُوَالاَةِ أَوْليآئِكَ،</vt:lpstr>
      <vt:lpstr>وَمُعَادَاةِ أَعْدَائِكَ، ثُمَّ أَمَرْتَهُ فَلَمْ يَأْتَمِرْ،</vt:lpstr>
      <vt:lpstr>وَزَجَرْتَهُ فَلَمْ يَنْزَجِرْ، </vt:lpstr>
      <vt:lpstr>وَنَهَيْتَهُ عَنْ مَعْصِيَتِكَ فَخَالَفَ أَمْرَكَ إلَى نَهْيِكَ،</vt:lpstr>
      <vt:lpstr>لاَ مُعَانَدَةً لَكَ وَلاَ اسْتِكْبَاراً عَلَيْكَ،</vt:lpstr>
      <vt:lpstr>بَلْ دَعَاهُ هَوَاهُ إلَى مَا زَيَّلْتَهُ، وَإلَى مَا حَذَّرْتَهُ،</vt:lpstr>
      <vt:lpstr>وَأَعَانَهُ عَلَى ذالِكَ عَدُوُّكَ وَعَدُوُّهُ،</vt:lpstr>
      <vt:lpstr>فَأَقْدَمَ عَلَيْهِ عَارِفاً بِوَعِيْدِكَ، رَاجِياً لِعَفْوِكَ،</vt:lpstr>
      <vt:lpstr>وَاثِقاً بِتَجَاوُزِكَ، وَكَانَ أَحَقَّ عِبَادِكَ ـ</vt:lpstr>
      <vt:lpstr>مَعَ مَا مَنَنْتَ عَلَيْهِ ـ أَلاَّ يَفْعَلَ،</vt:lpstr>
      <vt:lpstr>وَهَا أَنَا ذَا بَيْنَ يَدَيْكَ صَاغِراً،</vt:lpstr>
      <vt:lpstr>ذَلِيلاً، خَاضِعَاً، خَاشِعاً، خَائِفَاً،</vt:lpstr>
      <vt:lpstr>مُعْتَرِفاً بِعَظِيم مِنَ الذُّنُوبِ تَحَمَّلْتُهُ،</vt:lpstr>
      <vt:lpstr>وَجَلِيْل مِنَ الْخَطَايَا اجْتَرَمْتُهُ،</vt:lpstr>
      <vt:lpstr>مُسْتَجِيراً بِصَفْحِكَ، لائِذاً بِرَحْمَتِكَ،</vt:lpstr>
      <vt:lpstr>مُوقِناً أَنَّهُ لاَ يُجِيرُنِي مِنْكَ مُجِيرٌ،</vt:lpstr>
      <vt:lpstr>وَلاَ يَمْنَعُنِي مِنْكَ مَانِعٌ .</vt:lpstr>
      <vt:lpstr>فَعُدْ عَلَيَّ بِمَا تَعُودُ بِهِ عَلَى مَنِ اقْتَرَفَ مِنْ تَغَمُّدِكَ،</vt:lpstr>
      <vt:lpstr>وَجُدْ عَلَيَّ بِمَا تَجُودُ بِهِ عَلَى مَنْ أَلْقَى بِيَدِهِ إلَيْكَ مِنْ عَفْوِكَ،</vt:lpstr>
      <vt:lpstr>وَامْنُنْ عَلَيَّ بِمَا لاَ يَتَعَاظَمُكَ</vt:lpstr>
      <vt:lpstr>أَنْ تَمُنَّ بِهِ عَلَى مَنْ أَمَّلَكَ مِنْ غُفْرَانِكَ،</vt:lpstr>
      <vt:lpstr>وَاجْعَلْ لِي فِي هَذَا الْيَوْمِ نَصِيباً أَنَالُ بِهِ حَظّاً مِنْ رِضْوَانِكَ،</vt:lpstr>
      <vt:lpstr>وَلاَ تَرُدَّنِي صِفْراً مِمَّا يَنْقَلِبُ بِهِ الْمُتَعَبِّدُونَ لَكَ مِنْ عِبَادِكَ،</vt:lpstr>
      <vt:lpstr>وَإنِّي وَإنْ لَمْ أُقَدِّمْ مَا قَدَّمُوهُ مِنَ الصَّالِحَاتِ،</vt:lpstr>
      <vt:lpstr>فَقَد قَدَّمْتُ تَوْحِيدَكَ،</vt:lpstr>
      <vt:lpstr>وَنَفْيَ الاَضْدَادِ وَالاَنْدَادِ وَالاشْبَاهِ عَنْكَ،</vt:lpstr>
      <vt:lpstr>وَأَتَيْتُكَ مِنَ الاَبْوَابِ الَّتِي أَمَرْتَ أَنْ تُؤْتى مِنْها،</vt:lpstr>
      <vt:lpstr>وَتَقَرَّبْتُ إلَيْكَ بِمَا لاَ يَقْرُبُ ،</vt:lpstr>
      <vt:lpstr>أَحَدٌ مِنْكَ إلاَّ بِالتَّقَرُّبِ بِهِ</vt:lpstr>
      <vt:lpstr>ثُمَّ أَتْبَعْتُ ذلِكَ بِالاِنابَةِ إلَيْكَ،</vt:lpstr>
      <vt:lpstr>وَالتَّذَلُّلِ وَالاسْتِكَانَةِ لَكَ، وَحُسْنِ الظَّنِّ بِكَ</vt:lpstr>
      <vt:lpstr>وَالثِّقَةِ بِمَا عِنْدَكَ،</vt:lpstr>
      <vt:lpstr>وَشَفَعْتُهُ بِرَجآئِكَ</vt:lpstr>
      <vt:lpstr>الَّذِي قَلَّ مَا يَخِيبُ عَلَيْهِ رَاجِيْكَ،</vt:lpstr>
      <vt:lpstr>وَسَأَلْتُكَ مَسْأَلَةَ الْحَقِيرِ الذّلِيلِ</vt:lpstr>
      <vt:lpstr>الْبَائِسِ الْفَقِيْرِ الْخَائِفِ الْمُسْتَجِيرِ،</vt:lpstr>
      <vt:lpstr>وَمَعَ ذَلِكَ خِيفَةً وَتَضَرُّعاً وَتَعَوُّذاً وَتَلَوُّذاً،</vt:lpstr>
      <vt:lpstr>لاَ مُسْتَطِيلاً بِتَكبُّرِ الْمُتَكَبِّرِينَ،</vt:lpstr>
      <vt:lpstr>وَلاَ مُتَعَالِياً بِدالَّةِ الْمُطِيعِينَ،</vt:lpstr>
      <vt:lpstr>وَلاَ مُسْتَطِيلاً بِشَفَاعَةِ الشَّافِعِينَ،</vt:lpstr>
      <vt:lpstr>وَأَنَا بَعْدُ أَقَلُّ الاَقَلِّيْنَ، وَأَذَلُّ الاَذَلِّينَ،</vt:lpstr>
      <vt:lpstr>وَمِثْلُ الذَّرَّةِ أَوْ دُونَهَا.</vt:lpstr>
      <vt:lpstr>فَيَا مَنْ لَمْ يَعَاجِلِ الْمُسِيئِينَ، وَلاَ يَنْدَهُ الْمُتْرَفِينَ،</vt:lpstr>
      <vt:lpstr>وَيَا مَنْ يَمُنُّ بِإقَالَةِ الْعَاثِرِينَ، </vt:lpstr>
      <vt:lpstr>وَيَتَفَضَّلُ بإنْظَارِ الْخَاطِئِينَ،</vt:lpstr>
      <vt:lpstr>أَنَا الْمُسِيءُ الْمُعْتَرِفُ الْخَاطِئُ الْعَاثِرُ،</vt:lpstr>
      <vt:lpstr>أَنَا الَّذِيْ أَقْدَمَ عَلَيْكَ مُجْتَرِئاً،</vt:lpstr>
      <vt:lpstr>أَنَا الَّذِي عَصَاكَ مُتَعَمِّداً،</vt:lpstr>
      <vt:lpstr>أَنَا الَّذِي اسْتَخْفى مِنْ عِبَادِكَ وَبَارَزَكَ،</vt:lpstr>
      <vt:lpstr>أَنَا الَّذِي هَابَ عِبَادَكَ وَأَمِنَكَ</vt:lpstr>
      <vt:lpstr>أَنَا الَّذِي لَمْ يَرْهَبْ سَطْوَتَكَ وَلَمْ يَخَفْ بَأْسَكَ</vt:lpstr>
      <vt:lpstr>أَنَا الْجَانِي عَلَى نَفْسِهِ، أَنَا الْمُرْتَهَنُ بِبَلِيَّتِهِ،</vt:lpstr>
      <vt:lpstr>الْقَلِيلُ الْحَيَاءِ، أَنَا الطَّوِيلُ الْعَنآءِ،</vt:lpstr>
      <vt:lpstr>بِحَقِّ مَنِ انْتَجَبْتَ مِنْ خَلْقِكَ،</vt:lpstr>
      <vt:lpstr>وَبِمَنِ اصْطَفَيْتَهُ لِنَفْسِكَ،</vt:lpstr>
      <vt:lpstr>بِحَقِّ مَنِ اخْتَرْتَ مِنْ بَريَّتِكَ، </vt:lpstr>
      <vt:lpstr>وَمَنِ اجْتَبَيْتَ لِشَأْنِكَ،</vt:lpstr>
      <vt:lpstr>بِحَقِّ مَنْ وَصَلْتَ طَاعَتَهُ بِطَاعَتِكَ،</vt:lpstr>
      <vt:lpstr>وَمَنْ جَعَلْتَ مَعْصِيَتَهُ كَمَعْصِيَتِكَ</vt:lpstr>
      <vt:lpstr>بِحَقِّ مَنْ قَرَنْتَ مُوَالاَتَهُ بِمُوالاتِكَ،</vt:lpstr>
      <vt:lpstr>وَمَنْ نُطْتَ مُعَادَاتَهُ بِمُعَادَاتِكَ.</vt:lpstr>
      <vt:lpstr>تَغَمَّدْنِي فِي يَوْمِيَ هَذَا بِمَا تَتَغَمَّدُ بِهِ</vt:lpstr>
      <vt:lpstr>مَنْ جَارَ إلَيْكَ مُتَنَصِّلاً،</vt:lpstr>
      <vt:lpstr>وَعَاذَ بِاسْتِغْفَارِكَ تَائِباً،</vt:lpstr>
      <vt:lpstr>وَتَوَلَّنِي بِمَا تَتَوَلَّى بِهِ أَهْلَ طَاعَتِكَ،</vt:lpstr>
      <vt:lpstr>وَالزُّلْفَى لَدَيْكَ، وَالْمَكَانَةِ مِنْكَ،</vt:lpstr>
      <vt:lpstr>وَتَوَحَّدْنِي بِمَا تَتَوَحَّدُ بِهِ مَنْ وَفى بِعَهْدِكَ،</vt:lpstr>
      <vt:lpstr>وَأَتْعَبَ نَفْسَهُ فِيْ ذَاتِكَ، وَأَجْهَدَهَا فِي مَرْضَاتِكَ،</vt:lpstr>
      <vt:lpstr>وَلاَ تُؤَاخِذْنِي بِتَفْرِيطِيْ فِي جَنْبِكَ،</vt:lpstr>
      <vt:lpstr>وَتَعَدِّي طَوْرِيْ فِي حُدودِكَ، وَمُجَاوَزَةِ أَحْكَامِكَ.</vt:lpstr>
      <vt:lpstr>وَلاَ تَسْتَدْرِجْنِي بِإمْلائِكَ لِي</vt:lpstr>
      <vt:lpstr>اسْتِدْرَاجَ مَنْ مَنَعَنِي خَيْرَ مَا عِنْدَهُ،</vt:lpstr>
      <vt:lpstr>وَلَمْ يَشْرَكْكَ فِي حُلُولِ نِعْمَتِهِ بِي،</vt:lpstr>
      <vt:lpstr>وَنَبِّهْنِي مِنْ رَقْدَةِ الْغَافِلِينَ،</vt:lpstr>
      <vt:lpstr>وَسِنَةِ الْمُسْرِفِينَ، وَنَعْسَةِ الْمَخْذُولِينَ.</vt:lpstr>
      <vt:lpstr>وَخُذْ بِقَلْبِي إلَى مَا اسْتَعْمَلْتَ بِهِ القَانِتِيْنَ،</vt:lpstr>
      <vt:lpstr>وَاسْتَعْبَدْتَ بِهِ الْمُتَعَبِّدِينَ، وَاسْتَنْقَذْتَ بِهِ الْمُتَهَاوِنِينَ،</vt:lpstr>
      <vt:lpstr>وَأَعِذْنِي مِمَّا يُبَاعِدُنِي عَنْكَ،</vt:lpstr>
      <vt:lpstr>وَيَحُولُ بَيْنِي وَبَيْنَ حَظِّي مِنْكَ،</vt:lpstr>
      <vt:lpstr>وَيَصُدُّنِي عَمَّا أُحَاوِلُ لَدَيْكَ.</vt:lpstr>
      <vt:lpstr>وَسَهِّلْ لِي مَسْلَكَ الْخَيْرَاتِ إلَيْكَ،</vt:lpstr>
      <vt:lpstr>وَالْمُسَابَقَةِ إلَيْهَا مِنْ حَيْثُ أَمَرْتَ،</vt:lpstr>
      <vt:lpstr>وَالْمُشَاحَّةَ فِيهَا عَلَى مَا أَرَدْتَ.</vt:lpstr>
      <vt:lpstr>وَلاَ تَمْحَقْنِي فِيمَنْ تَمْحَقُ مِنَ الْمُسْتَخِفِّينَ بِمَا أَوْعَدْتَ،</vt:lpstr>
      <vt:lpstr>وَلاَ تُهْلِكْنِي مَعَ مَنْ تُهْلِكُ مِنَ الْمُتَعَرِّضِينَ لِمَقْتِكَ،</vt:lpstr>
      <vt:lpstr>وَلاَ تُتَبِّرْني فِيمَنْ تُتَبِّرُ مِنَ الْمُنْحَرِفِينَ عَنْ سُبُلِكَ.</vt:lpstr>
      <vt:lpstr>وَنَجِّنِيْ مِنْ غَمَرَاتِ الْفِتْنَةِ،</vt:lpstr>
      <vt:lpstr>وَخَلِّصْنِي مِنْ لَهَوَاتِ الْبَلْوى،</vt:lpstr>
      <vt:lpstr>وَأَجِرْنِي مِنْ أَخْذِ الاِمْلاءِ،</vt:lpstr>
      <vt:lpstr>وَحُلْ بَيْنِي وَبَيْنَ عَدُوٍّ يُضِلُّنِي،</vt:lpstr>
      <vt:lpstr>وَهَوىً يُوبِقُنِي، وَمَنْقَصَة تَرْهَقُنِي.</vt:lpstr>
      <vt:lpstr>وَلاَ تُعْرِضْ عَنِّي إعْرَاضَ مَنْ لاَ تَرْضَى عَنْهُ بَعْدَ غَضَبِكَ،</vt:lpstr>
      <vt:lpstr>وَلاَ تُؤْيِسْنِي مِنَ الامَلِ فِيكَ، </vt:lpstr>
      <vt:lpstr>فَيَغْلِبَ عَلَيَّ الْقُنُوطُ مِنْ رَحْمَتِكَ،</vt:lpstr>
      <vt:lpstr>وَلاَ تَمْنَحْنِي بِمَا لاَ طَاقَةَ لِيْ بِهِ،</vt:lpstr>
      <vt:lpstr>فَتَبْهَظَنِي مِمَّا تُحَمِّلُنِيهِ مِنْ فَضْلِ مَحَبَّتِكَ،</vt:lpstr>
      <vt:lpstr>وَلاَ تُرْسِلْنِي مِنْ يَدِكَ إرْسَالَ مَنْ لاَ خَيْرَ فِيهِ،</vt:lpstr>
      <vt:lpstr>وَلاَ حَاجَةَ بِكَ إلَيْهِ، وَلاَ إنابَةَ لَهُ،</vt:lpstr>
      <vt:lpstr>وَلاَ تَرْمِ بِيَ رَمْيَ مَنْ سَقَطَ مِنْ عَيْنِ رِعَايَتِكَ،</vt:lpstr>
      <vt:lpstr>وَمَنِ اشْتَمَلَ عَلَيْهِ الْخِزْيُ مِنْ عِنْدِكَ،</vt:lpstr>
      <vt:lpstr>بَلْ خُذْ بِيَدِيْ مِنْ سَقْطَةِ الْمُتَرَدِّدِينَ،</vt:lpstr>
      <vt:lpstr>وَوَهْلَةِ الْمُتَعَسِّفِيْنَ، وَزَلّةِ الْمَغْرُورِينَ، وَوَرْطَةِ الْهَالِكِينَ.</vt:lpstr>
      <vt:lpstr>وَعَافِنِي مِمَّا ابْتَلَيْتَ بِهِ طَبَقَاتِ عَبِيدِكَ وَإمآئِكَ،</vt:lpstr>
      <vt:lpstr>وَبَلِّغْنِي مَبَالِغَ مَنْ عُنِيتَ بِهِ، وَأَنْعَمْتَ عَلَيْهِ، </vt:lpstr>
      <vt:lpstr>وَرَضِيتَ عَنْهُ،</vt:lpstr>
      <vt:lpstr>فَأَعَشْتَهُ حَمِيداً، وَتَوَفَّيْتَهُ سَعِيداً،</vt:lpstr>
      <vt:lpstr>وَطَوِّقْنِي طَوْقَ الاِقْلاَعِ عَمَّا يُحْبِطُ الْحَسَنَاتِ،</vt:lpstr>
      <vt:lpstr>وَيَذْهَبُ بِالْبَرَكَاتِ،</vt:lpstr>
      <vt:lpstr>وَأَشْعِرْ قَلْبِيَ الازْدِجَارَ عَنْ قَبَائِحِ السَّيِّئاتِ،</vt:lpstr>
      <vt:lpstr>وَفَوَاضِحِ الْحَوْبَاتِ،</vt:lpstr>
      <vt:lpstr>وَلاَ تَشْغَلْنِي بِمَا لاَ أُدْرِكُهُ إلاَّ بِكَ عَمَّا لا َ يُرْضِيْكَ عَنِّي غَيْرُهُ،</vt:lpstr>
      <vt:lpstr>وَانْزَعْ مِنْ قَلْبِي حُبَّ دُنْيَا دَنِيَّة تَنْهى  عَمَّا عِنْدَكَ،</vt:lpstr>
      <vt:lpstr>وَتَصُدُّ عَنِ ابْتِغَآءِ الْوَسِيلَةِ إلَيْكَ، </vt:lpstr>
      <vt:lpstr>وَتُذْهِلُ عَنِ التَّقَرُبِ مِنْكَ،</vt:lpstr>
      <vt:lpstr>وَزَيِّنَ لِيَ التَّفَرُّدَ بِمُنَاجَاتِكَ بِاللَّيْلِ وَالنَّهَارِ،</vt:lpstr>
      <vt:lpstr>وَهَبْ لِي عِصْمَةً تُدْنِينِي مِنْ خَشْيَتِكَ،</vt:lpstr>
      <vt:lpstr>وَتَقْطَعُنِي عَنْ رُكُوبِ مَحَارِمكَ،</vt:lpstr>
      <vt:lpstr>وَتَفُكُّنِي مِنْ أَسْرِ الْعَظَائِمِ،</vt:lpstr>
      <vt:lpstr>وَهَبْ لِي التَّطْهِيرَ مِنْ دَنَسِ الْعِصْيَانِ،</vt:lpstr>
      <vt:lpstr>وَأَذْهِبْ عَنِّي دَرَنَ الْخَطَايَا،</vt:lpstr>
      <vt:lpstr>وَسَرْبِلْنِي بِسِرْبالِ عَافِيَتِكَ،</vt:lpstr>
      <vt:lpstr>وَرَدِّنِي رِدَآءَ مُعَافاتِكَ،</vt:lpstr>
      <vt:lpstr>وَجَلِّلْنِي سَوابِغَ نَعْمَائِكَ،</vt:lpstr>
      <vt:lpstr>وَظَاهِرْ لَدَيَّ فَضْلَكَ وَطَوْلَكَ،</vt:lpstr>
      <vt:lpstr>وَأَيْدْنِي بِتَوْفِيقِكَ وَتَسْدِيْدِكَ،</vt:lpstr>
      <vt:lpstr>وَأَعِنِّي عَلَى صالِحِ النِّيَّةِ وَمَرْضِيِّ الْقَوْلِ وَمُسْتَحْسَنِ الْعَمَلِ.</vt:lpstr>
      <vt:lpstr>وَلاَ تَكِلْنِي إلَى حَوْلِي وَقُوَّتِي دُونَ حَوْلِكَ وَقُوَّتِكَ،</vt:lpstr>
      <vt:lpstr>وَلاَ تَخْزِنِي يَوْمَ تَبْعَثُنِي لِلِقائِكَ،</vt:lpstr>
      <vt:lpstr>وَلاَ تَفْضَحْنِي بَيْنَ يَدَيْ أَوْلِياِئكَ،</vt:lpstr>
      <vt:lpstr>وَلاَ تُنْسِنِي ذِكْرَكَ، وَلاَ تُذْهِبْ عَنِّي شُكْرَكَ،</vt:lpstr>
      <vt:lpstr>بَلْ أَلْزِمْنِيهِ فِي أَحْوَالِ السَّهْوِ عِنْدَ غَفَلاَتِ الْجَاهِلِينَ لاِلائِكَ،</vt:lpstr>
      <vt:lpstr>وَأَوْزِعْنِي أَنْ أُثْنِيَ بِمَا أَوْلَيْتَنِيهِ،</vt:lpstr>
      <vt:lpstr>وَأَعْتَرِفِ بِمَا أَسْدَيْتَهُ إلَيَّ،</vt:lpstr>
      <vt:lpstr>وَاجْعَلْ رَغْبَتِي إلَيْكَ فَوْقَ رَغْبَةِ الْرَّاغِبِينَ،</vt:lpstr>
      <vt:lpstr>وَحَمْدِي إيَّاكَ فَوْقَ حَمْدِ الْحَامِدِيْنَ،</vt:lpstr>
      <vt:lpstr>وَلاَ تَخْذُلْنِي عِنْدَ فاقَتِي إلَيْكَ،</vt:lpstr>
      <vt:lpstr>وَلاَ تُهْلِكْنِي بِمَا أَسْدَيْتُهُ إلَيْكَ،</vt:lpstr>
      <vt:lpstr>وَلاَ تَجْبَهْنِي بِمَا جَبَهْتَ بِهِ لْمَعَانِدِينَ لَكَ،</vt:lpstr>
      <vt:lpstr>فَإنِّي لَكَ مُسَلِّمٌ، أَعْلَمُ أَنَّ الْحُجَّةَ لَكَ،</vt:lpstr>
      <vt:lpstr>وَأَنَّكَ أَوْلَى بِالْفَضْلِ، وَأَعْوَدُ بِالاحْسَانِ،</vt:lpstr>
      <vt:lpstr>وَأَهْلُ التَّقْوَى، وَأَهْلُ الْمَغْفِرَةِ،</vt:lpstr>
      <vt:lpstr>وَأَنَّكَ بِأَنْ تَعْفُوَ أَوْلَى مِنْكَ بِأَنْ تُعَاقِبَ،</vt:lpstr>
      <vt:lpstr>وَأَنَّكَ بِأَنْ تَسْتُرَ أَقْرَبُ مِنْكَ إلَى أنْ تَشْهَرَ،</vt:lpstr>
      <vt:lpstr>فَأَحْيِنِي حَياةً طَيِّبَةً تَنْتَظِمُ بِما أُرِيدُ</vt:lpstr>
      <vt:lpstr>وَتَبْلُغُ مَا أُحِبُّ مِنْ حَيْثُ لاَ آتِي مَا تَكْرَهُ</vt:lpstr>
      <vt:lpstr>وَلاَ أَرْتَكِبُ مَا نَهَيْتَ عَنْهُ،</vt:lpstr>
      <vt:lpstr>وَأَمِتْنِي مِيْتَةَ مَنْ يَسْعَى نُورُهُ بَيْنَ يَدَيْهِ، وَعَنْ يِمِيِنهِ،</vt:lpstr>
      <vt:lpstr>وَذَلِّلْنِي بَيْنَ يَدَيْكَ، وَأَعِزَّنِيْ عِنْدَ خَلْقِكَ،</vt:lpstr>
      <vt:lpstr>وَضَعْنِي إذَا خَلَوْتُ بِكَ، وَارْفَعْنِي بَيْنَ عِبادِكَ،</vt:lpstr>
      <vt:lpstr>وَأَغْنِنِي عَمَّنْ هُوَ غَنِيٌّ عَنِّي،</vt:lpstr>
      <vt:lpstr>وَزِدْنِي إلَيْكَ فَاقَةً وَفَقْراً،</vt:lpstr>
      <vt:lpstr>وَأَعِذْنِي مِنْ شَمَاتَةِ الاَعْدَاءِ،</vt:lpstr>
      <vt:lpstr>وَمِنْ حُلُولِ الْبَلاءِ، وَمِنَ الذُّلِّ وَالْعَنَآءِ،</vt:lpstr>
      <vt:lpstr>تَغَمَّدني فِيمَا اطَّلَعْتَ عَلَيْهِ مِنِّي</vt:lpstr>
      <vt:lpstr>بِمَا يَتَغَمَّدُ بِهِ الْقَادِرُ عَلَى الْبَطْشِ لَوْلاَ حِلْمُهُ،</vt:lpstr>
      <vt:lpstr>وَالاخِذُ عَلَى الْجَرِيرَةِ لَوْلاَ أَناتُهُ،</vt:lpstr>
      <vt:lpstr>وَإذَا أَرَدْتَ بِقَوْم فِتْنَةً أَوْ سُوءً فَنَجِّنِي مِنْهَا لِواذاً بِكَ،</vt:lpstr>
      <vt:lpstr>وَإذْ لَمْ تُقِمْنِي مَقَامَ فَضِيحَة فِي دُنْيَاكَ</vt:lpstr>
      <vt:lpstr>فَلاَ تُقِمْنِي مِثْلَهُ فِيْ آخِرَتِكَ،</vt:lpstr>
      <vt:lpstr>وَاشْفَعْ لِي أَوَائِلَ مِنَنِكَ بِأَوَاخِرِهَا،</vt:lpstr>
      <vt:lpstr>وَقَدِيمَ فَوَائِدِكَ بِحَوَادِثِهَا.</vt:lpstr>
      <vt:lpstr>وَلاَ تَمْدُدْ لِيَ مَدّاً يَقْسُو مَعَهُ قَلْبِي،</vt:lpstr>
      <vt:lpstr>وَلاَ تَقْرَعْنِي قَارِعَةً يَذْهَبُ لَها بَهَآئِي،</vt:lpstr>
      <vt:lpstr>وَلاَ تَسُمْنِي خَسِيْسَةً يَصْغُرُ لَهَا قَدْرِي،</vt:lpstr>
      <vt:lpstr>وَلاَ نَقِيصَةً يُجْهَلُ مِنْ أَجْلِهَا مَكَانِي،</vt:lpstr>
      <vt:lpstr>وَلاَ تَرُعْنِي رَوْعَةً أُبْلِسُ بِها، وَلاَ خِيْفةً أوجِسُ دُونَهَا.</vt:lpstr>
      <vt:lpstr>اجْعَلْ هَيْبَتِي في وَعِيدِكَ،</vt:lpstr>
      <vt:lpstr>وَحَذَرِي مِنْ إعْذارِكَ وَإنْذَارِكَ،</vt:lpstr>
      <vt:lpstr>وَرَهْبَتِي عِنْدَ تِلاَوَةِ آياتِكَ،</vt:lpstr>
      <vt:lpstr>وَاعْمُرْ لَيْلِي بِإيقَاظِي فِيهِ لِعِبَادَتِكَ،</vt:lpstr>
      <vt:lpstr>وَتَفَرُّدِي بِالتَّهَجُّدِ لَكَ، وَتَجَرُّدِي بِسُكُونِي إلَيْكَ،</vt:lpstr>
      <vt:lpstr>وَإنْزَالِ حَوَائِجِي بِكَ،</vt:lpstr>
      <vt:lpstr>وَمُنَازَلَتِي إيَّاكَ فِي فَكَاكِ رَقَبَتِي مِنْ نَارِكَ،</vt:lpstr>
      <vt:lpstr>وَإجَارَتِي مِمَّا فِيهِ أَهْلُهَا مِنْ عَذَابِكَ.</vt:lpstr>
      <vt:lpstr>وَلاَ تَذَرْنِي فِي طُغْيَانِي عَامِهاً،</vt:lpstr>
      <vt:lpstr>وَلاَ فِي غَمْرَتِي سَاهِياً حَتَّى حِين،</vt:lpstr>
      <vt:lpstr>وَلاَ تَجْعَلْنِي عِظَةً لِمَنِ اتَّعَظَ، </vt:lpstr>
      <vt:lpstr>وَلاَ نَكَالاً لِمَنِ اعْتَبَرَ،</vt:lpstr>
      <vt:lpstr>وَلاَ فِتْنَةً لِمَن نَظَرَ، وَلاَ تَمْكُرْ بِيَ فِيمَنْ تَمْكُرُ بِهِ،</vt:lpstr>
      <vt:lpstr>وَلاَ تَسْتَبْدِلْ بِيَ غَيْرِي، وَلاَ تُغَيِّرْ لِيْ إسْماً،</vt:lpstr>
      <vt:lpstr>وَلاَ تُبدِّلْ لِي جِسْماً، وَلاَ تَتَّخِذْنِي هُزُوَاً لِخَلْقِكَ،</vt:lpstr>
      <vt:lpstr>وَلاَ سُخْرِيّاً لَكَ، وَلاَ تَبَعاً إلاَّ لِمَرْضَاتِكَ،</vt:lpstr>
      <vt:lpstr>وَلاَ مُمْتَهَناً إلاَّ بِالانْتِقَامِ لَكَ، وَأَوْجِدْنِي بَرْدَ عَفْوِكَ،</vt:lpstr>
      <vt:lpstr>و حَلاَوَةَ رَحْمَتِكَ وَرَوْحِكَ وَرَيْحَانِكَ وَجَنَّةِ نَعِيْمِكَ،</vt:lpstr>
      <vt:lpstr>وَأَذِقْنِي طَعْمَ الْفَرَاغِ لِمَا تُحِبُّ بِسَعَة مِنْ سَعَتِكَ،</vt:lpstr>
      <vt:lpstr>وَالاجْتِهَادِ فِيمَا يُزْلِفُ لَدَيْكَ وَعِنْدَك،</vt:lpstr>
      <vt:lpstr>وَأَتْحِفْنِي بِتُحْفَة مِنْ تُحَفَاتِكَ،</vt:lpstr>
      <vt:lpstr>وَاجْعَلْ تِجَارَتِي رَابِحَةً، وَكَرَّتِي غَيْرَ خَاسِرَة،</vt:lpstr>
      <vt:lpstr>وَأَخِفْنِي مَقَامَكَ، وَشَوِّقْنِي لِقاءَكَ،</vt:lpstr>
      <vt:lpstr>وَتُبْ عَلَيَّ تَوْبَةً نَصُوحاً لاَ تُبْقِ مَعَهَا ذُنُوباً صِغِيرَةً وَلا كَبِيرَةً،</vt:lpstr>
      <vt:lpstr>وَلاَ تَذَرْ مَعَهَا عَلاَنِيَةً وَلاَ سَرِيرَةً،</vt:lpstr>
      <vt:lpstr>وَانْزَعِ الْغِلَّ مِنْ صَدْرِي لِلْمُؤْمِنِينَ،</vt:lpstr>
      <vt:lpstr>وَاعْطِفْ بِقَلْبِي عَلَى الْخَاشِعِيْنَ،</vt:lpstr>
      <vt:lpstr>وَكُنْ لِي كَمَا تَكُونُ لِلصَّالِحِينَ،</vt:lpstr>
      <vt:lpstr>وَحَلِّنِي حِلْيَةَ الْمُتَّقِينَ،</vt:lpstr>
      <vt:lpstr>وَاجْعَلْ لِيَ لِسَانَ صِدْق فِي الْغَابِرِيْنَ،</vt:lpstr>
      <vt:lpstr>وَذِكْراً نامِياً فِي الاخِرِينَ، وَوَافِ بِيَ عَرْصَةَ الاَوَّلِينَ،</vt:lpstr>
      <vt:lpstr>وَتَمِّمْ سُبُوغَ نِعْمَتِكَ عَلَيَّ، وَظَاهِرْ كَرَامَاتِهَا لَدَيَّ،</vt:lpstr>
      <vt:lpstr>و امْلاْ مِنْ فَوَائِدِكَ يَدَيَّ، وَسُقْ كَرَائِمَ مَوَاهِبِكَ إلَيَّ،</vt:lpstr>
      <vt:lpstr>وَجَاوِرْ بِيَ الاَطْيَبِينَ مِنْ أَوْلِيَآئِكَ</vt:lpstr>
      <vt:lpstr>فِي الْجِنَاْنِ الَّتِي زَيَّنْتَهَا لاِصْفِيآئِكَ،</vt:lpstr>
      <vt:lpstr>وَجَلِّلْنِي شَرَآئِفَ نِحَلِكَ فِي الْمَقَامَاتِ الْمُعَدَّةِ لاِحِبَّائِكَ،</vt:lpstr>
      <vt:lpstr>وَاجْعَلْ لِيَ عِنْدَكَ مَقِيْلاً آوِي إلَيْهِ مُطْمَئِنّاً،</vt:lpstr>
      <vt:lpstr>وَمَثابَةً أَتَبَوَّأُهَا وَأَقَرُّ عَيْناً.</vt:lpstr>
      <vt:lpstr>وَلاَ تُقَايِسْنِي بِعَظِيمَاتِ الْجَرَائِرِ،</vt:lpstr>
      <vt:lpstr>وَلاَ تُهْلِكْنِي يَوْمَ تُبْلَى السَّرَائِرُ،</vt:lpstr>
      <vt:lpstr>وَأَزِلْ عَنِّي كُلَّ شَكٍّ وَشُبْهَة،</vt:lpstr>
      <vt:lpstr>وَاجْعَلْ لِي فِي الْحَقِّ طَرِيقاً مِنْ كُلِّ رَحْمَة،</vt:lpstr>
      <vt:lpstr>وأَجْزِلْ لِي قِسَمَ الْمَواهِبِ مِنْ نَوَالِكَ،</vt:lpstr>
      <vt:lpstr>وَوَفِّرْ عَلَيَّ حُظُوظَ الاِحْسَانِ مِنْ إفْضَالِكَ،</vt:lpstr>
      <vt:lpstr>وَاجْعَلْ قَلْبِي وَاثِقاً بِمَا عِنْدَكَ،</vt:lpstr>
      <vt:lpstr>وَهَمِّيَ مُسْتَفْرَغاً لِمَا هُوَ لَكَ،</vt:lpstr>
      <vt:lpstr>وَاسْتَعْمِلْنِي بِما تَسْتَعْمِلُ بِهِ خَالِصَتَكَ،</vt:lpstr>
      <vt:lpstr>وَأَشْرِبْ قَلْبِي عِنْدَ ذُهُولِ العُقُولِ طَاعَتَكَ،</vt:lpstr>
      <vt:lpstr>وَاجْمَعْ لِي الْغِنى، وَالْعَفَافَ، وَالدَّعَةَ، وَالْمُعَافَاةَ،</vt:lpstr>
      <vt:lpstr>وَالصِّحَّةَ، وَالسَّعَةَ، وَالطُّمَأْنِيْنَةَ، وَالْعَافِيَةَ،</vt:lpstr>
      <vt:lpstr>وَلاَ تُحْبِطْ حَسَنَاتِي بِمَا يَشُوبُهَا مِنْ مَعْصِيَتِكَ،</vt:lpstr>
      <vt:lpstr>وَلاَ خَلَواتِي بِمَا يَعْرِضُ لِيَ مِنْ نَزَغَاتِ فِتْنَتِكَ،</vt:lpstr>
      <vt:lpstr>وَصُنْ وَجْهِي عَنِ الطَّلَبِ إلَى أَحَد مِنَ الْعَالَمِينَ،</vt:lpstr>
      <vt:lpstr>وَذُبَّنِي عَنِ التِماسِ مَا عِنْدَ الفَاسِقِينَ،</vt:lpstr>
      <vt:lpstr>وَلاَ تَجْعَلْنِي لِلظَّالِمِينَ ظَهِيراً،</vt:lpstr>
      <vt:lpstr>وَلاَ لَهُمْ عَلى مَحْوِ كِتَابِكَ يَداً وَنَصِيراً،</vt:lpstr>
      <vt:lpstr>وَحُطْنِي مِنْ حَيْثُ لاَ أَعْلَمُ حِيَاطَةً تَقِيْنِي بِهَا،</vt:lpstr>
      <vt:lpstr>وَافْتَحْ لِيَ أَبْوَابَ تَوْبَتِكَ وَرَحْمَتِكَ وَرَأْفَتِكَ</vt:lpstr>
      <vt:lpstr> وَرِزْقِكَ الواسِعِ،</vt:lpstr>
      <vt:lpstr>إنِّي إلَيْكَ مِنَ الرَّاغِبِينَ،</vt:lpstr>
      <vt:lpstr>وَأَتْمِمْ لِي إنْعَامَكَ، إنَّكَ خَيْرُ الْمُنْعِمِيْنَ،</vt:lpstr>
      <vt:lpstr>وَاجْعَلْ باقِيَ عُمْرِيْ فِي الْحَجِّ وَالْعُمْرَةِ</vt:lpstr>
      <vt:lpstr>ابْتِغَآءَ وَجْهِكَ يَاربَّ الْعَالَمِينَ،</vt:lpstr>
      <vt:lpstr>وَصَلَّى اللهُ عَلَى مُحَمَّد وَآلِهِ الطَّيِّبِينَ الطَّاهِرِينَ،</vt:lpstr>
      <vt:lpstr>وَالسَّلاَمُ عَلَيْهِ وَعَلَيْهِمْ أَبَدَ الابِدِينَ.</vt:lpstr>
      <vt:lpstr>اَللَّهُمَّ صَلِّ عَلَىٰ مُحَمَّدٍ وَآلِ مُحَمَّدٍ</vt:lpstr>
      <vt:lpstr>Please recite   Sūrat al-Fātiḥah for ALL MARHUMEEN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 Ali Lotlikar</dc:creator>
  <cp:lastModifiedBy>Irfan Jarchivi</cp:lastModifiedBy>
  <cp:revision>2273</cp:revision>
  <cp:lastPrinted>1601-01-01T00:00:00Z</cp:lastPrinted>
  <dcterms:created xsi:type="dcterms:W3CDTF">1601-01-01T00:00:00Z</dcterms:created>
  <dcterms:modified xsi:type="dcterms:W3CDTF">2021-07-11T21:09:25Z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