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9"/>
  </p:notesMasterIdLst>
  <p:sldIdLst>
    <p:sldId id="375" r:id="rId2"/>
    <p:sldId id="376" r:id="rId3"/>
    <p:sldId id="1715" r:id="rId4"/>
    <p:sldId id="1716" r:id="rId5"/>
    <p:sldId id="1718" r:id="rId6"/>
    <p:sldId id="1719" r:id="rId7"/>
    <p:sldId id="1720" r:id="rId8"/>
    <p:sldId id="1721" r:id="rId9"/>
    <p:sldId id="1722" r:id="rId10"/>
    <p:sldId id="1723" r:id="rId11"/>
    <p:sldId id="1724" r:id="rId12"/>
    <p:sldId id="1725" r:id="rId13"/>
    <p:sldId id="1726" r:id="rId14"/>
    <p:sldId id="1727" r:id="rId15"/>
    <p:sldId id="1728" r:id="rId16"/>
    <p:sldId id="1729" r:id="rId17"/>
    <p:sldId id="1730" r:id="rId18"/>
    <p:sldId id="1731" r:id="rId19"/>
    <p:sldId id="1732" r:id="rId20"/>
    <p:sldId id="1733" r:id="rId21"/>
    <p:sldId id="1734" r:id="rId22"/>
    <p:sldId id="1735" r:id="rId23"/>
    <p:sldId id="1736" r:id="rId24"/>
    <p:sldId id="1737" r:id="rId25"/>
    <p:sldId id="1738" r:id="rId26"/>
    <p:sldId id="1739" r:id="rId27"/>
    <p:sldId id="1740" r:id="rId28"/>
    <p:sldId id="1741" r:id="rId29"/>
    <p:sldId id="1742" r:id="rId30"/>
    <p:sldId id="1743" r:id="rId31"/>
    <p:sldId id="1744" r:id="rId32"/>
    <p:sldId id="1745" r:id="rId33"/>
    <p:sldId id="1746" r:id="rId34"/>
    <p:sldId id="1747" r:id="rId35"/>
    <p:sldId id="1748" r:id="rId36"/>
    <p:sldId id="1749" r:id="rId37"/>
    <p:sldId id="1750" r:id="rId38"/>
    <p:sldId id="1751" r:id="rId39"/>
    <p:sldId id="1752" r:id="rId40"/>
    <p:sldId id="1753" r:id="rId41"/>
    <p:sldId id="1754" r:id="rId42"/>
    <p:sldId id="1755" r:id="rId43"/>
    <p:sldId id="1756" r:id="rId44"/>
    <p:sldId id="1757" r:id="rId45"/>
    <p:sldId id="1758" r:id="rId46"/>
    <p:sldId id="1759" r:id="rId47"/>
    <p:sldId id="1760" r:id="rId48"/>
    <p:sldId id="1761" r:id="rId49"/>
    <p:sldId id="1762" r:id="rId50"/>
    <p:sldId id="1763" r:id="rId51"/>
    <p:sldId id="1764" r:id="rId52"/>
    <p:sldId id="1765" r:id="rId53"/>
    <p:sldId id="1766" r:id="rId54"/>
    <p:sldId id="1767" r:id="rId55"/>
    <p:sldId id="1768" r:id="rId56"/>
    <p:sldId id="1769" r:id="rId57"/>
    <p:sldId id="1770" r:id="rId58"/>
    <p:sldId id="1771" r:id="rId59"/>
    <p:sldId id="1772" r:id="rId60"/>
    <p:sldId id="1773" r:id="rId61"/>
    <p:sldId id="1774" r:id="rId62"/>
    <p:sldId id="1775" r:id="rId63"/>
    <p:sldId id="1776" r:id="rId64"/>
    <p:sldId id="1777" r:id="rId65"/>
    <p:sldId id="1778" r:id="rId66"/>
    <p:sldId id="1779" r:id="rId67"/>
    <p:sldId id="1780" r:id="rId68"/>
    <p:sldId id="1781" r:id="rId69"/>
    <p:sldId id="1782" r:id="rId70"/>
    <p:sldId id="1783" r:id="rId71"/>
    <p:sldId id="1784" r:id="rId72"/>
    <p:sldId id="1785" r:id="rId73"/>
    <p:sldId id="1786" r:id="rId74"/>
    <p:sldId id="1787" r:id="rId75"/>
    <p:sldId id="1717" r:id="rId76"/>
    <p:sldId id="377" r:id="rId77"/>
    <p:sldId id="1350" r:id="rId7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A50021"/>
    <a:srgbClr val="CC6600"/>
    <a:srgbClr val="FF5050"/>
    <a:srgbClr val="CC0000"/>
    <a:srgbClr val="FFFF00"/>
    <a:srgbClr val="00006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808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6EED3-F84B-42AC-914A-0C29CB130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2494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9D10-8AC4-44CB-AA39-9480575B7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6928581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FCDBE-FE9C-4055-B02B-C58768212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1692337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4990-3465-4DE9-AE3C-714EFAAE9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886291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1BFA-6069-43AF-A77F-F8750A1E7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0745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EEE3-3CB1-4979-B1B5-7AE836A1A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907368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308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44136-B163-4399-B366-DF6D578C6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5404472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4D88B-D7AE-4FFF-B983-3A59BDD4D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2381062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B6BB-4599-4D99-89B3-7971878D9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7499352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7245-B71D-4548-A19A-D0FB344FD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243600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CCC1-E4B2-44BC-88AF-F3F47538D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41847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AD70-0005-44AC-8B76-375911AFE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7748280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6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FC76A76E-FB8B-44CD-B366-DF1A26EB49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ChangeArrowheads="1"/>
          </p:cNvSpPr>
          <p:nvPr/>
        </p:nvSpPr>
        <p:spPr bwMode="auto">
          <a:xfrm>
            <a:off x="251520" y="1268760"/>
            <a:ext cx="8424936" cy="4248472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/>
            <a:endParaRPr lang="en-US" sz="1600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10815" y="1844824"/>
            <a:ext cx="792162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Ziyárat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of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Ta`ziyah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(Condolences)</a:t>
            </a:r>
          </a:p>
          <a:p>
            <a:pPr eaLnBrk="1" hangingPunct="1"/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on Ashura Day</a:t>
            </a:r>
            <a:endParaRPr lang="en-GB" altLang="en-US" sz="6600" b="1" dirty="0">
              <a:solidFill>
                <a:srgbClr val="FFFF00"/>
              </a:solidFill>
              <a:cs typeface="Traditional Arabic" panose="02020603050405020304" pitchFamily="18" charset="-78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0725" y="1340768"/>
            <a:ext cx="26225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6525" y="5445224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chemeClr val="bg1"/>
                </a:solidFill>
              </a:rPr>
              <a:t>For any errors / comments please write to: duas.org@gmail.com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98" y="1804900"/>
            <a:ext cx="9013997" cy="106182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ar-SA" altLang="en-US" sz="63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عَلِيٍّ امِيرِ ٱلْمُؤْمِنينَ وَلِيِّ اللّهِ</a:t>
            </a:r>
            <a:endParaRPr lang="en-US" altLang="en-US" sz="63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173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Alī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Commander of the Believers and the intimate servant of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علی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کے وارث جو مؤمنوں کے امیر اور ولی خدا ہیں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766355"/>
            <a:ext cx="8569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aliyyin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amīri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waliyyi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-17150" y="4869160"/>
            <a:ext cx="9161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अली (अ:स) के वारिस जो मोमिनों के अमीर और </a:t>
            </a:r>
            <a:r>
              <a:rPr lang="en-GB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      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दस्त-ए-ख़ुदा </a:t>
            </a:r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033005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69683"/>
            <a:ext cx="9121502" cy="2031325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ar-SA" altLang="en-US" sz="63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ٱلْحَسَنِ ٱلشَّهيدِ سِبْطِ رَسُولِ ٱللَّهِ</a:t>
            </a:r>
            <a:endParaRPr lang="en-US" altLang="en-US" sz="63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276600"/>
            <a:ext cx="8784976" cy="330552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al-Hasan, the martyr and grandson of Allah’s Messenger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حسن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وارث جو شہید ہیں اللہ کے رسول کے نواسے ہیں</a:t>
            </a:r>
          </a:p>
          <a:p>
            <a:pPr rtl="1"/>
            <a:endParaRPr lang="en-GB" sz="5400" dirty="0" smtClean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  <a:p>
            <a:pPr rtl="1"/>
            <a:endParaRPr lang="ur-PK" sz="3200" dirty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6019800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alḥasani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sibṭi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rasūli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sz="20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0594" y="5181600"/>
            <a:ext cx="9005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हसन (अ:स) के वारिस जो शहीद हैं अल्लाह के रसूल (स:अ:व:व) के नवासे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64166644"/>
      </p:ext>
    </p:extLst>
  </p:cSld>
  <p:clrMapOvr>
    <a:masterClrMapping/>
  </p:clrMapOvr>
  <p:transition advClick="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بْنَ رَسُولِ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96952"/>
            <a:ext cx="8424863" cy="163121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son of Allah’s Messenger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آپ پر سلام ہو اے خدا کے رسول کے فرزند</a:t>
            </a:r>
            <a:endParaRPr lang="en-US" altLang="en-US" sz="3600" b="1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rasūli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sz="20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-9190" y="4939134"/>
            <a:ext cx="9153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ख़ुदा के रसूल के फ़र्ज़न्द,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5545377"/>
      </p:ext>
    </p:extLst>
  </p:cSld>
  <p:clrMapOvr>
    <a:masterClrMapping/>
  </p:clrMapOvr>
  <p:transition advClick="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بْنَ ٱلْبَشِيرِ ٱلنَّذِيرِ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8281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son of the bringer of glad tidings and the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warner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بشیر و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نذیر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6056461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albashīri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alnnadhīri</a:t>
            </a:r>
            <a:endParaRPr lang="en-US" altLang="en-US" sz="20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487" y="53732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बशीर व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नज़ीर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4813234"/>
      </p:ext>
    </p:extLst>
  </p:cSld>
  <p:clrMapOvr>
    <a:masterClrMapping/>
  </p:clrMapOvr>
  <p:transition advClick="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وَٱبْنَ سَيِّدِ ٱلْوَصِيِّينَ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son of the chief of the prophets’ successors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 اور وصیوں کے سردار کے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فرزند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sayyidi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alwaṣiyyīna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-36514" y="5013176"/>
            <a:ext cx="91805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वसीयों के सरदार के फ़र्ज़न्द,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6328001"/>
      </p:ext>
    </p:extLst>
  </p:cSld>
  <p:clrMapOvr>
    <a:masterClrMapping/>
  </p:clrMapOvr>
  <p:transition advClick="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81815"/>
            <a:ext cx="9143999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بْنَ فَاطِمَةَ سَيِّدَةِ نِسَاءِ ٱلْعَالَمِينَ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8" y="3068960"/>
            <a:ext cx="9121502" cy="18651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son of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Fāṭimah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doyenne of the women of the world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فرزند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فاطمہ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جو جہانوں کی عورتوں کی سردار ہیں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fāṭimata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sayyidati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nisā‘i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al`ālamīna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8" y="5271591"/>
            <a:ext cx="9121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फ़रज़न्दे फ़ातिमा जो जहानों की औरतों की सरदार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4408835"/>
      </p:ext>
    </p:extLst>
  </p:cSld>
  <p:clrMapOvr>
    <a:masterClrMapping/>
  </p:clrMapOvr>
  <p:transition advClick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ابَا عَبْدِ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Abū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-`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Abdullāh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ابو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عبداللہ</a:t>
            </a:r>
            <a:r>
              <a:rPr lang="ur-PK" sz="3200" baseline="300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(ع</a:t>
            </a:r>
            <a:r>
              <a:rPr lang="ur-PK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abdillāhi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55430" y="4869160"/>
            <a:ext cx="9121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अबू अब्दुल्लाह,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63710017"/>
      </p:ext>
    </p:extLst>
  </p:cSld>
  <p:clrMapOvr>
    <a:masterClrMapping/>
  </p:clrMapOvr>
  <p:transition advClick="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0825" y="1551027"/>
            <a:ext cx="85693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66"/>
                </a:solidFill>
                <a:latin typeface="Al-Arial" pitchFamily="34" charset="0"/>
              </a:defRPr>
            </a:lvl9pPr>
          </a:lstStyle>
          <a:p>
            <a:pPr rtl="1"/>
            <a:r>
              <a:rPr lang="ar-SA" altLang="en-US" sz="6600" b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يا خِيَرَةَ ٱللَّهِ وَٱبْنَ خِيَرَتِهِ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12998" y="3068960"/>
            <a:ext cx="91215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select of Allah and the son of His select ones!</a:t>
            </a:r>
          </a:p>
          <a:p>
            <a:endParaRPr lang="en-US" altLang="en-US" dirty="0" smtClean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خدا کے</a:t>
            </a:r>
            <a:r>
              <a:rPr lang="en-GB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پسند کیے ہوئے اور پسندیدہ کے فرزند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50825" y="59436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khiyarata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khiyaratihī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498" y="5055567"/>
            <a:ext cx="9121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ख़ुदा के पसंद किये हुए और पसंदीदा के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फ़र्ज़न्द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7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54340235"/>
      </p:ext>
    </p:extLst>
  </p:cSld>
  <p:clrMapOvr>
    <a:masterClrMapping/>
  </p:clrMapOvr>
  <p:transition advClick="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يا ثَارَ ٱللَّهِ وَٱبْنَ ثَارِهِ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8" y="3068960"/>
            <a:ext cx="9013998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revenge of Allah and the son of His revenge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آپ پر سلام ہو اے شہید راہ خدا اور شہید کے فرزند </a:t>
            </a:r>
            <a:endParaRPr lang="en-US" altLang="en-US" sz="3600" b="1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thāra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thārihī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94506" y="4869160"/>
            <a:ext cx="8941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शहीदे राहे ख़ुदा और शहीद के फ़र्ज़न्द,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8217523"/>
      </p:ext>
    </p:extLst>
  </p:cSld>
  <p:clrMapOvr>
    <a:masterClrMapping/>
  </p:clrMapOvr>
  <p:transition advClick="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ايُّهَا ٱلْوِتْرُ ٱلْمَوْتُورُ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8281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unique (in suffering tribulations) and the oppressed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وہ مقتول جس کے قاتل ہلاک ہوگئے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ayyuhā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alwitru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almawtūru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05556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वो मक़तूल जिस के क़ातिल क़त्ल हो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गए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61181289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4093428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In the last hours on '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Ashura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Day it is recommended to stand up and address and offer condolences to the Holy Prophet, Imam `Ali, Lady Fatimah al-Zahra', Imam al-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Hasan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, and the Holy Imams from the offspring of Imam al-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Husayn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—the chief of martyrs— (peace be upon them all) on the astounding misfortunes that befell the 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Ahlulbayt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on the Day of '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Ashura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with a passionate heart and teary eyes. Then, it is recommended to address them with the following form of </a:t>
            </a:r>
            <a:r>
              <a:rPr lang="en-US" altLang="en-US" sz="2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Ziyarah</a:t>
            </a:r>
            <a:r>
              <a:rPr lang="en-US" altLang="en-US" sz="2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:.</a:t>
            </a:r>
            <a:endParaRPr lang="en-US" altLang="en-US" sz="2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US" altLang="en-US" sz="2600" b="1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111250"/>
            <a:ext cx="9144000" cy="336550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/>
            <a:r>
              <a:rPr lang="en-US" altLang="en-US" sz="16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Ziyárat</a:t>
            </a:r>
            <a:r>
              <a:rPr lang="en-US" altLang="en-US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 of </a:t>
            </a:r>
            <a:r>
              <a:rPr lang="en-US" altLang="en-US" sz="16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Ta`ziyah</a:t>
            </a:r>
            <a:r>
              <a:rPr lang="en-US" altLang="en-US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 (condolences) on Ashura Day</a:t>
            </a:r>
          </a:p>
        </p:txBody>
      </p:sp>
      <p:pic>
        <p:nvPicPr>
          <p:cNvPr id="5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ايُّهَا ٱلإِمَامُ ٱلْهَادِي ٱلزَّكِيُّ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guide, pure leader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SA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پرسلام ہو اے ہدایت و پاکیزگی والے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ayyuhā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al-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imāmu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alhādī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alzzakiyyu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767535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हिदायत व पाकीज़गी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वाले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3587839"/>
      </p:ext>
    </p:extLst>
  </p:cSld>
  <p:clrMapOvr>
    <a:masterClrMapping/>
  </p:clrMapOvr>
  <p:transition advClick="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5941"/>
            <a:ext cx="9143999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ea typeface="Verdana" pitchFamily="34" charset="0"/>
                <a:cs typeface="_PDMS_Saleem_QuranFont" pitchFamily="2" charset="-78"/>
              </a:rPr>
              <a:t>وَعَلىٰ ارْوَاحٍ حَلَّتْ بِفِنَائِكَ وَاقَامَتْ فِي جِوَارِكَ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Verdana" pitchFamily="34" charset="0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819400"/>
            <a:ext cx="8424863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on the souls of those who presented themselves in your camp, resided in your vicinity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ور سلام ان روحوں پر جوآپ کے آستاں پر سوگئیں اور آپ کی قربت میں رہ رہی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60198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arwāḥin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ḥallat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bifinā'ika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aqāmat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jiwārika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510540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ईमाम, और सलाम हो ईन रूहों पर जो आपके आस्तां पर सो गयीं और आप की कुर्बत में रह रही हैं,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4459930"/>
      </p:ext>
    </p:extLst>
  </p:cSld>
  <p:clrMapOvr>
    <a:masterClrMapping/>
  </p:clrMapOvr>
  <p:transition advClick="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وَوَفَدَتْ مَعَ زُوَّارِكَ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came with the visitors of you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سلام ہو ان پر جو آپکے زائروں کیساتھ آئیں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i="1" dirty="0">
                <a:solidFill>
                  <a:schemeClr val="bg1"/>
                </a:solidFill>
                <a:latin typeface="Transliteration Verdana"/>
              </a:rPr>
              <a:t>Wa </a:t>
            </a:r>
            <a:r>
              <a:rPr lang="en-GB" i="1" dirty="0" err="1" smtClean="0">
                <a:solidFill>
                  <a:schemeClr val="bg1"/>
                </a:solidFill>
                <a:latin typeface="Transliteration Verdana"/>
              </a:rPr>
              <a:t>waf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ā</a:t>
            </a:r>
            <a:r>
              <a:rPr lang="en-GB" i="1" dirty="0" smtClean="0">
                <a:solidFill>
                  <a:schemeClr val="bg1"/>
                </a:solidFill>
                <a:latin typeface="Transliteration Verdana"/>
              </a:rPr>
              <a:t> ‘</a:t>
            </a:r>
            <a:r>
              <a:rPr lang="en-GB" i="1" dirty="0" err="1" smtClean="0">
                <a:solidFill>
                  <a:schemeClr val="bg1"/>
                </a:solidFill>
                <a:latin typeface="Transliteration Verdana"/>
              </a:rPr>
              <a:t>dat</a:t>
            </a:r>
            <a:r>
              <a:rPr lang="en-GB" i="1" dirty="0" smtClean="0">
                <a:solidFill>
                  <a:schemeClr val="bg1"/>
                </a:solidFill>
                <a:latin typeface="Transliteration Verdana"/>
              </a:rPr>
              <a:t> 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ā</a:t>
            </a:r>
            <a:r>
              <a:rPr lang="en-GB" i="1" dirty="0" smtClean="0">
                <a:solidFill>
                  <a:schemeClr val="bg1"/>
                </a:solidFill>
                <a:latin typeface="Transliteration Verdana"/>
              </a:rPr>
              <a:t> 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ā</a:t>
            </a:r>
            <a:r>
              <a:rPr lang="en-GB" i="1" dirty="0" smtClean="0">
                <a:solidFill>
                  <a:schemeClr val="bg1"/>
                </a:solidFill>
                <a:latin typeface="Transliteration Verdana"/>
              </a:rPr>
              <a:t> </a:t>
            </a:r>
            <a:r>
              <a:rPr lang="en-GB" i="1" dirty="0" err="1">
                <a:solidFill>
                  <a:schemeClr val="bg1"/>
                </a:solidFill>
                <a:latin typeface="Transliteration Verdana"/>
              </a:rPr>
              <a:t>zuwwa</a:t>
            </a:r>
            <a:r>
              <a:rPr lang="en-GB" i="1" dirty="0">
                <a:solidFill>
                  <a:schemeClr val="bg1"/>
                </a:solidFill>
                <a:latin typeface="Transliteration Verdana"/>
              </a:rPr>
              <a:t> </a:t>
            </a:r>
            <a:r>
              <a:rPr lang="en-GB" i="1" dirty="0" err="1" smtClean="0">
                <a:solidFill>
                  <a:schemeClr val="bg1"/>
                </a:solidFill>
                <a:latin typeface="Transliteration Verdana"/>
              </a:rPr>
              <a:t>rik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ā</a:t>
            </a:r>
            <a:endParaRPr lang="en-US" altLang="en-US" i="1" dirty="0">
              <a:solidFill>
                <a:schemeClr val="bg1"/>
              </a:solidFill>
              <a:latin typeface="Transliteration Verdana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941168"/>
            <a:ext cx="8497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सलाम इनपर जो आप के ज़ायेरों के हमराह आयीं,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9352478"/>
      </p:ext>
    </p:extLst>
  </p:cSld>
  <p:clrMapOvr>
    <a:masterClrMapping/>
  </p:clrMapOvr>
  <p:transition advClick="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99" y="1781815"/>
            <a:ext cx="9121502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مِنِّي مَا بَقيتُ وَبَقِيَ ٱللَّيْلُ وَٱلنَّهَارُ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946" y="3068960"/>
            <a:ext cx="8781542" cy="16065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(Incessant) peace be upon you, from me, as long as I am alive and as long as there are day and night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میرا آپ پر سلام ہو جب تک میں زندہ ہوں اور جب تک رات دن کا سلسلہ قائم ہے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107504" y="5867400"/>
            <a:ext cx="892899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minnī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mā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baqītu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baqiya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allaylu</a:t>
            </a:r>
            <a:r>
              <a:rPr lang="en-US" altLang="en-US" sz="23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300" i="1" dirty="0" err="1">
                <a:solidFill>
                  <a:schemeClr val="bg1"/>
                </a:solidFill>
                <a:latin typeface="Transliteration Verdana" pitchFamily="34" charset="0"/>
              </a:rPr>
              <a:t>walnnahāru</a:t>
            </a:r>
            <a:endParaRPr lang="en-US" altLang="en-US" sz="23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1" y="4941168"/>
            <a:ext cx="88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मेरा सलाम हो आप पर जबतक मै ज़िंदा हूँ और रात दिन का सिलसिला क़ायेम है,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9791690"/>
      </p:ext>
    </p:extLst>
  </p:cSld>
  <p:clrMapOvr>
    <a:masterClrMapping/>
  </p:clrMapOvr>
  <p:transition advClick="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فَلَقَدْ عَظُمَتْ بِكَ ٱلرَّزِيَّةُ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Verily, astounding has been the calamity for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us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یقینا آپ پر بہت بڑی مصیبت گزری ہے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9167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falaqad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aẓumat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alrraziyyatu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4" y="5055567"/>
            <a:ext cx="8641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यक़ीनन आप पर बहुत बड़ी मुसीबत गुज़री है,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83591274"/>
      </p:ext>
    </p:extLst>
  </p:cSld>
  <p:clrMapOvr>
    <a:masterClrMapping/>
  </p:clrMapOvr>
  <p:transition advClick="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068960"/>
            <a:ext cx="8856984" cy="18281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unbearable has been the adversity for the believers, Muslims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اس سے بہت زیادہ سوگواری ہے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وَجَلَّ ٱلْمُصَابُ فِي ٱلْمُؤْمِنِينَ وَٱلْمُسْلِمِينَ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jalla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almuṣābu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walmuslimīna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7506" y="52292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इससे बहुत ज़्यादा सोगवारी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है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4791638"/>
      </p:ext>
    </p:extLst>
  </p:cSld>
  <p:clrMapOvr>
    <a:masterClrMapping/>
  </p:clrMapOvr>
  <p:transition advClick="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وَفِي اهْلِ ٱلسَّمَاوَاتِ اجْمَعِينَ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for all the inhabitants of the heavens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مومنوں اور مسلمانوں میں آسمانوں میں رہنے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والی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ساری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مخلوق میں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309835" y="589719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ahli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alssamāwāti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ajma`īna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085184"/>
            <a:ext cx="8699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मोमिनों और मुसलमानों में, आसमानों पर रहने वाली सारी मख्लूक़ में,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8435831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وَفِي سُكَّانِ ٱلارَضِينَ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456057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for the inhabitants of the layers of the earth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زمین میں رہنے والی خلقت میں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sukkāni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al-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araḍīna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308498" y="486916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ज़मीन में रहने वाली खिल्क़त में,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457280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فَإِنَّا لِلَّهِ وَإِنَّا إِلَيْهِ رَاجِعُونَ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So, we are Allah’s and verily unto Him we return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پس اللہ ہم ہی کیلئے ہیں اور ہم اس کی طرف لوٹ کر جائیں گے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40631" y="59436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fa'innā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lillāhi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innā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ilayhi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rāji`ūna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5063861"/>
            <a:ext cx="8486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बस अल्लाह ही के हैं, और हम इसी की तरफ़ लौट जायेंगे!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864489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وَصَلَوَاتُ ٱللَّهِ وَبَرَكَاتُهُ وَتَحِيَّاتُهُ عَلَيْكَ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456057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Allah’s peace, blessings, and benedictions be upon you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خدا کی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رحمتیں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ہوں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اس کی برکتیں آپ پر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ख़ुदा </a:t>
            </a:r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की रहमतें हों, और ईस की बरकतें, और सलाम आप पर </a:t>
            </a:r>
            <a:endParaRPr lang="en-US" altLang="en-US" dirty="0">
              <a:solidFill>
                <a:schemeClr val="bg1"/>
              </a:solidFill>
              <a:latin typeface="Nirmala UI" pitchFamily="34" charset="0"/>
              <a:ea typeface="MS Mincho" panose="02020609040205080304" pitchFamily="49" charset="-128"/>
              <a:cs typeface="Nirmala UI" pitchFamily="34" charset="0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436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ṣalawātu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barakātuhū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taḥiyyātuhū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pic>
        <p:nvPicPr>
          <p:cNvPr id="6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479299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اَللَّهُمَّ صَلِّ عَلَى مُحَمَّدٍ وَ آلِ مُحَمَّد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086725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dirty="0">
                <a:solidFill>
                  <a:schemeClr val="bg1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SA" altLang="en-US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altLang="en-US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وآل 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altLang="en-US" sz="3200" baseline="300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r>
              <a:rPr lang="ar-SA" altLang="en-US" sz="3200" baseline="300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altLang="en-US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  <a:p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2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allahumma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salli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'ala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muhammadin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'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aali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muhammad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941168"/>
            <a:ext cx="9166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अल्लाहुम्मा सल्ले अला मोहम्मद व आले मोहम्मद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1026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35941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وَعَلَىٰ آبَائِكَ ٱلطَّاهِرِينَ ٱلطَّيِّبِينَ ٱلْمُنْتَجَبِينَ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upon your forefathers; the pure, the pious, and the elite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سلام ہو اور آپ کے آباء واجداد پر جو پاک نہاد نیک سیرت اور برگزیدہ ہیں 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ābā'ika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alṭṭāhirīna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alṭṭayyibīna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almuntajabīna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54320" y="4902259"/>
            <a:ext cx="891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सलाम आप पर और आप के आब़ा-ओ-अजदाद पर जो पाक निहाद, नेक्सीरत व बर'गज़ीदा हैं! 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5816285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وَعَلىٰ ذَرَارِيهِمُ ٱلْهُدَاةِ ٱلْمَهْدِيِّينَ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upon their offspring; the guides and well-guided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ان کی اولاد پر کہ جو ہدایت یافتہ پیشوا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dharārīhimu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alhudati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almahdiyyīna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5013176"/>
            <a:ext cx="8641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इनकी औलाद पर की जो हिदायत-याफ़्ता पेशवा हैं!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6019771"/>
      </p:ext>
    </p:extLst>
  </p:cSld>
  <p:clrMapOvr>
    <a:masterClrMapping/>
  </p:clrMapOvr>
  <p:transition advClick="0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مَوْلايَ وَعَلَيْهِمْ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 O my master, upon them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میرے آقا اور ان سب پرسلام ہو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mawlāya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alayhim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797152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मेरे आक़ा और ईन सब पर सलाम हो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451108"/>
      </p:ext>
    </p:extLst>
  </p:cSld>
  <p:clrMapOvr>
    <a:masterClrMapping/>
  </p:clrMapOvr>
  <p:transition advClick="0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وَعَلَىٰ رُوحِكَ وَعَلَىٰ </a:t>
            </a:r>
            <a:r>
              <a:rPr lang="ar-SA" altLang="en-US" sz="6600" b="0" dirty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ارْوَاحِهِمْ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upon your soul, upon their souls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کی روح پر اور ان کی روحوں پر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rūḥika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arwāḥihim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11774" y="4839543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आप की रूह पर और इनकी रूहों पर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6056063"/>
      </p:ext>
    </p:extLst>
  </p:cSld>
  <p:clrMapOvr>
    <a:masterClrMapping/>
  </p:clrMapOvr>
  <p:transition advClick="0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وَعَلَىٰ تُرْبَتِكَ وَعَلَىٰ تُرْبَتِهِمْ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543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upon the soil in which you are buried, and upon the soil in which they are buried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سلام ہو آپکے مزار پر اور ان کے مزاروں پر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9663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turbatika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turbatihim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5127575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सलाम हो आप के मज़ार पर और इनके मज़ारों पर,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73960"/>
      </p:ext>
    </p:extLst>
  </p:cSld>
  <p:clrMapOvr>
    <a:masterClrMapping/>
  </p:clrMapOvr>
  <p:transition advClick="0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اَللَّهُمَّ لَقِّهِمْ رَحْمَةً وَرِضْوَاناً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640638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Allah, (please do) shed over them mercy, pleasure (of You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),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اللہ !ان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سے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مہربانی خوشنودی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allāhumma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laqqihim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raḥmatan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riḍwānan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869160"/>
            <a:ext cx="8641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अल्लाह! इन्से पेश आ मेहरबानी, खुशनूदी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2611546"/>
      </p:ext>
    </p:extLst>
  </p:cSld>
  <p:clrMapOvr>
    <a:masterClrMapping/>
  </p:clrMapOvr>
  <p:transition advClick="0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وَرَوْحاً وَرَيْحَاناً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01285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happiness, and bounty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مسرت اور خوش روئی کے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ساتھ</a:t>
            </a:r>
            <a:endParaRPr lang="ur-PK" sz="3600" dirty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rawḥan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rayḥānan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21502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738004" y="4869160"/>
            <a:ext cx="366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मुसर्रत और ख़ुश'रूई के साथ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6574786"/>
      </p:ext>
    </p:extLst>
  </p:cSld>
  <p:clrMapOvr>
    <a:masterClrMapping/>
  </p:clrMapOvr>
  <p:transition advClick="0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مَوْلاَيَ يَا ابَا عَبْدِ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you, my master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Abū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-`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Abdullāh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;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میرے سردار اے ابوعبد(ع)اللہ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mawlāya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abdillāhi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869160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पर! ऐ मेरे सरदार! ऐ अबू अब्दुल्लाह!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14914381"/>
      </p:ext>
    </p:extLst>
  </p:cSld>
  <p:clrMapOvr>
    <a:masterClrMapping/>
  </p:clrMapOvr>
  <p:transition advClick="0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980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 بْنَ خَاتَمِ ٱلنَّبِيِّينَ</a:t>
            </a:r>
            <a:r>
              <a:rPr lang="en-US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 </a:t>
            </a:r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</a:t>
            </a:r>
            <a:r>
              <a:rPr lang="en-US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 </a:t>
            </a:r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يَابْنَ سَيِّدِ ٱلْوَصِيِّينَ</a:t>
            </a:r>
            <a:r>
              <a:rPr lang="en-US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 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068960"/>
            <a:ext cx="8856984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Son of the Seal of the Prophets, son of the Chief of the Prophets’ successors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نبیوں کے خاتم کے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فرزند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اوصیاء کے سردار کے فرزند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78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khātami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alnnabiyyīna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sayyidi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alwaṣiyyīna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6" y="5013176"/>
            <a:ext cx="8713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नबियों के खातिम के फ़र्ज़न्द! ऐ औसिया के सरदार के फ़र्ज़न्द!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3045623"/>
      </p:ext>
    </p:extLst>
  </p:cSld>
  <p:clrMapOvr>
    <a:masterClrMapping/>
  </p:clrMapOvr>
  <p:transition advClick="0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وَيَا بْنَ سَيِّدَةِ نِسَاءِ ٱلْعَالَمينَ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son of the doyenne of the women of the world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جہانوں کی عورتوں کی سردار کے فرزند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47655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sayyidati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nisā'i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al`ālamīna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4983559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ऐ जहानों की औरतों के सरदार के फ़र्ज़न्द!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8139335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آدَمَ صِفْوَةِ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Adam, the select of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آدم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کے وارث جو برگزیدئہ خدا ہیں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ādama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ṣifwati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6" name="Rectangle 5"/>
          <p:cNvSpPr/>
          <p:nvPr/>
        </p:nvSpPr>
        <p:spPr>
          <a:xfrm>
            <a:off x="250825" y="4797152"/>
            <a:ext cx="8713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आदम (अ:स) के वारिस जो बर'गज़ीदा'ए'ख़ुदा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065179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شَهِيدُ يَا بْنَ ٱلشَّهِيدِ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01285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you, O martyr, son of the martyr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شہید اے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فرزند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شہید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shahīdu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4983559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शहीद, ऐ फ़रज़न्दे शहीद,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0669298"/>
      </p:ext>
    </p:extLst>
  </p:cSld>
  <p:clrMapOvr>
    <a:masterClrMapping/>
  </p:clrMapOvr>
  <p:transition advClick="0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 اخَا ٱلشَّهيدِ يَا ابَا ٱلشُّهَدَاءِ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brother of the martyr, and father of the martyrs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برادر شہید اے پدر شہیداں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47655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akha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alshshuhadā'i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5013176"/>
            <a:ext cx="842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बरादर-ए-शहीद, ऐ पेदर-ए-शहीदान,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9554789"/>
      </p:ext>
    </p:extLst>
  </p:cSld>
  <p:clrMapOvr>
    <a:masterClrMapping/>
  </p:clrMapOvr>
  <p:transition advClick="0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اَللَّهُمَّ بَلِّغْهُ عَنِّي فِي هٰذِهِ ٱلسَّاعَةِ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8" y="3068960"/>
            <a:ext cx="9013998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Allah, (please do) convey to him on behalf of me at this hour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اللہ! پہنچا ان کو میری طرف سے اس گھڑی میں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107504" y="5696421"/>
            <a:ext cx="878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allāhumma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ballighhu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annī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hādhihī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alssā`ati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214" y="4974267"/>
            <a:ext cx="8640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अल्लाह! पहुंचा इनको मेरी तरफ़ से ईस घड़ी में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0051134"/>
      </p:ext>
    </p:extLst>
  </p:cSld>
  <p:clrMapOvr>
    <a:masterClrMapping/>
  </p:clrMapOvr>
  <p:transition advClick="0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35941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وَفِي هٰذَا ٱلْيَوْمِ</a:t>
            </a:r>
            <a:r>
              <a:rPr lang="en-US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 </a:t>
            </a:r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وَفِي هٰذَا ٱلْوَقْتِ</a:t>
            </a:r>
            <a:r>
              <a:rPr lang="en-US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 </a:t>
            </a:r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وَفِي كُلِّ وَقْتٍ</a:t>
            </a: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on this day, at this moment, and at all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time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آج کے دن میں اور موجودہ وقت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میں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ہرہر وقت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میں</a:t>
            </a:r>
            <a:endParaRPr lang="ur-PK" sz="3600" dirty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hādhā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alyawmi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hādhā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alwaqti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kulli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waqtin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941168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आज के दिन में और मौजूदा वक़्त में और हर हर वक़्त में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7284169"/>
      </p:ext>
    </p:extLst>
  </p:cSld>
  <p:clrMapOvr>
    <a:masterClrMapping/>
  </p:clrMapOvr>
  <p:transition advClick="0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تَحِيَّةً كَثيرَةً وَسَلاماً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34806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abundant greetings and salutations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بہت بہت درود اور سلام،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taḥiyyatan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kathīratan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salāman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9150" y="4911551"/>
            <a:ext cx="3725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बहुत बहुत दरूद और सलाम!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55564176"/>
      </p:ext>
    </p:extLst>
  </p:cSld>
  <p:clrMapOvr>
    <a:masterClrMapping/>
  </p:clrMapOvr>
  <p:transition advClick="0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سَلاَمُ ٱللَّهِ عَلَيْكِ وَرَحْمَةُ ٱللَّهِ وَبَرَكَاتُهُ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Peace, mercy, and blessings of Allah be upon you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اللہ کا سلام ہواللہ کی رحمت اور اس کی برکات ہوں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raḥmatu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barakātuhū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486542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अल्लाह का सलाम हो आप पर अलाह की रहमत और इसकी बरकात!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08350028"/>
      </p:ext>
    </p:extLst>
  </p:cSld>
  <p:clrMapOvr>
    <a:masterClrMapping/>
  </p:clrMapOvr>
  <p:transition advClick="0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 بْنَ سَيِّدِ ٱلْعَالَمِينَ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son of the master of the nations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جہانوں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سردار کے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فرزند</a:t>
            </a:r>
            <a:endParaRPr lang="ur-PK" sz="3600" dirty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9167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yabna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sayyidi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al`ālamīna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4741" y="5013176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जहानों के सरदार के फ़र्ज़न्द!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6331491"/>
      </p:ext>
    </p:extLst>
  </p:cSld>
  <p:clrMapOvr>
    <a:masterClrMapping/>
  </p:clrMapOvr>
  <p:transition advClick="0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وَعَلَىٰ ٱلْمُسْتَشْهَدِينَ مَعَكَ سَلاَماً مُتَّصِلاً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068960"/>
            <a:ext cx="8856984" cy="17543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upon those whom were martyred with you by such incessant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greetings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ان پرجو آپ کے ساتھ شہید ہوئے سلام ہو لگاتار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30769" y="5991671"/>
            <a:ext cx="9008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almustash-hadīna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ma`aka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salāman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muttaṣilan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055567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इनपर जो आप के साथ शहीद हुए! सलाम हो लगातार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1966259"/>
      </p:ext>
    </p:extLst>
  </p:cSld>
  <p:clrMapOvr>
    <a:masterClrMapping/>
  </p:clrMapOvr>
  <p:transition advClick="0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مَا ٱتَّصَلَ ٱللَّيْلُ وَٱلنَّهارُ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that endure as long as there are day and night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سلام جب تک رات دن باہم ملتے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9663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ittaṣala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allaylu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walnnahāru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983559"/>
            <a:ext cx="8712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जब तक रात दिन बाहम मिलते रहें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6725026"/>
      </p:ext>
    </p:extLst>
  </p:cSld>
  <p:clrMapOvr>
    <a:masterClrMapping/>
  </p:clrMapOvr>
  <p:transition advClick="0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عَلَىٰ ٱلْحُسَيْنِ بْنِ عَلِيٍّ ٱلشَّهِيدِ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al-Husayn, the son of 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Alī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martyr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حسین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ابن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علی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شہید پر سلام ہو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aliyyin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399025" y="5013176"/>
            <a:ext cx="439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हुसैन इब्ने अली शहीद पर,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8920054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نُوحٍ نَبِيِّ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6" y="3068960"/>
            <a:ext cx="8497888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Noah, the prophet of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نوح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وارث جو اللہ کے نبی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176549" y="5696421"/>
            <a:ext cx="86436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nūḥin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nabiyyi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0109" y="4824734"/>
            <a:ext cx="9006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नूह (अ:स) वारिस जो अल्लाह के नबी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698298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السَّلامُ عَلَىٰ عَلِيِّ بْنِ ٱلْحُسَيْنِ ٱلشَّهِيدِ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6966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Alī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son of al-Husayn, the martyr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علی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ابن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حسین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شہید پر سلام ہو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9167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aliyyi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410190" y="5157192"/>
            <a:ext cx="4323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अली इब्ने हुसैन शहीद पर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9432045"/>
      </p:ext>
    </p:extLst>
  </p:cSld>
  <p:clrMapOvr>
    <a:masterClrMapping/>
  </p:clrMapOvr>
  <p:transition advClick="0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35941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عَلَىٰ ٱلْعَبَّاسِ بْنِ امِيرِ ٱلْمُؤْمِنِينَ ٱلشَّهِيدِ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543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al-`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Abbās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son of the Commander of the Believers, the martyr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عباس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ابن امیر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المؤمنین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شہید پر سلام ہو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47655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al`abbāsi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bni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amīri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alshshahīdi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4" y="5092402"/>
            <a:ext cx="8353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अब्बास इब्ने अमीरल मोमिनीन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6818001"/>
      </p:ext>
    </p:extLst>
  </p:cSld>
  <p:clrMapOvr>
    <a:masterClrMapping/>
  </p:clrMapOvr>
  <p:transition advClick="0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980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السَّلاَمُ عَلَىٰ ٱلشُّهَداءِ مِنْ وُلْدِ امِيرِ ٱلْمُؤْمِنِينَ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8281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the martyrs from among the descendants of the Commander of the Believers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ان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شہیدوں پر سلام ہو جو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امیرالمؤمنین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کی اولاد میں سے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alshshuhadā'i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wuldi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amīri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511828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शहीद पर, सलाम हो ईन शहीदों पर जो औलादे अमीरल मोमिनीन से हैं!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95552301"/>
      </p:ext>
    </p:extLst>
  </p:cSld>
  <p:clrMapOvr>
    <a:masterClrMapping/>
  </p:clrMapOvr>
  <p:transition advClick="0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عَلَىٰ ٱلشُّهَداءِ مِنْ وُلْدِ ٱلْحَسَنِ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the martyrs from among the descendants of al-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Hasan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AE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سلام ہو ان شہیدوں پر 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جواولاد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حسن</a:t>
            </a:r>
            <a:r>
              <a:rPr lang="ur-PK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(ع)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سے ہیں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alshshuhadā'i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wuldi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alḥasani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5181600"/>
            <a:ext cx="8785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ईन शहीदों पर जो औलादे  हसन से हैं!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24655373"/>
      </p:ext>
    </p:extLst>
  </p:cSld>
  <p:clrMapOvr>
    <a:masterClrMapping/>
  </p:clrMapOvr>
  <p:transition advClick="0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عَلَىٰ ٱلشُّهَداءِ مِنْ وُلْدِ ٱلْحُسَيْنِ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068960"/>
            <a:ext cx="8856984" cy="18281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the martyrs from among the descendants of al-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Husayn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ان شہیدوں پر سلام ہو جو اولاد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حسین</a:t>
            </a:r>
            <a:r>
              <a:rPr lang="ur-PK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(ع)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 سے ہیں 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436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alshshuhadā'i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wuldi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5262299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ईन शहीदों पर जो हुसैन की औलाद से हैं!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1647560"/>
      </p:ext>
    </p:extLst>
  </p:cSld>
  <p:clrMapOvr>
    <a:masterClrMapping/>
  </p:clrMapOvr>
  <p:transition advClick="0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980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السَّلامُ عَلَىٰ ٱلشُّهَداءِ مِنْ وُلْدِ جَعْفَرٍ وَعَقِيلٍ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the martyrs from among the descendants of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Ja`far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 and `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Aqīl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ان شہیدوں پر سلام ہو جو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جعفر</a:t>
            </a:r>
            <a:r>
              <a:rPr lang="ur-PK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(ع)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اور عقیل </a:t>
            </a:r>
            <a:r>
              <a:rPr lang="ur-PK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(ع)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کی اولاد سے ہیں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9663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alshshuhadā'i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wuldi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ja`farin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aqīlin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5055567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ईन शहीदों पर जो जाफ़र और अक़ील की औलाद से हैं!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8659029"/>
      </p:ext>
    </p:extLst>
  </p:cSld>
  <p:clrMapOvr>
    <a:masterClrMapping/>
  </p:clrMapOvr>
  <p:transition advClick="0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81815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عَلَىٰ كُلِّ مُسْتَشْهَدٍ مَعَهُمْ مِنَ ٱلْمُؤْمِنِينَ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543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all the believers whom were martyred with them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05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مومنوں میں سے ان سب شہیدوں پر سلام ہو جو ان کے ساتھشہید ہوئے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kulli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mustash-hadin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ma`ahum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5127575"/>
            <a:ext cx="8496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मोमिनों में से ईन सब शहीदों पर जो इनके साथ शहीद हुए!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74009349"/>
      </p:ext>
    </p:extLst>
  </p:cSld>
  <p:clrMapOvr>
    <a:masterClrMapping/>
  </p:clrMapOvr>
  <p:transition advClick="0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اَللَّهُمَّ صَلِّ عَلَىٰ مُحَمَّدٍ وَآلِ مُحَمَّدٍ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543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Allah, (please do) send blessings to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Muḥammad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 and the Household of </a:t>
            </a:r>
            <a:r>
              <a:rPr lang="en-US" altLang="en-US" dirty="0" err="1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Muḥammad</a:t>
            </a:r>
            <a:endParaRPr lang="en-US" altLang="en-US" dirty="0" smtClean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اللہ! محمد و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آل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محمد پر رحمت نازل کر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allāhumma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ṣalli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muḥammadin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āli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muḥammadin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941168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अल्लाह! रहमत नाज़िल कर मुहम्मद व आले मोहम्मद पर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08826315"/>
      </p:ext>
    </p:extLst>
  </p:cSld>
  <p:clrMapOvr>
    <a:masterClrMapping/>
  </p:clrMapOvr>
  <p:transition advClick="0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وَبَلِّغْهُمْ عَنِّي تَحِيَّةً كَثِيرَةً وَسَلاَماً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convey to them abundant greetings and salutations on behalf of me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پہنچا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ان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کو میری طرف سے بہت بہت درود اور سلام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9663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ballighhum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annī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taḥiyyatan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kathīratan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salāman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127575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पहुंचा इनको मेरी तरफ़ से बहुत बहुत दरूद और सलाम!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70305126"/>
      </p:ext>
    </p:extLst>
  </p:cSld>
  <p:clrMapOvr>
    <a:masterClrMapping/>
  </p:clrMapOvr>
  <p:transition advClick="0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يا رَسُولَ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you, O Allah’s Messenger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خدا کے رسول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rasūla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396119" y="4797152"/>
            <a:ext cx="4278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ख़ुदा के रसूल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45793268"/>
      </p:ext>
    </p:extLst>
  </p:cSld>
  <p:clrMapOvr>
    <a:masterClrMapping/>
  </p:clrMapOvr>
  <p:transition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إِبْرَاهيمَ خَليلِ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8" y="3068960"/>
            <a:ext cx="9086006" cy="17173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Abraham, the intimate friend of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ابراہیم 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وارث جو اللہ کے دوست ہیں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4" y="6021288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ibrāhīma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khalīli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-21841" y="5055567"/>
            <a:ext cx="917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ईब्राहीम (अ:स) के वारिस जो अल्लाह के दोस्त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1107845"/>
      </p:ext>
    </p:extLst>
  </p:cSld>
  <p:clrMapOvr>
    <a:masterClrMapping/>
  </p:clrMapOvr>
  <p:transition advClick="0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احْسَنَ ٱللَّهُ لَكَ ٱلْعَزَاءَ فِي وَلَدِكَ ٱلْحُسَيْنِ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780928"/>
            <a:ext cx="8424863" cy="267765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May Allah confer upon you excellent consolation concerning the (tragedy) of al-Husayn, your son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خدائے تعالیٰ آپ کے فرزند حسین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کے بارے میں آپ کے ساتھ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بہترین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تعزیت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کرے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60198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aḥsana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laka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al`azā'a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waladika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515719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खुदाए त'आला आप के फ़र्ज़न्द हुसैन के बारे में आप के साथ बेहतरीन ताज़ीयत करे!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2229268"/>
      </p:ext>
    </p:extLst>
  </p:cSld>
  <p:clrMapOvr>
    <a:masterClrMapping/>
  </p:clrMapOvr>
  <p:transition advClick="0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عَلَيْكِ يَا فَاطِمَةُ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itchFamily="34" charset="0"/>
                <a:ea typeface="MS Mincho" panose="02020609040205080304" pitchFamily="49" charset="-128"/>
                <a:cs typeface="Arial" pitchFamily="34" charset="0"/>
              </a:rPr>
              <a:t>Peace be upon you, O </a:t>
            </a:r>
            <a:r>
              <a:rPr lang="en-US" altLang="en-US" dirty="0" err="1">
                <a:solidFill>
                  <a:schemeClr val="bg1"/>
                </a:solidFill>
                <a:latin typeface="Arial" pitchFamily="34" charset="0"/>
                <a:ea typeface="MS Mincho" panose="02020609040205080304" pitchFamily="49" charset="-128"/>
                <a:cs typeface="Arial" pitchFamily="34" charset="0"/>
              </a:rPr>
              <a:t>Fāṭimah</a:t>
            </a:r>
            <a:r>
              <a:rPr lang="en-US" altLang="en-US" dirty="0" smtClean="0">
                <a:solidFill>
                  <a:schemeClr val="bg1"/>
                </a:solidFill>
                <a:latin typeface="Arial" pitchFamily="34" charset="0"/>
                <a:ea typeface="MS Mincho" panose="02020609040205080304" pitchFamily="49" charset="-128"/>
                <a:cs typeface="Arial" pitchFamily="34" charset="0"/>
              </a:rPr>
              <a:t>!</a:t>
            </a:r>
          </a:p>
          <a:p>
            <a:endParaRPr lang="en-US" altLang="en-US" sz="1400" dirty="0">
              <a:solidFill>
                <a:schemeClr val="bg1"/>
              </a:solidFill>
              <a:latin typeface="Arial" pitchFamily="34" charset="0"/>
              <a:ea typeface="MS Mincho" panose="02020609040205080304" pitchFamily="49" charset="-128"/>
              <a:cs typeface="Arial" pitchFamily="34" charset="0"/>
            </a:endParaRPr>
          </a:p>
          <a:p>
            <a:pPr lv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فاطمہ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fāṭimatu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915816" y="4797152"/>
            <a:ext cx="3696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फ़ातिमा,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05715703"/>
      </p:ext>
    </p:extLst>
  </p:cSld>
  <p:clrMapOvr>
    <a:masterClrMapping/>
  </p:clrMapOvr>
  <p:transition advClick="0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احْسَنَ ٱللَّهُ لَكِ ٱلْعَزَاءَ فِي وَلَدِكَ ٱلْحُسَيْنِ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708920"/>
            <a:ext cx="8424863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May Allah confer upon you excellent consolation concerning the (tragedy) of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al-</a:t>
            </a:r>
            <a:r>
              <a:rPr lang="en-US" altLang="en-US" dirty="0" err="1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Husayn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your son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خدائے تعالیٰ آپ کے فرزند حسین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کے بارے میں آپ کے ساتھ بہترین تعزیت کرے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323155" y="59436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aḥsana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laki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al`azā'a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waladiki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502920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खुदाए त'आला आप के फ़र्ज़न्द हुसैन के बारे में आप के साथ बेहतरीन ताज़ीयत करे,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7089423"/>
      </p:ext>
    </p:extLst>
  </p:cSld>
  <p:clrMapOvr>
    <a:masterClrMapping/>
  </p:clrMapOvr>
  <p:transition advClick="0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امِيرَ ٱلْمُؤْمِنِينَ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90205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you, O Commander of the Believers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میرالمؤمنین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endParaRPr lang="ur-PK" sz="3600" dirty="0">
              <a:solidFill>
                <a:schemeClr val="bg1"/>
              </a:solidFill>
              <a:latin typeface="Alvi Nastaleeq" pitchFamily="2" charset="-78"/>
              <a:cs typeface="Alvi Nastaleeq" pitchFamily="2" charset="-78"/>
            </a:endParaRP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47655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amīra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almu'minīna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983559"/>
            <a:ext cx="856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अमीरल मोमिनीन!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4481121"/>
      </p:ext>
    </p:extLst>
  </p:cSld>
  <p:clrMapOvr>
    <a:masterClrMapping/>
  </p:clrMapOvr>
  <p:transition advClick="0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احْسَنَ ٱللَّهُ لَكَ ٱلْعَزَاءَ فِي وَلَدِكَ ٱلْحُسَيْنِ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708920"/>
            <a:ext cx="8928992" cy="2271391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May Allah confer upon you excellent consolation concerning the (tragedy) of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al-</a:t>
            </a:r>
            <a:r>
              <a:rPr lang="en-US" altLang="en-US" dirty="0" err="1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Husayn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your son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خدائے تعالیٰ آپ کے فرزند حسین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بارے میں آپ کے ساتھ بہترین تعزیت کرے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67400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aḥsana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laka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al`azā'a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waladika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87680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खुदाए त'आला आप के फ़र्ज़न्द हुसैन के बारे में आप के साथ बेहतरीन ताज़ीयत करे!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750682"/>
      </p:ext>
    </p:extLst>
  </p:cSld>
  <p:clrMapOvr>
    <a:masterClrMapping/>
  </p:clrMapOvr>
  <p:transition advClick="0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ابَا مُحَمَّدٍ ٱلْحَسَنُ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upon you,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Abū-Muḥammad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 al-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Hasan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ابومحمد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حسن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abā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muḥammadin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alḥasanu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865424"/>
            <a:ext cx="8641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अबू मोहम्मद हसन!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07144233"/>
      </p:ext>
    </p:extLst>
  </p:cSld>
  <p:clrMapOvr>
    <a:masterClrMapping/>
  </p:clrMapOvr>
  <p:transition advClick="0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احْسَنَ ٱللَّهُ لَكَ ٱلْعَزَاءَ فِي اخِيكَ ٱلْحُسَيْنِ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780928"/>
            <a:ext cx="8856984" cy="278845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May Allah confer upon you excellent consolation concerning the (tragedy) of al-Husayn, your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brother</a:t>
            </a:r>
          </a:p>
          <a:p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خدائے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تعالیٰ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آپکے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بھائی حسین 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بارے میں آپکے ساتھ بہترین تعزیت کرے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9167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aḥsana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laka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al`azā'a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akhīka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alḥusayni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8" y="5118283"/>
            <a:ext cx="901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अल्लाह त'आला आप के भाई हुसैन के बारे में आप के साथ बेहतरीन ताज़ीयत करे!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51752941"/>
      </p:ext>
    </p:extLst>
  </p:cSld>
  <p:clrMapOvr>
    <a:masterClrMapping/>
  </p:clrMapOvr>
  <p:transition advClick="0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 مَوْلاَيَ يَا ابَا عَبْدِ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581972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my master,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Abū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-`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Abdullāh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میرے سردار اے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ابوعبد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اللہ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244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mawlāya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abā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abdillāhi</a:t>
            </a:r>
            <a:endParaRPr lang="en-US" altLang="en-US" sz="20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37183" y="5085184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मेरे सरदार! ऐ अबू'अब्दुल्लाह!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4143347"/>
      </p:ext>
    </p:extLst>
  </p:cSld>
  <p:clrMapOvr>
    <a:masterClrMapping/>
  </p:clrMapOvr>
  <p:transition advClick="0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انَا َضَيْفُ ٱللَّهِ َوضَيْفُكَ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I am now Allah’s and your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guest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میں اللہ کا مہمان اور آپ کا مہمان ہوں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847655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ana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ḍayfu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ḍayfuka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797152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मै अल्लाह का मेहमान और आप का मेहमान हूँ,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2411726"/>
      </p:ext>
    </p:extLst>
  </p:cSld>
  <p:clrMapOvr>
    <a:masterClrMapping/>
  </p:clrMapOvr>
  <p:transition advClick="0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وَجَارُ ٱللَّهِ وَجَارُكَ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90205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and Allah’s and your neighbor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خدا </a:t>
            </a:r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کی</a:t>
            </a:r>
            <a:r>
              <a:rPr lang="en-GB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پناہ اور آپکی پناہ میں ہوں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919663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jāru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jāruka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4983559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ख़ुदा की पनाह और आप की पनाह में हूँ,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3654450"/>
      </p:ext>
    </p:extLst>
  </p:cSld>
  <p:clrMapOvr>
    <a:masterClrMapping/>
  </p:clrMapOvr>
  <p:transition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مُوسَىٰ كَلِيمِ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068960"/>
            <a:ext cx="8856984" cy="186512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Moses, who received direct communication from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موسیٰ 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وارث جو خدا کے کلیم 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ہیں</a:t>
            </a:r>
            <a:endParaRPr lang="en-US" altLang="en-US" sz="3200" b="1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179512" y="6021288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mūsā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kalīmi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8" y="5301208"/>
            <a:ext cx="9121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मूसा (अ:स) के वारिस जो ख़ुदा के कलीम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741074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وَلِكُلِّ ضَيْفٍ وَجَارٍ قِرَىً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Each guest and neighbor must receive hospitality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یہاں ہر مہمان اور پناہ گیر کی پذیرائی ہوتی ہے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likulli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ḍayfin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jārin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qiran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725144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यहाँ हर मेहमान और पनाहगीर की पज़ीराई होती है,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769781"/>
      </p:ext>
    </p:extLst>
  </p:cSld>
  <p:clrMapOvr>
    <a:masterClrMapping/>
  </p:clrMapOvr>
  <p:transition advClick="0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وَقِرَايَ فِي هٰذَا ٱلْوَقْتِ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384995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My hospitality at this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time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اور اس وقت میری پذیرائی یہی ہے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qirāya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hādhā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alwaqti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9018" y="4839543"/>
            <a:ext cx="417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और ईस वक़्त मेरी पज़ीराई यही है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709252"/>
      </p:ext>
    </p:extLst>
  </p:cSld>
  <p:clrMapOvr>
    <a:masterClrMapping/>
  </p:clrMapOvr>
  <p:transition advClick="0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انْ تَسْالَ ٱللَّهَ سُبْحَانَهُ وَتَعَالَىٰ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is that you may beseech Almighty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Allah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AE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 کہ آپ سوال کریں الله سے جو پاک تر اور عالی قدر ہے </a:t>
            </a: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an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tas'ala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subḥānahu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ta`ālā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884132" y="4797152"/>
            <a:ext cx="7375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की आप सवाल करें अल्लाह 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से</a:t>
            </a:r>
            <a:r>
              <a:rPr lang="en-GB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जो पाकतर और आली क़दर है</a:t>
            </a:r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7164038"/>
      </p:ext>
    </p:extLst>
  </p:cSld>
  <p:clrMapOvr>
    <a:masterClrMapping/>
  </p:clrMapOvr>
  <p:transition advClick="0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انْ يَرْزُقَنِي فَكَاكَ رَقَبَتِي مِنَ ٱلنَّارِ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2192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to release me from Hellfire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کہ میری گردن کو عذاب جہنم سے آزاد کردے</a:t>
            </a:r>
            <a:endParaRPr lang="en-US" altLang="en-US" sz="36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an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yarzuqanī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fakāka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raqabatī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min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alnnāri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4839543"/>
            <a:ext cx="8640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यह की वो मेरी गर्दन क़ो अज़ाबे जहन्नुम से आज़ाद कर दे </a:t>
            </a:r>
            <a:endParaRPr lang="en-IN" dirty="0"/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3266091"/>
      </p:ext>
    </p:extLst>
  </p:cSld>
  <p:clrMapOvr>
    <a:masterClrMapping/>
  </p:clrMapOvr>
  <p:transition advClick="0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إِنَّهُ سَمِيعُ ٱلدُّعَاءِ قَرِيبٌ مُجِيبٌ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902059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Verily, He is Hearer of prayers, Nigh, and Responsive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rtl="1"/>
            <a:r>
              <a:rPr lang="ur-PK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بے </a:t>
            </a:r>
            <a:r>
              <a:rPr lang="ur-PK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شک وہ دعا کا سننے والا ہے نزدیک تر قبول کرنے والا 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innahū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samī`u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alddu`ā'i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qarībun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mujībun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825" y="4797152"/>
            <a:ext cx="8713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बेशक वो दुआओं का सुनने वाला है, नज़दीक तर क़बूल करने वाला!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038281"/>
      </p:ext>
    </p:extLst>
  </p:cSld>
  <p:clrMapOvr>
    <a:masterClrMapping/>
  </p:clrMapOvr>
  <p:transition advClick="0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7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اَللَّهُمَّ صَلِّ عَلَى مُحَمَّدٍ وَ آلِ مُحَمَّد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3046988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dirty="0">
                <a:solidFill>
                  <a:schemeClr val="bg1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SA" altLang="en-US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altLang="en-US" sz="36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وآل 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altLang="en-US" sz="3600" baseline="300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ع</a:t>
            </a:r>
            <a:r>
              <a:rPr lang="ar-SA" altLang="en-US" sz="36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r>
              <a:rPr lang="ar-SA" altLang="en-US" sz="3600" baseline="300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altLang="en-US" sz="36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  <a:p>
            <a:endParaRPr lang="en-GB" dirty="0" smtClean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hi-IN" dirty="0" smtClean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ऐ </a:t>
            </a:r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अल्लाह रहमत फरमा मोहम्मद व आले मोहम्मद पर </a:t>
            </a:r>
            <a:endParaRPr lang="en-US" altLang="en-US" b="1" dirty="0">
              <a:solidFill>
                <a:schemeClr val="bg1"/>
              </a:solidFill>
              <a:latin typeface="Nirmala UI" pitchFamily="34" charset="0"/>
              <a:ea typeface="MS Mincho" panose="02020609040205080304" pitchFamily="49" charset="-128"/>
              <a:cs typeface="Nirmala UI" pitchFamily="34" charset="0"/>
            </a:endParaRPr>
          </a:p>
          <a:p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6021288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allahumma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salli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'ala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muhammadin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wa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'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aali</a:t>
            </a:r>
            <a:r>
              <a:rPr lang="en-US" altLang="en-US" sz="2000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sz="2000" i="1" dirty="0" err="1">
                <a:solidFill>
                  <a:schemeClr val="bg1"/>
                </a:solidFill>
                <a:latin typeface="Transliteration Verdana" pitchFamily="34" charset="0"/>
              </a:rPr>
              <a:t>muhammad</a:t>
            </a:r>
            <a:endParaRPr lang="en-US" altLang="en-US" sz="2000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pic>
        <p:nvPicPr>
          <p:cNvPr id="7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3402235"/>
      </p:ext>
    </p:extLst>
  </p:cSld>
  <p:clrMapOvr>
    <a:masterClrMapping/>
  </p:clrMapOvr>
  <p:transition advClick="0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85800" y="1556792"/>
            <a:ext cx="7702624" cy="417646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/>
            <a:endParaRPr lang="en-US" altLang="en-US" sz="1600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517232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chemeClr val="bg1"/>
                </a:solidFill>
              </a:rPr>
              <a:t>For any errors / comments please write to: duas.org@gmail.com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Sura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E 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Fatiha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495029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</a:rPr>
              <a:t>Please recite  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 err="1">
                <a:solidFill>
                  <a:srgbClr val="FFFF00"/>
                </a:solidFill>
              </a:rPr>
              <a:t>Sūrat</a:t>
            </a:r>
            <a:r>
              <a:rPr lang="en-US" altLang="en-US" sz="6000" b="1" dirty="0">
                <a:solidFill>
                  <a:srgbClr val="FFFF00"/>
                </a:solidFill>
              </a:rPr>
              <a:t> al-</a:t>
            </a:r>
            <a:r>
              <a:rPr lang="en-US" altLang="en-US" sz="6000" b="1" dirty="0" err="1">
                <a:solidFill>
                  <a:srgbClr val="FFFF00"/>
                </a:solidFill>
              </a:rPr>
              <a:t>Fātiḥah</a:t>
            </a:r>
            <a:r>
              <a:rPr lang="en-US" altLang="en-US" sz="6000" b="1" dirty="0">
                <a:solidFill>
                  <a:srgbClr val="FFFF00"/>
                </a:solidFill>
              </a:rPr>
              <a:t/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>
                <a:solidFill>
                  <a:srgbClr val="FFFF00"/>
                </a:solidFill>
              </a:rPr>
              <a:t>for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r>
              <a:rPr lang="en-US" altLang="en-US" sz="6000" b="1" dirty="0">
                <a:solidFill>
                  <a:srgbClr val="FFFF00"/>
                </a:solidFill>
              </a:rPr>
              <a:t>ALL MARHUMEEN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endParaRPr lang="en-GB" altLang="en-US" sz="60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AutoShape 2"/>
          <p:cNvSpPr>
            <a:spLocks noChangeArrowheads="1"/>
          </p:cNvSpPr>
          <p:nvPr/>
        </p:nvSpPr>
        <p:spPr bwMode="auto">
          <a:xfrm>
            <a:off x="611188" y="1484784"/>
            <a:ext cx="7705228" cy="446449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/>
            <a:endParaRPr lang="en-US" sz="1600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261571" name="Rectangle 3"/>
          <p:cNvSpPr>
            <a:spLocks noChangeArrowheads="1"/>
          </p:cNvSpPr>
          <p:nvPr/>
        </p:nvSpPr>
        <p:spPr bwMode="auto">
          <a:xfrm>
            <a:off x="611188" y="2222862"/>
            <a:ext cx="79216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Two </a:t>
            </a:r>
            <a:r>
              <a:rPr lang="en-US" altLang="en-US" sz="60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Rakaat</a:t>
            </a:r>
            <a:r>
              <a:rPr lang="en-US" altLang="en-US" sz="60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60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Salaatul</a:t>
            </a:r>
            <a:r>
              <a:rPr lang="en-US" altLang="en-US" sz="60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Hadiya </a:t>
            </a:r>
            <a:r>
              <a:rPr lang="en-US" altLang="en-US" sz="60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Ziyarat</a:t>
            </a:r>
            <a:r>
              <a:rPr lang="en-US" altLang="en-US" sz="60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is recommended to recite</a:t>
            </a:r>
            <a:endParaRPr lang="en-GB" altLang="en-US" sz="6000" b="1" dirty="0">
              <a:solidFill>
                <a:srgbClr val="FFFF00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pic>
        <p:nvPicPr>
          <p:cNvPr id="6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عِيسَىٰ رُوحِ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495794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Jesus, the Spirit of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عیسٰی </a:t>
            </a:r>
            <a:r>
              <a:rPr lang="ar-SA" altLang="en-US" sz="3200" baseline="300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 (ع) </a:t>
            </a:r>
            <a:r>
              <a:rPr lang="ur-PK" sz="3200" dirty="0" smtClean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کے </a:t>
            </a:r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وارث جو خدا کی روح ہیں 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īsā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rūḥi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8" y="4869160"/>
            <a:ext cx="9121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ईसा (अ:स) के वारिस जो ख़ुदा की रूह हैं, 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103986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1028"/>
            <a:ext cx="8569325" cy="1107996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6600" b="0" dirty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اَلسَّلاَمُ عَلَيْكَ يَا وَارِثَ مُحَمَّدٍ حَبِيبِ ٱللَّهِ</a:t>
            </a:r>
            <a:endParaRPr lang="en-US" altLang="en-US" sz="6600" b="0" dirty="0">
              <a:solidFill>
                <a:schemeClr val="bg1"/>
              </a:solidFill>
              <a:latin typeface="_PDMS_Saleem_QuranFont" pitchFamily="2" charset="-78"/>
              <a:ea typeface="MS Mincho" panose="02020609040205080304" pitchFamily="49" charset="-128"/>
              <a:cs typeface="_PDMS_Saleem_QuranFont" pitchFamily="2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960"/>
            <a:ext cx="8424863" cy="1717393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Peace be on you, O inheritor of 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Muḥammad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the most beloved by Allah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!</a:t>
            </a:r>
          </a:p>
          <a:p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sz="3200" dirty="0">
                <a:solidFill>
                  <a:schemeClr val="bg1"/>
                </a:solidFill>
                <a:latin typeface="Alvi Nastaleeq" pitchFamily="2" charset="-78"/>
                <a:cs typeface="Alvi Nastaleeq" pitchFamily="2" charset="-78"/>
              </a:rPr>
              <a:t>آپ پر سلام ہو اے محمد کے وارث جو خدا کے حبیب ہیں</a:t>
            </a:r>
            <a:endParaRPr lang="en-US" altLang="en-US" sz="3200" dirty="0">
              <a:solidFill>
                <a:schemeClr val="bg1"/>
              </a:solidFill>
              <a:latin typeface="Alvi Nastaleeq" pitchFamily="2" charset="-78"/>
              <a:ea typeface="MS Mincho" panose="02020609040205080304" pitchFamily="49" charset="-128"/>
              <a:cs typeface="Alvi Nastaleeq" pitchFamily="2" charset="-78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250825" y="5696421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alssalāmu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`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alayka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yā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wāritha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muḥammadin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ḥabībi</a:t>
            </a:r>
            <a:r>
              <a:rPr lang="en-US" altLang="en-US" i="1" dirty="0">
                <a:solidFill>
                  <a:schemeClr val="bg1"/>
                </a:solidFill>
                <a:latin typeface="Transliteration Verdana" pitchFamily="34" charset="0"/>
              </a:rPr>
              <a:t> </a:t>
            </a:r>
            <a:r>
              <a:rPr lang="en-US" altLang="en-US" i="1" dirty="0" err="1">
                <a:solidFill>
                  <a:schemeClr val="bg1"/>
                </a:solidFill>
                <a:latin typeface="Transliteration Verdana" pitchFamily="34" charset="0"/>
              </a:rPr>
              <a:t>allāhi</a:t>
            </a:r>
            <a:endParaRPr lang="en-US" altLang="en-US" i="1" dirty="0">
              <a:solidFill>
                <a:schemeClr val="bg1"/>
              </a:solidFill>
              <a:latin typeface="Transliteration Verdan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498" y="1052736"/>
            <a:ext cx="9144000" cy="338554"/>
          </a:xfrm>
          <a:prstGeom prst="rect">
            <a:avLst/>
          </a:prstGeom>
          <a:gradFill rotWithShape="1">
            <a:gsLst>
              <a:gs pos="0">
                <a:srgbClr val="DA2E00">
                  <a:gamma/>
                  <a:shade val="46275"/>
                  <a:invGamma/>
                </a:srgbClr>
              </a:gs>
              <a:gs pos="50000">
                <a:srgbClr val="DA2E00"/>
              </a:gs>
              <a:gs pos="100000">
                <a:srgbClr val="DA2E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>
              <a:defRPr sz="1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altLang="en-US" dirty="0" err="1"/>
              <a:t>Ziyárat</a:t>
            </a:r>
            <a:r>
              <a:rPr lang="en-US" altLang="en-US" dirty="0"/>
              <a:t> of </a:t>
            </a:r>
            <a:r>
              <a:rPr lang="en-US" altLang="en-US" dirty="0" err="1"/>
              <a:t>Ta`ziyah</a:t>
            </a:r>
            <a:r>
              <a:rPr lang="en-US" altLang="en-US" dirty="0"/>
              <a:t> (condolences) on Ashura Day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0555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>
                <a:solidFill>
                  <a:schemeClr val="bg1"/>
                </a:solidFill>
                <a:latin typeface="Nirmala UI" pitchFamily="34" charset="0"/>
                <a:cs typeface="Nirmala UI" pitchFamily="34" charset="0"/>
              </a:rPr>
              <a:t>सलाम हो आप पर ऐ मोहम्मद (स:अ:व:व) के वारिस जो ख़ुदा के हबीब हैं, </a:t>
            </a:r>
            <a:endParaRPr lang="en-IN" dirty="0">
              <a:solidFill>
                <a:schemeClr val="bg1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8" name="Picture 2" descr="E:\client\duas org\last day d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291098"/>
            <a:ext cx="1676400" cy="4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442656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-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4128</Words>
  <Application>Microsoft Office PowerPoint</Application>
  <PresentationFormat>On-screen Show (4:3)</PresentationFormat>
  <Paragraphs>527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Default Design</vt:lpstr>
      <vt:lpstr>Slide 1</vt:lpstr>
      <vt:lpstr>Slide 2</vt:lpstr>
      <vt:lpstr>اَللَّهُمَّ صَلِّ عَلَى مُحَمَّدٍ وَ آلِ مُحَمَّد</vt:lpstr>
      <vt:lpstr>اَلسَّلاَمُ عَلَيْكَ يَا وَارِثَ آدَمَ صِفْوَةِ ٱللَّهِ</vt:lpstr>
      <vt:lpstr>اَلسَّلاَمُ عَلَيْكَ يَا وَارِثَ نُوحٍ نَبِيِّ ٱللَّهِ</vt:lpstr>
      <vt:lpstr>اَلسَّلاَمُ عَلَيْكَ يَا وَارِثَ إِبْرَاهيمَ خَليلِ ٱللَّهِ</vt:lpstr>
      <vt:lpstr>اَلسَّلاَمُ عَلَيْكَ يَا وَارِثَ مُوسَىٰ كَلِيمِ ٱللَّهِ</vt:lpstr>
      <vt:lpstr>اَلسَّلاَمُ عَلَيْكَ يَا وَارِثَ عِيسَىٰ رُوحِ ٱللَّهِ</vt:lpstr>
      <vt:lpstr>اَلسَّلاَمُ عَلَيْكَ يَا وَارِثَ مُحَمَّدٍ حَبِيبِ ٱللَّهِ</vt:lpstr>
      <vt:lpstr>اَلسَّلاَمُ عَلَيْكَ يَا وَارِثَ عَلِيٍّ امِيرِ ٱلْمُؤْمِنينَ وَلِيِّ اللّهِ</vt:lpstr>
      <vt:lpstr>اَلسَّلاَمُ عَلَيْكَ يَا وَارِثَ ٱلْحَسَنِ ٱلشَّهيدِ سِبْطِ رَسُولِ ٱللَّهِ</vt:lpstr>
      <vt:lpstr>اَلسَّلاَمُ عَلَيْكَ يَا بْنَ رَسُولِ ٱللَّهِ</vt:lpstr>
      <vt:lpstr>اَلسَّلاَمُ عَلَيْكَ يَا بْنَ ٱلْبَشِيرِ ٱلنَّذِيرِ</vt:lpstr>
      <vt:lpstr>وَٱبْنَ سَيِّدِ ٱلْوَصِيِّينَ</vt:lpstr>
      <vt:lpstr>اَلسَّلاَمُ عَلَيْكَ يَا بْنَ فَاطِمَةَ سَيِّدَةِ نِسَاءِ ٱلْعَالَمِينَ</vt:lpstr>
      <vt:lpstr>اَلسَّلاَمُ عَلَيْكَ يَا ابَا عَبْدِ ٱللَّهِ</vt:lpstr>
      <vt:lpstr>Slide 17</vt:lpstr>
      <vt:lpstr>اَلسَّلاَمُ عَلَيْكَ يا ثَارَ ٱللَّهِ وَٱبْنَ ثَارِهِ</vt:lpstr>
      <vt:lpstr>اَلسَّلاَمُ عَلَيْكَ ايُّهَا ٱلْوِتْرُ ٱلْمَوْتُورُ</vt:lpstr>
      <vt:lpstr>اَلسَّلاَمُ عَلَيْكَ ايُّهَا ٱلإِمَامُ ٱلْهَادِي ٱلزَّكِيُّ</vt:lpstr>
      <vt:lpstr>وَعَلىٰ ارْوَاحٍ حَلَّتْ بِفِنَائِكَ وَاقَامَتْ فِي جِوَارِكَ</vt:lpstr>
      <vt:lpstr>وَوَفَدَتْ مَعَ زُوَّارِكَ</vt:lpstr>
      <vt:lpstr>اَلسَّلاَمُ عَلَيْكَ مِنِّي مَا بَقيتُ وَبَقِيَ ٱللَّيْلُ وَٱلنَّهَارُ</vt:lpstr>
      <vt:lpstr>فَلَقَدْ عَظُمَتْ بِكَ ٱلرَّزِيَّةُ</vt:lpstr>
      <vt:lpstr>وَجَلَّ ٱلْمُصَابُ فِي ٱلْمُؤْمِنِينَ وَٱلْمُسْلِمِينَ</vt:lpstr>
      <vt:lpstr>وَفِي اهْلِ ٱلسَّمَاوَاتِ اجْمَعِينَ</vt:lpstr>
      <vt:lpstr>وَفِي سُكَّانِ ٱلارَضِينَ</vt:lpstr>
      <vt:lpstr>فَإِنَّا لِلَّهِ وَإِنَّا إِلَيْهِ رَاجِعُونَ</vt:lpstr>
      <vt:lpstr>وَصَلَوَاتُ ٱللَّهِ وَبَرَكَاتُهُ وَتَحِيَّاتُهُ عَلَيْكَ</vt:lpstr>
      <vt:lpstr>وَعَلَىٰ آبَائِكَ ٱلطَّاهِرِينَ ٱلطَّيِّبِينَ ٱلْمُنْتَجَبِينَ</vt:lpstr>
      <vt:lpstr>وَعَلىٰ ذَرَارِيهِمُ ٱلْهُدَاةِ ٱلْمَهْدِيِّينَ</vt:lpstr>
      <vt:lpstr>اَلسَّلاَمُ عَلَيْكَ يَا مَوْلايَ وَعَلَيْهِمْ</vt:lpstr>
      <vt:lpstr>وَعَلَىٰ رُوحِكَ وَعَلَىٰ ارْوَاحِهِمْ</vt:lpstr>
      <vt:lpstr>وَعَلَىٰ تُرْبَتِكَ وَعَلَىٰ تُرْبَتِهِمْ</vt:lpstr>
      <vt:lpstr>اَللَّهُمَّ لَقِّهِمْ رَحْمَةً وَرِضْوَاناً</vt:lpstr>
      <vt:lpstr>وَرَوْحاً وَرَيْحَاناً</vt:lpstr>
      <vt:lpstr>اَلسَّلاَمُ عَلَيْكَ يَا مَوْلاَيَ يَا ابَا عَبْدِ ٱللَّهِ</vt:lpstr>
      <vt:lpstr>يَا بْنَ خَاتَمِ ٱلنَّبِيِّينَ وَ يَابْنَ سَيِّدِ ٱلْوَصِيِّينَ </vt:lpstr>
      <vt:lpstr>وَيَا بْنَ سَيِّدَةِ نِسَاءِ ٱلْعَالَمينَ</vt:lpstr>
      <vt:lpstr>اَلسَّلاَمُ عَلَيْكَ يَا شَهِيدُ يَا بْنَ ٱلشَّهِيدِ</vt:lpstr>
      <vt:lpstr>يَا اخَا ٱلشَّهيدِ يَا ابَا ٱلشُّهَدَاءِ</vt:lpstr>
      <vt:lpstr>اَللَّهُمَّ بَلِّغْهُ عَنِّي فِي هٰذِهِ ٱلسَّاعَةِ</vt:lpstr>
      <vt:lpstr>وَفِي هٰذَا ٱلْيَوْمِ وَفِي هٰذَا ٱلْوَقْتِ وَفِي كُلِّ وَقْتٍ</vt:lpstr>
      <vt:lpstr>تَحِيَّةً كَثيرَةً وَسَلاماً</vt:lpstr>
      <vt:lpstr>سَلاَمُ ٱللَّهِ عَلَيْكِ وَرَحْمَةُ ٱللَّهِ وَبَرَكَاتُهُ</vt:lpstr>
      <vt:lpstr>يَا بْنَ سَيِّدِ ٱلْعَالَمِينَ</vt:lpstr>
      <vt:lpstr>وَعَلَىٰ ٱلْمُسْتَشْهَدِينَ مَعَكَ سَلاَماً مُتَّصِلاً</vt:lpstr>
      <vt:lpstr>مَا ٱتَّصَلَ ٱللَّيْلُ وَٱلنَّهارُ</vt:lpstr>
      <vt:lpstr>اَلسَّلاَمُ عَلَىٰ ٱلْحُسَيْنِ بْنِ عَلِيٍّ ٱلشَّهِيدِ</vt:lpstr>
      <vt:lpstr>السَّلامُ عَلَىٰ عَلِيِّ بْنِ ٱلْحُسَيْنِ ٱلشَّهِيدِ</vt:lpstr>
      <vt:lpstr>اَلسَّلاَمُ عَلَىٰ ٱلْعَبَّاسِ بْنِ امِيرِ ٱلْمُؤْمِنِينَ ٱلشَّهِيدِ</vt:lpstr>
      <vt:lpstr>السَّلاَمُ عَلَىٰ ٱلشُّهَداءِ مِنْ وُلْدِ امِيرِ ٱلْمُؤْمِنِينَ</vt:lpstr>
      <vt:lpstr>اَلسَّلاَمُ عَلَىٰ ٱلشُّهَداءِ مِنْ وُلْدِ ٱلْحَسَنِ</vt:lpstr>
      <vt:lpstr>اَلسَّلاَمُ عَلَىٰ ٱلشُّهَداءِ مِنْ وُلْدِ ٱلْحُسَيْنِ</vt:lpstr>
      <vt:lpstr>السَّلامُ عَلَىٰ ٱلشُّهَداءِ مِنْ وُلْدِ جَعْفَرٍ وَعَقِيلٍ</vt:lpstr>
      <vt:lpstr>اَلسَّلاَمُ عَلَىٰ كُلِّ مُسْتَشْهَدٍ مَعَهُمْ مِنَ ٱلْمُؤْمِنِينَ</vt:lpstr>
      <vt:lpstr>اَللَّهُمَّ صَلِّ عَلَىٰ مُحَمَّدٍ وَآلِ مُحَمَّدٍ</vt:lpstr>
      <vt:lpstr>وَبَلِّغْهُمْ عَنِّي تَحِيَّةً كَثِيرَةً وَسَلاَماً</vt:lpstr>
      <vt:lpstr>اَلسَّلاَمُ عَلَيْكَ يا رَسُولَ ٱللَّهِ</vt:lpstr>
      <vt:lpstr>احْسَنَ ٱللَّهُ لَكَ ٱلْعَزَاءَ فِي وَلَدِكَ ٱلْحُسَيْنِ</vt:lpstr>
      <vt:lpstr>اَلسَّلاَمُ عَلَيْكِ يَا فَاطِمَةُ</vt:lpstr>
      <vt:lpstr>احْسَنَ ٱللَّهُ لَكِ ٱلْعَزَاءَ فِي وَلَدِكَ ٱلْحُسَيْنِ</vt:lpstr>
      <vt:lpstr>اَلسَّلاَمُ عَلَيْكَ يَا امِيرَ ٱلْمُؤْمِنِينَ</vt:lpstr>
      <vt:lpstr>احْسَنَ ٱللَّهُ لَكَ ٱلْعَزَاءَ فِي وَلَدِكَ ٱلْحُسَيْنِ</vt:lpstr>
      <vt:lpstr>اَلسَّلاَمُ عَلَيْكَ يَا ابَا مُحَمَّدٍ ٱلْحَسَنُ</vt:lpstr>
      <vt:lpstr>احْسَنَ ٱللَّهُ لَكَ ٱلْعَزَاءَ فِي اخِيكَ ٱلْحُسَيْنِ</vt:lpstr>
      <vt:lpstr>يَا مَوْلاَيَ يَا ابَا عَبْدِ ٱللَّهِ</vt:lpstr>
      <vt:lpstr>انَا َضَيْفُ ٱللَّهِ َوضَيْفُكَ</vt:lpstr>
      <vt:lpstr>وَجَارُ ٱللَّهِ وَجَارُكَ</vt:lpstr>
      <vt:lpstr>وَلِكُلِّ ضَيْفٍ وَجَارٍ قِرَىً</vt:lpstr>
      <vt:lpstr>وَقِرَايَ فِي هٰذَا ٱلْوَقْتِ</vt:lpstr>
      <vt:lpstr>انْ تَسْالَ ٱللَّهَ سُبْحَانَهُ وَتَعَالَىٰ</vt:lpstr>
      <vt:lpstr>انْ يَرْزُقَنِي فَكَاكَ رَقَبَتِي مِنَ ٱلنَّارِ</vt:lpstr>
      <vt:lpstr>إِنَّهُ سَمِيعُ ٱلدُّعَاءِ قَرِيبٌ مُجِيبٌ</vt:lpstr>
      <vt:lpstr>اَللَّهُمَّ صَلِّ عَلَى مُحَمَّدٍ وَ آلِ مُحَمَّد</vt:lpstr>
      <vt:lpstr>Please recite   Sūrat al-Fātiḥah for ALL MARHUMEEN </vt:lpstr>
      <vt:lpstr>Slide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Ziyarat_3rd_Imam_1st_15th_Rajab_15th_Shabaan</dc:title>
  <dc:creator>Rehan Ali Lotlikar for duas.org</dc:creator>
  <cp:lastModifiedBy>Windows User</cp:lastModifiedBy>
  <cp:revision>475</cp:revision>
  <dcterms:created xsi:type="dcterms:W3CDTF">2000-04-10T17:49:06Z</dcterms:created>
  <dcterms:modified xsi:type="dcterms:W3CDTF">2020-08-25T19:40:26Z</dcterms:modified>
</cp:coreProperties>
</file>