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129.xml" ContentType="application/vnd.openxmlformats-officedocument.presentationml.slide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136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3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s/slide119.xml" ContentType="application/vnd.openxmlformats-officedocument.presentationml.slide+xml"/>
  <Override PartName="/ppt/slides/slide139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117.xml" ContentType="application/vnd.openxmlformats-officedocument.presentationml.slide+xml"/>
  <Override PartName="/ppt/slides/slide126.xml" ContentType="application/vnd.openxmlformats-officedocument.presentationml.slide+xml"/>
  <Override PartName="/ppt/slides/slide128.xml" ContentType="application/vnd.openxmlformats-officedocument.presentationml.slide+xml"/>
  <Override PartName="/ppt/slides/slide137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672" r:id="rId2"/>
    <p:sldId id="3330" r:id="rId3"/>
    <p:sldId id="3331" r:id="rId4"/>
    <p:sldId id="4491" r:id="rId5"/>
    <p:sldId id="4673" r:id="rId6"/>
    <p:sldId id="4674" r:id="rId7"/>
    <p:sldId id="4675" r:id="rId8"/>
    <p:sldId id="4676" r:id="rId9"/>
    <p:sldId id="4677" r:id="rId10"/>
    <p:sldId id="4678" r:id="rId11"/>
    <p:sldId id="4679" r:id="rId12"/>
    <p:sldId id="4869" r:id="rId13"/>
    <p:sldId id="4870" r:id="rId14"/>
    <p:sldId id="4871" r:id="rId15"/>
    <p:sldId id="4872" r:id="rId16"/>
    <p:sldId id="4873" r:id="rId17"/>
    <p:sldId id="4874" r:id="rId18"/>
    <p:sldId id="4875" r:id="rId19"/>
    <p:sldId id="4876" r:id="rId20"/>
    <p:sldId id="4877" r:id="rId21"/>
    <p:sldId id="4878" r:id="rId22"/>
    <p:sldId id="4879" r:id="rId23"/>
    <p:sldId id="4880" r:id="rId24"/>
    <p:sldId id="4881" r:id="rId25"/>
    <p:sldId id="4882" r:id="rId26"/>
    <p:sldId id="4883" r:id="rId27"/>
    <p:sldId id="4884" r:id="rId28"/>
    <p:sldId id="4885" r:id="rId29"/>
    <p:sldId id="4886" r:id="rId30"/>
    <p:sldId id="4887" r:id="rId31"/>
    <p:sldId id="4888" r:id="rId32"/>
    <p:sldId id="4889" r:id="rId33"/>
    <p:sldId id="4890" r:id="rId34"/>
    <p:sldId id="4891" r:id="rId35"/>
    <p:sldId id="4892" r:id="rId36"/>
    <p:sldId id="4893" r:id="rId37"/>
    <p:sldId id="4894" r:id="rId38"/>
    <p:sldId id="4895" r:id="rId39"/>
    <p:sldId id="4896" r:id="rId40"/>
    <p:sldId id="4897" r:id="rId41"/>
    <p:sldId id="4898" r:id="rId42"/>
    <p:sldId id="4899" r:id="rId43"/>
    <p:sldId id="4900" r:id="rId44"/>
    <p:sldId id="4901" r:id="rId45"/>
    <p:sldId id="4902" r:id="rId46"/>
    <p:sldId id="4903" r:id="rId47"/>
    <p:sldId id="4904" r:id="rId48"/>
    <p:sldId id="4905" r:id="rId49"/>
    <p:sldId id="4906" r:id="rId50"/>
    <p:sldId id="4907" r:id="rId51"/>
    <p:sldId id="4908" r:id="rId52"/>
    <p:sldId id="4909" r:id="rId53"/>
    <p:sldId id="4910" r:id="rId54"/>
    <p:sldId id="4911" r:id="rId55"/>
    <p:sldId id="4912" r:id="rId56"/>
    <p:sldId id="4913" r:id="rId57"/>
    <p:sldId id="4914" r:id="rId58"/>
    <p:sldId id="4915" r:id="rId59"/>
    <p:sldId id="4916" r:id="rId60"/>
    <p:sldId id="4917" r:id="rId61"/>
    <p:sldId id="4918" r:id="rId62"/>
    <p:sldId id="4919" r:id="rId63"/>
    <p:sldId id="4920" r:id="rId64"/>
    <p:sldId id="4921" r:id="rId65"/>
    <p:sldId id="4922" r:id="rId66"/>
    <p:sldId id="4923" r:id="rId67"/>
    <p:sldId id="4924" r:id="rId68"/>
    <p:sldId id="4925" r:id="rId69"/>
    <p:sldId id="4926" r:id="rId70"/>
    <p:sldId id="4927" r:id="rId71"/>
    <p:sldId id="4928" r:id="rId72"/>
    <p:sldId id="4929" r:id="rId73"/>
    <p:sldId id="4930" r:id="rId74"/>
    <p:sldId id="4931" r:id="rId75"/>
    <p:sldId id="4932" r:id="rId76"/>
    <p:sldId id="4933" r:id="rId77"/>
    <p:sldId id="4934" r:id="rId78"/>
    <p:sldId id="4935" r:id="rId79"/>
    <p:sldId id="4936" r:id="rId80"/>
    <p:sldId id="4937" r:id="rId81"/>
    <p:sldId id="4938" r:id="rId82"/>
    <p:sldId id="4939" r:id="rId83"/>
    <p:sldId id="4940" r:id="rId84"/>
    <p:sldId id="4941" r:id="rId85"/>
    <p:sldId id="4942" r:id="rId86"/>
    <p:sldId id="4943" r:id="rId87"/>
    <p:sldId id="4944" r:id="rId88"/>
    <p:sldId id="4945" r:id="rId89"/>
    <p:sldId id="4946" r:id="rId90"/>
    <p:sldId id="4947" r:id="rId91"/>
    <p:sldId id="4948" r:id="rId92"/>
    <p:sldId id="4949" r:id="rId93"/>
    <p:sldId id="4950" r:id="rId94"/>
    <p:sldId id="4951" r:id="rId95"/>
    <p:sldId id="4952" r:id="rId96"/>
    <p:sldId id="4953" r:id="rId97"/>
    <p:sldId id="4954" r:id="rId98"/>
    <p:sldId id="4955" r:id="rId99"/>
    <p:sldId id="4956" r:id="rId100"/>
    <p:sldId id="4957" r:id="rId101"/>
    <p:sldId id="4958" r:id="rId102"/>
    <p:sldId id="4959" r:id="rId103"/>
    <p:sldId id="4960" r:id="rId104"/>
    <p:sldId id="4961" r:id="rId105"/>
    <p:sldId id="4962" r:id="rId106"/>
    <p:sldId id="4963" r:id="rId107"/>
    <p:sldId id="4964" r:id="rId108"/>
    <p:sldId id="4965" r:id="rId109"/>
    <p:sldId id="4966" r:id="rId110"/>
    <p:sldId id="4967" r:id="rId111"/>
    <p:sldId id="4968" r:id="rId112"/>
    <p:sldId id="4969" r:id="rId113"/>
    <p:sldId id="4970" r:id="rId114"/>
    <p:sldId id="4971" r:id="rId115"/>
    <p:sldId id="4972" r:id="rId116"/>
    <p:sldId id="4973" r:id="rId117"/>
    <p:sldId id="4974" r:id="rId118"/>
    <p:sldId id="4975" r:id="rId119"/>
    <p:sldId id="4976" r:id="rId120"/>
    <p:sldId id="4977" r:id="rId121"/>
    <p:sldId id="4978" r:id="rId122"/>
    <p:sldId id="4979" r:id="rId123"/>
    <p:sldId id="4980" r:id="rId124"/>
    <p:sldId id="4981" r:id="rId125"/>
    <p:sldId id="4982" r:id="rId126"/>
    <p:sldId id="4983" r:id="rId127"/>
    <p:sldId id="4984" r:id="rId128"/>
    <p:sldId id="4985" r:id="rId129"/>
    <p:sldId id="4986" r:id="rId130"/>
    <p:sldId id="4987" r:id="rId131"/>
    <p:sldId id="4988" r:id="rId132"/>
    <p:sldId id="4989" r:id="rId133"/>
    <p:sldId id="4990" r:id="rId134"/>
    <p:sldId id="4991" r:id="rId135"/>
    <p:sldId id="4992" r:id="rId136"/>
    <p:sldId id="4993" r:id="rId137"/>
    <p:sldId id="5066" r:id="rId138"/>
    <p:sldId id="3827" r:id="rId139"/>
    <p:sldId id="3281" r:id="rId140"/>
  </p:sldIdLst>
  <p:sldSz cx="9144000" cy="6858000" type="screen4x3"/>
  <p:notesSz cx="6400800" cy="8686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66"/>
    <a:srgbClr val="000099"/>
    <a:srgbClr val="FFFF00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-1734" y="-1230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20D9B-5D7A-4ABA-B17B-765FFD6D931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735757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46909-DCA9-41CA-9BDC-BCDCD70FFEA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76662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C1114-A158-4614-A859-4F9BE6170D7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006761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1167E-1A65-454D-A22E-7FF54F359B6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683879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F1478-3921-411C-9D27-5D5E17A4532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694660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6E640-2C92-44B4-967B-8680EA5BDDD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25976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3D0BE-5541-44B6-B8A7-90BACDCC965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638723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5A896-BD9D-42CD-8E6F-7456A342899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092383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82181-49E0-42E6-8C00-545BD2CA4EA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624817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2D17A-97B0-49C4-90E7-78382024269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557930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FA23B-0C24-4E07-9C7D-16D6CED5264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648562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D1F3928-8AD5-41ED-AEF0-1009F68C608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2286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136525" y="5715000"/>
            <a:ext cx="8888413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Kindly recite Sura E Fatiha for Marhumeen of all those who have worked towards making this small work possible.</a:t>
            </a: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To display the font correctly, please use the Arabic font “Attari_Quran_Shipped” , Urdu font “Alvi Nastaleeq” &amp; Hindi font “Mangal”. Download font here : http://www.duas.org/fonts/ </a:t>
            </a:r>
          </a:p>
        </p:txBody>
      </p:sp>
      <p:sp>
        <p:nvSpPr>
          <p:cNvPr id="2052" name="Rectangle 1"/>
          <p:cNvSpPr>
            <a:spLocks noChangeArrowheads="1"/>
          </p:cNvSpPr>
          <p:nvPr/>
        </p:nvSpPr>
        <p:spPr bwMode="auto">
          <a:xfrm>
            <a:off x="463550" y="1120775"/>
            <a:ext cx="81470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SA" sz="7200" b="1" dirty="0">
                <a:solidFill>
                  <a:srgbClr val="FFFF00"/>
                </a:solidFill>
                <a:latin typeface="Simplified Arabic" pitchFamily="18" charset="-78"/>
                <a:ea typeface="Arial Unicode MS" pitchFamily="34" charset="-128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pic>
        <p:nvPicPr>
          <p:cNvPr id="205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8600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447800" y="5334000"/>
            <a:ext cx="6324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rgbClr val="FFFF00"/>
                </a:solidFill>
              </a:rPr>
              <a:t>(Arabic text with English &amp; Urdu Translation &amp; English Transliteration)</a:t>
            </a:r>
          </a:p>
        </p:txBody>
      </p:sp>
      <p:sp>
        <p:nvSpPr>
          <p:cNvPr id="2055" name="Rectangle 2"/>
          <p:cNvSpPr>
            <a:spLocks noChangeArrowheads="1"/>
          </p:cNvSpPr>
          <p:nvPr/>
        </p:nvSpPr>
        <p:spPr bwMode="auto">
          <a:xfrm>
            <a:off x="457200" y="3200400"/>
            <a:ext cx="81470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800" b="1" i="1">
                <a:solidFill>
                  <a:srgbClr val="FFFF00"/>
                </a:solidFill>
                <a:latin typeface="Trebuchet MS" pitchFamily="34" charset="0"/>
              </a:rPr>
              <a:t>Ziyarah of Imam Musa ibn Jafar al Kadhim (a.s)</a:t>
            </a:r>
            <a:endParaRPr lang="fi-FI" sz="4800" b="1" i="1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2056" name="Rectangle 1"/>
          <p:cNvSpPr>
            <a:spLocks noChangeArrowheads="1"/>
          </p:cNvSpPr>
          <p:nvPr/>
        </p:nvSpPr>
        <p:spPr bwMode="auto">
          <a:xfrm>
            <a:off x="990600" y="4724400"/>
            <a:ext cx="7162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dirty="0"/>
              <a:t> </a:t>
            </a:r>
            <a:r>
              <a:rPr lang="en-US" dirty="0" err="1"/>
              <a:t>Sayyid</a:t>
            </a:r>
            <a:r>
              <a:rPr lang="en-US" dirty="0"/>
              <a:t> </a:t>
            </a:r>
            <a:r>
              <a:rPr lang="en-US" dirty="0" err="1"/>
              <a:t>Ibn</a:t>
            </a:r>
            <a:r>
              <a:rPr lang="en-US" dirty="0"/>
              <a:t> </a:t>
            </a:r>
            <a:r>
              <a:rPr lang="en-US" dirty="0" err="1"/>
              <a:t>Tawus</a:t>
            </a:r>
            <a:r>
              <a:rPr lang="en-US" dirty="0"/>
              <a:t>, in his book of </a:t>
            </a:r>
            <a:r>
              <a:rPr lang="en-US" i="1" dirty="0"/>
              <a:t>al-</a:t>
            </a:r>
            <a:r>
              <a:rPr lang="en-US" i="1" dirty="0" err="1"/>
              <a:t>Mazar</a:t>
            </a:r>
            <a:r>
              <a:rPr lang="en-US" dirty="0"/>
              <a:t>, has mentioned the following method and form of </a:t>
            </a:r>
            <a:r>
              <a:rPr lang="en-US" dirty="0" err="1"/>
              <a:t>Ziarat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200400" y="838200"/>
            <a:ext cx="26950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Type of </a:t>
            </a:r>
            <a:r>
              <a:rPr lang="en-US" sz="20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Ziyarah</a:t>
            </a:r>
            <a:endParaRPr lang="en-US" sz="2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وَقَدْ اتَيْتُكَ مُتَقَرّباً إلَيْكَ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 thus have come to You, seeking nearness to You</a:t>
            </a:r>
          </a:p>
        </p:txBody>
      </p:sp>
      <p:sp>
        <p:nvSpPr>
          <p:cNvPr id="1126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qad ataytuka mutaqarriban ilayka</a:t>
            </a:r>
          </a:p>
        </p:txBody>
      </p:sp>
      <p:sp>
        <p:nvSpPr>
          <p:cNvPr id="1126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1270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وَبٱلْهُدَىٰ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ٱلَّذي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انْتَ عَلَيْه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true guidance you are leading to,</a:t>
            </a:r>
          </a:p>
        </p:txBody>
      </p:sp>
      <p:sp>
        <p:nvSpPr>
          <p:cNvPr id="10342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bilhuda alladhi anta `alayhi</a:t>
            </a:r>
          </a:p>
        </p:txBody>
      </p:sp>
      <p:sp>
        <p:nvSpPr>
          <p:cNvPr id="10342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03430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عَالماً بضَلاَلَة مَنْ خَالَفَكَ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having full acquaintance with the straying of those who dissent from you</a:t>
            </a:r>
          </a:p>
        </p:txBody>
      </p:sp>
      <p:sp>
        <p:nvSpPr>
          <p:cNvPr id="10445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`aliman bidalalati man khalafaka</a:t>
            </a:r>
          </a:p>
        </p:txBody>
      </p:sp>
      <p:sp>
        <p:nvSpPr>
          <p:cNvPr id="10445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04454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وَبٱلْعَمَىٰ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ٱلَّذي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هُمْ عَلَيْه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 blindness they are following.</a:t>
            </a:r>
          </a:p>
        </p:txBody>
      </p:sp>
      <p:sp>
        <p:nvSpPr>
          <p:cNvPr id="10547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sv-SE" sz="3200" b="1" i="1">
                <a:solidFill>
                  <a:srgbClr val="000066"/>
                </a:solidFill>
                <a:ea typeface="MS Mincho" pitchFamily="49" charset="-128"/>
              </a:rPr>
              <a:t>wa bil`ama alladhi hum `alayhi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054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05478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بابي انْتَ 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وَامّي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Ransoms for you be my father, mother,</a:t>
            </a:r>
          </a:p>
        </p:txBody>
      </p:sp>
      <p:sp>
        <p:nvSpPr>
          <p:cNvPr id="10650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bi'abi anta wa ummi</a:t>
            </a:r>
          </a:p>
        </p:txBody>
      </p:sp>
      <p:sp>
        <p:nvSpPr>
          <p:cNvPr id="1065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06502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وَنَفْسي وَاهْلي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myself, my family members,</a:t>
            </a:r>
          </a:p>
        </p:txBody>
      </p:sp>
      <p:sp>
        <p:nvSpPr>
          <p:cNvPr id="10752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nafsi wa ahli</a:t>
            </a:r>
          </a:p>
        </p:txBody>
      </p:sp>
      <p:sp>
        <p:nvSpPr>
          <p:cNvPr id="1075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07526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وَمَالي وَوَلَدي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my property, and my sons.</a:t>
            </a:r>
          </a:p>
        </p:txBody>
      </p:sp>
      <p:sp>
        <p:nvSpPr>
          <p:cNvPr id="1085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mali wa waladi</a:t>
            </a:r>
          </a:p>
        </p:txBody>
      </p:sp>
      <p:sp>
        <p:nvSpPr>
          <p:cNvPr id="1085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08550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يَا بْنَ رَسُول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ٱللَّه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son of Allah’s Messenger,</a:t>
            </a:r>
          </a:p>
        </p:txBody>
      </p:sp>
      <p:sp>
        <p:nvSpPr>
          <p:cNvPr id="1095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yabna rasuli allahi</a:t>
            </a:r>
          </a:p>
        </p:txBody>
      </p:sp>
      <p:sp>
        <p:nvSpPr>
          <p:cNvPr id="1095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09574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اتَيْتُكَ مُتَقَرّباً بزيَارَتكَ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إلَىٰ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ٱللَّه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تَعَالَىٰ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 have come to you seeking nearness to Allah the All-exalted by visiting you</a:t>
            </a:r>
          </a:p>
        </p:txBody>
      </p:sp>
      <p:sp>
        <p:nvSpPr>
          <p:cNvPr id="11059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ataytuka mutaqarriban biziyaratika ila allahi ta`ala</a:t>
            </a:r>
          </a:p>
        </p:txBody>
      </p:sp>
      <p:sp>
        <p:nvSpPr>
          <p:cNvPr id="1105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10598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وَمُسْتَشْفعاً بكَ إلَيْه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seeking your intercession for me with Him;</a:t>
            </a:r>
          </a:p>
        </p:txBody>
      </p:sp>
      <p:sp>
        <p:nvSpPr>
          <p:cNvPr id="11162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mustashfi`an bika ilayhi</a:t>
            </a:r>
          </a:p>
        </p:txBody>
      </p:sp>
      <p:sp>
        <p:nvSpPr>
          <p:cNvPr id="1116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11622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فَٱشْفَعْ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لي عنْدَ ربّكَ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So, (please) intercede for me with your Lord</a:t>
            </a:r>
          </a:p>
        </p:txBody>
      </p:sp>
      <p:sp>
        <p:nvSpPr>
          <p:cNvPr id="11264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fashfa` li `inda rabbika</a:t>
            </a:r>
          </a:p>
        </p:txBody>
      </p:sp>
      <p:sp>
        <p:nvSpPr>
          <p:cNvPr id="11264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12646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بٱبْن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بنْت نَبيّكَ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in the name of the son of Your Prophet’s daughter,</a:t>
            </a:r>
          </a:p>
        </p:txBody>
      </p:sp>
      <p:sp>
        <p:nvSpPr>
          <p:cNvPr id="1229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bibni binti nabiyyika</a:t>
            </a:r>
          </a:p>
        </p:txBody>
      </p:sp>
      <p:sp>
        <p:nvSpPr>
          <p:cNvPr id="122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2294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ليَغْفرَ لي ذُنُوبي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so that He may forgive my sins,</a:t>
            </a:r>
          </a:p>
        </p:txBody>
      </p:sp>
      <p:sp>
        <p:nvSpPr>
          <p:cNvPr id="11366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liyaghfira li dhunubi</a:t>
            </a:r>
          </a:p>
        </p:txBody>
      </p:sp>
      <p:sp>
        <p:nvSpPr>
          <p:cNvPr id="11366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13670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وَيَعْفُوَ عَنْ جُرْمي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pardon my offences,</a:t>
            </a:r>
          </a:p>
        </p:txBody>
      </p:sp>
      <p:sp>
        <p:nvSpPr>
          <p:cNvPr id="11469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ya`fuwa `an jurmi</a:t>
            </a:r>
          </a:p>
        </p:txBody>
      </p:sp>
      <p:sp>
        <p:nvSpPr>
          <p:cNvPr id="1146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14694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وَيَتَجَاوَزَ عَنْ سَيّئَاتي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overlook my evildoings,</a:t>
            </a:r>
          </a:p>
        </p:txBody>
      </p:sp>
      <p:sp>
        <p:nvSpPr>
          <p:cNvPr id="11571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yatajawaza `an sayyi'ati</a:t>
            </a:r>
          </a:p>
        </p:txBody>
      </p:sp>
      <p:sp>
        <p:nvSpPr>
          <p:cNvPr id="11571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15718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وَيَمْحُوَ عَنّي خَطيئَاتي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erase my wrongdoings,</a:t>
            </a:r>
          </a:p>
        </p:txBody>
      </p:sp>
      <p:sp>
        <p:nvSpPr>
          <p:cNvPr id="11674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yamhuwa `anni khati'iati</a:t>
            </a:r>
          </a:p>
        </p:txBody>
      </p:sp>
      <p:sp>
        <p:nvSpPr>
          <p:cNvPr id="11674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16742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وَيُدْخلَني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ٱلْجَنَّةَ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allow me to enter Paradise,</a:t>
            </a:r>
          </a:p>
        </p:txBody>
      </p:sp>
      <p:sp>
        <p:nvSpPr>
          <p:cNvPr id="11776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yudkhilani aljannata</a:t>
            </a:r>
          </a:p>
        </p:txBody>
      </p:sp>
      <p:sp>
        <p:nvSpPr>
          <p:cNvPr id="11776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17766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وَيَتَفَضَّلَ عَلَيَّ بمَا هُوَ اهْلُهُ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endue me with favors that suit His generosity,</a:t>
            </a:r>
          </a:p>
        </p:txBody>
      </p:sp>
      <p:sp>
        <p:nvSpPr>
          <p:cNvPr id="11878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yatafaddala `alayya bima huwa ahluhu</a:t>
            </a:r>
          </a:p>
        </p:txBody>
      </p:sp>
      <p:sp>
        <p:nvSpPr>
          <p:cNvPr id="11878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18790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وَيَغْفرَ لي وَلآبَائي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forgive me, my forefathers,</a:t>
            </a:r>
          </a:p>
        </p:txBody>
      </p:sp>
      <p:sp>
        <p:nvSpPr>
          <p:cNvPr id="11981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wa yaghfira li wa li'aba'i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1981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19814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وَلإخْوَاني وَاخَوَاتي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my brothers, my sister,</a:t>
            </a:r>
          </a:p>
        </p:txBody>
      </p:sp>
      <p:sp>
        <p:nvSpPr>
          <p:cNvPr id="12083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li'ikhwani wa akhawati</a:t>
            </a:r>
          </a:p>
        </p:txBody>
      </p:sp>
      <p:sp>
        <p:nvSpPr>
          <p:cNvPr id="12083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20838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وَلجَميع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ٱلْمُؤْمنينَ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وَٱلْمُؤْمنَات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all believing men and women</a:t>
            </a:r>
          </a:p>
        </p:txBody>
      </p:sp>
      <p:sp>
        <p:nvSpPr>
          <p:cNvPr id="12186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lijami`i almu'minina walmu'minati</a:t>
            </a:r>
          </a:p>
        </p:txBody>
      </p:sp>
      <p:sp>
        <p:nvSpPr>
          <p:cNvPr id="12186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21862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في مَشَارق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ٱلارْض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وَمَغَاربهَا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in the east and west of the earth,</a:t>
            </a:r>
          </a:p>
        </p:txBody>
      </p:sp>
      <p:sp>
        <p:nvSpPr>
          <p:cNvPr id="12288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fi mashariqi al-ardi wa magharibiha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2288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22886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صَلَوَاتُكَ عَلَيْه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وَعَلَىٰ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آبَائه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ٱلطَّاهرينَ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Your blessings be upon him and upon his immaculate fathers</a:t>
            </a:r>
          </a:p>
        </p:txBody>
      </p:sp>
      <p:sp>
        <p:nvSpPr>
          <p:cNvPr id="1331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salawatuka `alayhi wa `ala aba'ihi alttahirina</a:t>
            </a:r>
          </a:p>
        </p:txBody>
      </p:sp>
      <p:sp>
        <p:nvSpPr>
          <p:cNvPr id="1331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3318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بفَضْله وَجُوده وَمَنّه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out of His favoring, magnanimity, and benevolence.</a:t>
            </a:r>
          </a:p>
        </p:txBody>
      </p:sp>
      <p:sp>
        <p:nvSpPr>
          <p:cNvPr id="12390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bifadlihi wa judihi wa mannihi</a:t>
            </a:r>
          </a:p>
        </p:txBody>
      </p:sp>
      <p:sp>
        <p:nvSpPr>
          <p:cNvPr id="12390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23910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6002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اَلسَّلاَمُ عَلَيْكَ يَا مَوْلاَيَ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048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upon you, O my master</a:t>
            </a:r>
          </a:p>
        </p:txBody>
      </p:sp>
      <p:sp>
        <p:nvSpPr>
          <p:cNvPr id="12493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alssalamu `alayka ya mawlaya</a:t>
            </a:r>
          </a:p>
        </p:txBody>
      </p:sp>
      <p:sp>
        <p:nvSpPr>
          <p:cNvPr id="12493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24934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  <p:sp>
        <p:nvSpPr>
          <p:cNvPr id="124935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686800" cy="1323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2000" b="1">
                <a:solidFill>
                  <a:srgbClr val="FFFF00"/>
                </a:solidFill>
                <a:latin typeface="Trebuchet MS" pitchFamily="34" charset="0"/>
              </a:rPr>
              <a:t>You may then throw yourself on the grave, smear your two cheeks on it, and pray Almighty Allah for any thing you want.</a:t>
            </a:r>
          </a:p>
          <a:p>
            <a:pPr algn="ctr" eaLnBrk="1" hangingPunct="1"/>
            <a:r>
              <a:rPr lang="en-US" sz="2000" b="1">
                <a:solidFill>
                  <a:srgbClr val="FFFF00"/>
                </a:solidFill>
                <a:latin typeface="Trebuchet MS" pitchFamily="34" charset="0"/>
              </a:rPr>
              <a:t>You may then turn to the side of the Imam’s head and say the following words:</a:t>
            </a:r>
            <a:endParaRPr lang="en-GB" sz="2000" b="1">
              <a:solidFill>
                <a:srgbClr val="FFFF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يَا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مُوسَىٰ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بْنَ جَعْفَرٍ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Musa the son of </a:t>
            </a:r>
            <a:r>
              <a:rPr lang="en-US" sz="3600" b="1" kern="1200" dirty="0" err="1">
                <a:ea typeface="MS Mincho" pitchFamily="49" charset="-128"/>
              </a:rPr>
              <a:t>Ja`far</a:t>
            </a:r>
            <a:r>
              <a:rPr lang="en-US" sz="3600" b="1" kern="1200" dirty="0">
                <a:ea typeface="MS Mincho" pitchFamily="49" charset="-128"/>
              </a:rPr>
              <a:t>.</a:t>
            </a:r>
          </a:p>
        </p:txBody>
      </p:sp>
      <p:sp>
        <p:nvSpPr>
          <p:cNvPr id="12595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ya musa bna ja`farin</a:t>
            </a:r>
          </a:p>
        </p:txBody>
      </p:sp>
      <p:sp>
        <p:nvSpPr>
          <p:cNvPr id="12595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25958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وَرَحْمَةُ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ٱللَّه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وَبَرَكَاتُهُ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Allah’s mercy and blessings be upon you.</a:t>
            </a:r>
          </a:p>
        </p:txBody>
      </p:sp>
      <p:sp>
        <p:nvSpPr>
          <p:cNvPr id="12698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rahmatu allahi wa barakatuhu</a:t>
            </a:r>
          </a:p>
        </p:txBody>
      </p:sp>
      <p:sp>
        <p:nvSpPr>
          <p:cNvPr id="12698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26982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اشْهَدُ انَّكَ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ٱلإمَامُ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ٱلْهَادي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 bear witness that you are verily the guiding leader</a:t>
            </a:r>
          </a:p>
        </p:txBody>
      </p:sp>
      <p:sp>
        <p:nvSpPr>
          <p:cNvPr id="12800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ashhadu annaka al-imamu alhadi</a:t>
            </a:r>
          </a:p>
        </p:txBody>
      </p:sp>
      <p:sp>
        <p:nvSpPr>
          <p:cNvPr id="12800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28006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وَٱلْوَليُّ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ٱلْمُرْشدُ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 guardian who leads to the right guidance,</a:t>
            </a:r>
          </a:p>
        </p:txBody>
      </p:sp>
      <p:sp>
        <p:nvSpPr>
          <p:cNvPr id="12902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walwaliyyu almurshidu</a:t>
            </a:r>
          </a:p>
        </p:txBody>
      </p:sp>
      <p:sp>
        <p:nvSpPr>
          <p:cNvPr id="12902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29030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وَانَّكَ مَعْدنُ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ٱلتَّنْزيل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you are verily the core of the Revelation,</a:t>
            </a:r>
          </a:p>
        </p:txBody>
      </p:sp>
      <p:sp>
        <p:nvSpPr>
          <p:cNvPr id="13005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annaka ma`dinu alttanzili</a:t>
            </a:r>
          </a:p>
        </p:txBody>
      </p:sp>
      <p:sp>
        <p:nvSpPr>
          <p:cNvPr id="13005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30054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وَصَاحبُ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ٱلتَّاويل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 man of true interpretation,</a:t>
            </a:r>
          </a:p>
        </p:txBody>
      </p:sp>
      <p:sp>
        <p:nvSpPr>
          <p:cNvPr id="13107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sahibu altta'wili</a:t>
            </a:r>
          </a:p>
        </p:txBody>
      </p:sp>
      <p:sp>
        <p:nvSpPr>
          <p:cNvPr id="1310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31078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وَحَاملُ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ٱلتَّوْرَاة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وَٱلإنْجيل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 bearer of the Torah and the Gospel,</a:t>
            </a:r>
          </a:p>
        </p:txBody>
      </p:sp>
      <p:sp>
        <p:nvSpPr>
          <p:cNvPr id="13210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hamilu alttawrati wal-injili</a:t>
            </a:r>
          </a:p>
        </p:txBody>
      </p:sp>
      <p:sp>
        <p:nvSpPr>
          <p:cNvPr id="1321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32102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وَٱلْعَالمُ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ٱلْعَادلُ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 knowledgeable, the decent,</a:t>
            </a:r>
          </a:p>
        </p:txBody>
      </p:sp>
      <p:sp>
        <p:nvSpPr>
          <p:cNvPr id="13312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wal`alimu al`adilu</a:t>
            </a:r>
          </a:p>
        </p:txBody>
      </p:sp>
      <p:sp>
        <p:nvSpPr>
          <p:cNvPr id="133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33126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وَابْنَائه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ٱلطَّيّبيـنَ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pure sons.</a:t>
            </a:r>
          </a:p>
        </p:txBody>
      </p:sp>
      <p:sp>
        <p:nvSpPr>
          <p:cNvPr id="1434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abna'ihi alttayyibina</a:t>
            </a:r>
          </a:p>
        </p:txBody>
      </p:sp>
      <p:sp>
        <p:nvSpPr>
          <p:cNvPr id="1434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وَٱلصَّادقُ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ٱلْعَاملُ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 veracious, and the one who puts his knowledge in practice.</a:t>
            </a:r>
          </a:p>
        </p:txBody>
      </p:sp>
      <p:sp>
        <p:nvSpPr>
          <p:cNvPr id="134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walssadiqu al`amilu</a:t>
            </a:r>
          </a:p>
        </p:txBody>
      </p:sp>
      <p:sp>
        <p:nvSpPr>
          <p:cNvPr id="134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34150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يَا مَوْلاَيَ انَا 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ابْرَا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إلَىٰ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ٱللَّه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منْ اعْدَائكَ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my master, I repudiate your enemies in the presence of Allah</a:t>
            </a:r>
          </a:p>
        </p:txBody>
      </p:sp>
      <p:sp>
        <p:nvSpPr>
          <p:cNvPr id="135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ya mawlaya ana abra'u ila allahi min a`da'ika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35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35174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وَاتَقَرَّبُ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إلَىٰ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ٱللَّه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بمُوَالاَتكَ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I seek nearness to Allah through loyalty to you.</a:t>
            </a:r>
          </a:p>
        </p:txBody>
      </p:sp>
      <p:sp>
        <p:nvSpPr>
          <p:cNvPr id="13619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ataqarrabu ila allahi bimuwalatika</a:t>
            </a:r>
          </a:p>
        </p:txBody>
      </p:sp>
      <p:sp>
        <p:nvSpPr>
          <p:cNvPr id="1361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36198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فَصَلَّىٰ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ٱللَّهُ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عَلَيْكَ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So, may Allah bless you,</a:t>
            </a:r>
          </a:p>
        </p:txBody>
      </p:sp>
      <p:sp>
        <p:nvSpPr>
          <p:cNvPr id="13722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fasalla allahu `alayka</a:t>
            </a:r>
          </a:p>
        </p:txBody>
      </p:sp>
      <p:sp>
        <p:nvSpPr>
          <p:cNvPr id="1372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37222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وَعَلَىٰ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آبَائكَ وَاجْدَادكَ وَابْنَائكَ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your fathers, your forefathers, your descendants,</a:t>
            </a:r>
          </a:p>
        </p:txBody>
      </p:sp>
      <p:sp>
        <p:nvSpPr>
          <p:cNvPr id="13824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`ala aba'ika wa ajdadika wa abna'ika</a:t>
            </a:r>
          </a:p>
        </p:txBody>
      </p:sp>
      <p:sp>
        <p:nvSpPr>
          <p:cNvPr id="13824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38246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وَشيعَتكَ وَمُحبّيكَ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your partisans, and your devotees.</a:t>
            </a:r>
          </a:p>
        </p:txBody>
      </p:sp>
      <p:sp>
        <p:nvSpPr>
          <p:cNvPr id="13926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shi`atika wa muhibbika</a:t>
            </a:r>
          </a:p>
        </p:txBody>
      </p:sp>
      <p:sp>
        <p:nvSpPr>
          <p:cNvPr id="13926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39270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وَرَحْمَةُ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ٱللَّه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وَبَرَكَاتُهُ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May Allah’s mercy and blessings be upon them.</a:t>
            </a:r>
          </a:p>
        </p:txBody>
      </p:sp>
      <p:sp>
        <p:nvSpPr>
          <p:cNvPr id="14029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rahmatu allahi wa barakatuhu</a:t>
            </a:r>
          </a:p>
        </p:txBody>
      </p:sp>
      <p:sp>
        <p:nvSpPr>
          <p:cNvPr id="1402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40294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304800" y="990600"/>
            <a:ext cx="8534400" cy="494030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1" algn="ctr" eaLnBrk="1" hangingPunct="1"/>
            <a:r>
              <a:rPr lang="en-US" sz="3500" b="1">
                <a:solidFill>
                  <a:srgbClr val="FFFF00"/>
                </a:solidFill>
              </a:rPr>
              <a:t>You may then offer the two-unit prayer of ziyarah, reciting Surah Yasin (No. 36) –after Surah al-Fatihah in the first unit- and Surah al-Rahman (No. 55) –after Surah al-Fatihah in the second unit. You may also recite any Surah instead. Then, you may pray Almighty Allah (S.W.T) for your needs.</a:t>
            </a:r>
          </a:p>
        </p:txBody>
      </p:sp>
      <p:sp>
        <p:nvSpPr>
          <p:cNvPr id="14131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41316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60438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اَللَّهُمَّ صَلِّ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عَلَىٰ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مُحَمَّدٍ وَآلِ مُحَمَّدٍ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65112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Alláh</a:t>
            </a:r>
            <a:r>
              <a:rPr lang="en-US" sz="3600" b="1" kern="1200" dirty="0">
                <a:ea typeface="MS Mincho" pitchFamily="49" charset="-128"/>
              </a:rPr>
              <a:t> send Your blessings on Muhammad</a:t>
            </a:r>
          </a:p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14234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14234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42342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AutoShape 2"/>
          <p:cNvSpPr>
            <a:spLocks noChangeArrowheads="1"/>
          </p:cNvSpPr>
          <p:nvPr/>
        </p:nvSpPr>
        <p:spPr bwMode="auto">
          <a:xfrm>
            <a:off x="611188" y="954088"/>
            <a:ext cx="7993062" cy="4608512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3363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2906713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 smtClean="0">
                <a:solidFill>
                  <a:srgbClr val="FFFF00"/>
                </a:solidFill>
              </a:rPr>
              <a:t>Please recite  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Sūrat al-Fātiḥah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for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ALL MARHUMEEN</a:t>
            </a:r>
            <a:br>
              <a:rPr lang="en-US" sz="6000" b="1" smtClean="0">
                <a:solidFill>
                  <a:srgbClr val="FFFF00"/>
                </a:solidFill>
              </a:rPr>
            </a:br>
            <a:endParaRPr lang="en-GB" sz="6000" b="1" smtClean="0">
              <a:solidFill>
                <a:srgbClr val="FFFF00"/>
              </a:solidFill>
            </a:endParaRPr>
          </a:p>
        </p:txBody>
      </p:sp>
      <p:sp>
        <p:nvSpPr>
          <p:cNvPr id="143364" name="Rectangle 5"/>
          <p:cNvSpPr>
            <a:spLocks noChangeArrowheads="1"/>
          </p:cNvSpPr>
          <p:nvPr/>
        </p:nvSpPr>
        <p:spPr bwMode="auto">
          <a:xfrm>
            <a:off x="136525" y="5741988"/>
            <a:ext cx="8888413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Kindly recite Sura E Fatiha for Marhumeen of all those who have worked towards making this small work possible.</a:t>
            </a: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To display the font correctly, please use the Arabic font “Attari_Quran_Shipped” , Urdu font “Alvi Nastaleeq” &amp; Hindi font “Mangal”. Download font here : http://www.duas.org/fonts/ </a:t>
            </a:r>
          </a:p>
        </p:txBody>
      </p:sp>
      <p:pic>
        <p:nvPicPr>
          <p:cNvPr id="14336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268913"/>
            <a:ext cx="117475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66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43367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اَللَّهُمَّ صَلّ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عَلَىٰ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مُحَمَّدٍ وَآل 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مُحَمَّدٍ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Allah, (please) send blessings upon Muhammad and the Household of Muhammad,</a:t>
            </a:r>
          </a:p>
        </p:txBody>
      </p:sp>
      <p:sp>
        <p:nvSpPr>
          <p:cNvPr id="1536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1536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5366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وَلاَ تُخَيّبْ سَعْيي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never frustrate my efforts,</a:t>
            </a:r>
          </a:p>
        </p:txBody>
      </p:sp>
      <p:sp>
        <p:nvSpPr>
          <p:cNvPr id="1638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la tukhayyib sa`yi</a:t>
            </a:r>
          </a:p>
        </p:txBody>
      </p:sp>
      <p:sp>
        <p:nvSpPr>
          <p:cNvPr id="1638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6390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وَلاَ تَقْطَعْ رَجَائي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never cut off my hope</a:t>
            </a:r>
            <a:r>
              <a:rPr lang="en-US" sz="3600" b="1" kern="1200" dirty="0" smtClean="0">
                <a:ea typeface="MS Mincho" pitchFamily="49" charset="-128"/>
              </a:rPr>
              <a:t>,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1741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la taqta` rajai</a:t>
            </a:r>
          </a:p>
        </p:txBody>
      </p:sp>
      <p:sp>
        <p:nvSpPr>
          <p:cNvPr id="1741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7414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en-US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A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never cut off my hope,</a:t>
            </a:r>
          </a:p>
        </p:txBody>
      </p:sp>
      <p:sp>
        <p:nvSpPr>
          <p:cNvPr id="1843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la taqta` raja'i</a:t>
            </a:r>
          </a:p>
        </p:txBody>
      </p:sp>
      <p:sp>
        <p:nvSpPr>
          <p:cNvPr id="1843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8438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وَٱجْعَلْني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عنْدَكَ وَجيهاً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make me illustrious in Your view</a:t>
            </a:r>
          </a:p>
        </p:txBody>
      </p:sp>
      <p:sp>
        <p:nvSpPr>
          <p:cNvPr id="1946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waj`alni `indaka wajihan</a:t>
            </a:r>
          </a:p>
        </p:txBody>
      </p:sp>
      <p:sp>
        <p:nvSpPr>
          <p:cNvPr id="1946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9462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في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ٱلدُّنْيَا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وَٱلآخرَة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وَمنَ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ٱلْمُقَرَّبيـنَ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in this world as well as the world to come, and make me of those brought near to You.</a:t>
            </a:r>
          </a:p>
        </p:txBody>
      </p:sp>
      <p:sp>
        <p:nvSpPr>
          <p:cNvPr id="2048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fi alddunya wal-akhirati wa min almuqarrabina</a:t>
            </a:r>
          </a:p>
        </p:txBody>
      </p:sp>
      <p:sp>
        <p:nvSpPr>
          <p:cNvPr id="2048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20486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884238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اَللَّهُمَّ صَلِّ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عَلَىٰ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مُحَمَّدٍ وَآلِ مُحَمَّدٍ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Alláh</a:t>
            </a:r>
            <a:r>
              <a:rPr lang="en-US" sz="3600" b="1" kern="1200" dirty="0">
                <a:ea typeface="MS Mincho" pitchFamily="49" charset="-128"/>
              </a:rPr>
              <a:t> send Your blessings on Muhammad</a:t>
            </a:r>
          </a:p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3078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1969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بسْم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ٱللَّه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وَبٱللَّه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In the Name of Allah (I begin), in Allah (I trust),</a:t>
            </a:r>
          </a:p>
        </p:txBody>
      </p:sp>
      <p:sp>
        <p:nvSpPr>
          <p:cNvPr id="2150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bismi allahi wa billahi</a:t>
            </a:r>
          </a:p>
        </p:txBody>
      </p: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21510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  <p:sp>
        <p:nvSpPr>
          <p:cNvPr id="21511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686800" cy="7080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2000" b="1">
                <a:solidFill>
                  <a:srgbClr val="FFFF00"/>
                </a:solidFill>
                <a:latin typeface="Trebuchet MS" pitchFamily="34" charset="0"/>
              </a:rPr>
              <a:t>You may then enter the shrine by preceding your right foot (to the left), saying the following words:</a:t>
            </a:r>
            <a:endParaRPr lang="en-GB" sz="2000" b="1">
              <a:solidFill>
                <a:srgbClr val="FFFF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وَفي سَبيل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ٱللَّه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on the way of Allah</a:t>
            </a:r>
          </a:p>
        </p:txBody>
      </p:sp>
      <p:sp>
        <p:nvSpPr>
          <p:cNvPr id="2253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fi sabili allahi</a:t>
            </a:r>
          </a:p>
        </p:txBody>
      </p:sp>
      <p:sp>
        <p:nvSpPr>
          <p:cNvPr id="2253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22534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وَعَلَىٰ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ملَّة رَسُول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ٱللَّه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on the norm of the Messenger of Allah (I proceed),</a:t>
            </a:r>
          </a:p>
        </p:txBody>
      </p:sp>
      <p:sp>
        <p:nvSpPr>
          <p:cNvPr id="2355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`ala millati rasuli allahi</a:t>
            </a:r>
          </a:p>
        </p:txBody>
      </p:sp>
      <p:sp>
        <p:nvSpPr>
          <p:cNvPr id="2355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23558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صَلَّىٰ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ٱللَّهُ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عَلَيْه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وَآله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may Allah bless him and his Household.</a:t>
            </a:r>
          </a:p>
        </p:txBody>
      </p:sp>
      <p:sp>
        <p:nvSpPr>
          <p:cNvPr id="2458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salla allahu `alayhi wa alihi</a:t>
            </a:r>
          </a:p>
        </p:txBody>
      </p:sp>
      <p:sp>
        <p:nvSpPr>
          <p:cNvPr id="2458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24582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اَللَّهُمَّ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ٱغْفرْ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لي وَلوَالدَيَّ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Allah, (please do) forgive me, my parents,</a:t>
            </a:r>
          </a:p>
        </p:txBody>
      </p:sp>
      <p:sp>
        <p:nvSpPr>
          <p:cNvPr id="2560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allahumma ighfir li wa liwalidayya</a:t>
            </a:r>
          </a:p>
        </p:txBody>
      </p:sp>
      <p:sp>
        <p:nvSpPr>
          <p:cNvPr id="2560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25606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وَلجَميع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ٱلْمُؤْمنيـنَ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وَٱلْمُؤْمنَات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all the believing men and women.</a:t>
            </a:r>
          </a:p>
        </p:txBody>
      </p:sp>
      <p:sp>
        <p:nvSpPr>
          <p:cNvPr id="2662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lijami`i almu'minina walmu'minati</a:t>
            </a:r>
          </a:p>
        </p:txBody>
      </p:sp>
      <p:sp>
        <p:nvSpPr>
          <p:cNvPr id="2662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26630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1207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اادْخُلُ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يَا رَسُولَ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ٱللَّه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Allah’s Messenger, may I enter?</a:t>
            </a:r>
          </a:p>
        </p:txBody>
      </p:sp>
      <p:sp>
        <p:nvSpPr>
          <p:cNvPr id="2765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a'adkhulu ya rasula allahi</a:t>
            </a:r>
          </a:p>
        </p:txBody>
      </p:sp>
      <p:sp>
        <p:nvSpPr>
          <p:cNvPr id="2765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27654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  <p:sp>
        <p:nvSpPr>
          <p:cNvPr id="27655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686800" cy="7080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2000" b="1">
                <a:solidFill>
                  <a:srgbClr val="FFFF00"/>
                </a:solidFill>
                <a:latin typeface="Trebuchet MS" pitchFamily="34" charset="0"/>
              </a:rPr>
              <a:t>When you reach the gate of the dome, you may stop there and ask permission of entrance by saying the following words:</a:t>
            </a:r>
            <a:endParaRPr lang="en-GB" sz="2000" b="1">
              <a:solidFill>
                <a:srgbClr val="FFFF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اادْخُلُ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يَا نَبيَّ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ٱللَّه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Allah’ Prophet, may I enter?</a:t>
            </a:r>
          </a:p>
        </p:txBody>
      </p:sp>
      <p:sp>
        <p:nvSpPr>
          <p:cNvPr id="2867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a'adkhulu ya nabiyya allahi</a:t>
            </a:r>
          </a:p>
        </p:txBody>
      </p:sp>
      <p:sp>
        <p:nvSpPr>
          <p:cNvPr id="286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28678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اادْخُلُ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يَا مُحَمَّدُ بْنَ عَبْد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ٱللَّه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Muhammad the son of `Abdullah, may I enter?</a:t>
            </a:r>
          </a:p>
        </p:txBody>
      </p:sp>
      <p:sp>
        <p:nvSpPr>
          <p:cNvPr id="2970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a'adkhulu ya muhammadu bna `abdillahi</a:t>
            </a:r>
          </a:p>
        </p:txBody>
      </p:sp>
      <p:sp>
        <p:nvSpPr>
          <p:cNvPr id="297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29702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اادْخُلُ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يَا اميرَ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ٱلْمُؤْمنينَ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Commander of the Faithful, may I enter?</a:t>
            </a:r>
          </a:p>
        </p:txBody>
      </p:sp>
      <p:sp>
        <p:nvSpPr>
          <p:cNvPr id="3072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a'adkhulu ya amira almu'minina</a:t>
            </a:r>
          </a:p>
        </p:txBody>
      </p:sp>
      <p:sp>
        <p:nvSpPr>
          <p:cNvPr id="307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30726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731838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بِسْمِ اللَّهِ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الرَّحْمَٰنِ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الرَّحِيمِ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In the Name of </a:t>
            </a:r>
            <a:r>
              <a:rPr lang="en-US" sz="3600" b="1" kern="1200" dirty="0" err="1">
                <a:ea typeface="MS Mincho" pitchFamily="49" charset="-128"/>
              </a:rPr>
              <a:t>Alláh</a:t>
            </a:r>
            <a:r>
              <a:rPr lang="en-US" sz="3600" b="1" kern="1200" dirty="0"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 All-beneficent, the All-merciful. </a:t>
            </a: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bismi allahi alrrahmini alrrahimi </a:t>
            </a: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اادْخُلُ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يَا ابَا مُحَمَّدٍ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ٱلْحَسَنُ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Abu-Muhammad </a:t>
            </a:r>
            <a:r>
              <a:rPr lang="en-US" sz="3600" b="1" kern="1200" dirty="0" smtClean="0">
                <a:ea typeface="MS Mincho" pitchFamily="49" charset="-128"/>
              </a:rPr>
              <a:t>al-</a:t>
            </a:r>
            <a:r>
              <a:rPr lang="en-US" sz="3600" b="1" kern="1200" dirty="0" err="1" smtClean="0">
                <a:ea typeface="MS Mincho" pitchFamily="49" charset="-128"/>
              </a:rPr>
              <a:t>Hasan</a:t>
            </a:r>
            <a:r>
              <a:rPr lang="en-US" sz="3600" b="1" kern="1200" dirty="0">
                <a:ea typeface="MS Mincho" pitchFamily="49" charset="-128"/>
              </a:rPr>
              <a:t>, may I enter?</a:t>
            </a:r>
          </a:p>
        </p:txBody>
      </p:sp>
      <p:sp>
        <p:nvSpPr>
          <p:cNvPr id="317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a'adkhulu ya aba muhammadin alhasanu</a:t>
            </a:r>
          </a:p>
        </p:txBody>
      </p:sp>
      <p:sp>
        <p:nvSpPr>
          <p:cNvPr id="317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31750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اادْخُلُ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يَا ابَا عَبْد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ٱللَّه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ٱلْحُسَيْنُ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Abu-`Abdullah al-</a:t>
            </a:r>
            <a:r>
              <a:rPr lang="en-US" sz="3600" b="1" kern="1200" dirty="0" err="1">
                <a:ea typeface="MS Mincho" pitchFamily="49" charset="-128"/>
              </a:rPr>
              <a:t>Husayn</a:t>
            </a:r>
            <a:r>
              <a:rPr lang="en-US" sz="3600" b="1" kern="1200" dirty="0">
                <a:ea typeface="MS Mincho" pitchFamily="49" charset="-128"/>
              </a:rPr>
              <a:t>, may I enter?</a:t>
            </a:r>
          </a:p>
        </p:txBody>
      </p:sp>
      <p:sp>
        <p:nvSpPr>
          <p:cNvPr id="327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a'adkhulu ya aba `abdillahi alhusaynu</a:t>
            </a:r>
          </a:p>
        </p:txBody>
      </p:sp>
      <p:sp>
        <p:nvSpPr>
          <p:cNvPr id="327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32774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اادْخُلُ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يَا ابَا مُحَمَّدٍ عَليُّ بْنَ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ٱلْحُسَيْن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Abu-Muhammad `Ali </a:t>
            </a:r>
            <a:r>
              <a:rPr lang="en-US" sz="3600" b="1" kern="1200" dirty="0" err="1">
                <a:ea typeface="MS Mincho" pitchFamily="49" charset="-128"/>
              </a:rPr>
              <a:t>ibn</a:t>
            </a:r>
            <a:r>
              <a:rPr lang="en-US" sz="3600" b="1" kern="1200" dirty="0">
                <a:ea typeface="MS Mincho" pitchFamily="49" charset="-128"/>
              </a:rPr>
              <a:t> al-</a:t>
            </a:r>
            <a:r>
              <a:rPr lang="en-US" sz="3600" b="1" kern="1200" dirty="0" err="1">
                <a:ea typeface="MS Mincho" pitchFamily="49" charset="-128"/>
              </a:rPr>
              <a:t>Husayn</a:t>
            </a:r>
            <a:r>
              <a:rPr lang="en-US" sz="3600" b="1" kern="1200" dirty="0">
                <a:ea typeface="MS Mincho" pitchFamily="49" charset="-128"/>
              </a:rPr>
              <a:t>, may I enter?</a:t>
            </a:r>
          </a:p>
        </p:txBody>
      </p:sp>
      <p:sp>
        <p:nvSpPr>
          <p:cNvPr id="3379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a'adkhulu ya aba muhammadin `aliyyu bna alhusayni</a:t>
            </a:r>
          </a:p>
        </p:txBody>
      </p:sp>
      <p:sp>
        <p:nvSpPr>
          <p:cNvPr id="337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33798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اادْخُلُ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يَا ابَا جَعْفَرٍ مُحَمَّدُ بْنَ عَليٍّ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Abu-</a:t>
            </a:r>
            <a:r>
              <a:rPr lang="en-US" sz="3600" b="1" kern="1200" dirty="0" err="1">
                <a:ea typeface="MS Mincho" pitchFamily="49" charset="-128"/>
              </a:rPr>
              <a:t>Ja`far</a:t>
            </a:r>
            <a:r>
              <a:rPr lang="en-US" sz="3600" b="1" kern="1200" dirty="0">
                <a:ea typeface="MS Mincho" pitchFamily="49" charset="-128"/>
              </a:rPr>
              <a:t> Muhammad </a:t>
            </a:r>
            <a:r>
              <a:rPr lang="en-US" sz="3600" b="1" kern="1200" dirty="0" err="1">
                <a:ea typeface="MS Mincho" pitchFamily="49" charset="-128"/>
              </a:rPr>
              <a:t>ibn</a:t>
            </a:r>
            <a:r>
              <a:rPr lang="en-US" sz="3600" b="1" kern="1200" dirty="0">
                <a:ea typeface="MS Mincho" pitchFamily="49" charset="-128"/>
              </a:rPr>
              <a:t> `Ali, may I enter?</a:t>
            </a:r>
          </a:p>
        </p:txBody>
      </p:sp>
      <p:sp>
        <p:nvSpPr>
          <p:cNvPr id="3482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a'adkhulu ya aba ja`farin muhammadu abna `aliyyin</a:t>
            </a:r>
          </a:p>
        </p:txBody>
      </p:sp>
      <p:sp>
        <p:nvSpPr>
          <p:cNvPr id="348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34822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اادْخُلُ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يَا ابَا عَبْد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ٱللَّه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جَعْفَرُ بْنَ مُحَمَّدٍ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Abu-`Abdullah </a:t>
            </a:r>
            <a:r>
              <a:rPr lang="en-US" sz="3600" b="1" kern="1200" dirty="0" err="1">
                <a:ea typeface="MS Mincho" pitchFamily="49" charset="-128"/>
              </a:rPr>
              <a:t>Ja`far</a:t>
            </a:r>
            <a:r>
              <a:rPr lang="en-US" sz="3600" b="1" kern="1200" dirty="0">
                <a:ea typeface="MS Mincho" pitchFamily="49" charset="-128"/>
              </a:rPr>
              <a:t> </a:t>
            </a:r>
            <a:r>
              <a:rPr lang="en-US" sz="3600" b="1" kern="1200" dirty="0" err="1">
                <a:ea typeface="MS Mincho" pitchFamily="49" charset="-128"/>
              </a:rPr>
              <a:t>ibn</a:t>
            </a:r>
            <a:r>
              <a:rPr lang="en-US" sz="3600" b="1" kern="1200" dirty="0">
                <a:ea typeface="MS Mincho" pitchFamily="49" charset="-128"/>
              </a:rPr>
              <a:t> Muhammad, may I enter?</a:t>
            </a:r>
          </a:p>
        </p:txBody>
      </p:sp>
      <p:sp>
        <p:nvSpPr>
          <p:cNvPr id="3584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a'adkhulu ya aba `abdillahi ja`faru bna muhammadin</a:t>
            </a:r>
          </a:p>
        </p:txBody>
      </p:sp>
      <p:sp>
        <p:nvSpPr>
          <p:cNvPr id="3584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35846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اادْخُلُ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يَا مَوْلاَيَ يَا ابَا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ٱلْحَسَن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مُوسَىٰ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بْنَ جَعْفَرٍ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my master </a:t>
            </a:r>
            <a:r>
              <a:rPr lang="en-US" sz="3600" b="1" kern="1200" dirty="0" err="1">
                <a:ea typeface="MS Mincho" pitchFamily="49" charset="-128"/>
              </a:rPr>
              <a:t>Abu’l-Hasan</a:t>
            </a:r>
            <a:r>
              <a:rPr lang="en-US" sz="3600" b="1" kern="1200" dirty="0">
                <a:ea typeface="MS Mincho" pitchFamily="49" charset="-128"/>
              </a:rPr>
              <a:t> Musa </a:t>
            </a:r>
            <a:r>
              <a:rPr lang="en-US" sz="3600" b="1" kern="1200" dirty="0" err="1">
                <a:ea typeface="MS Mincho" pitchFamily="49" charset="-128"/>
              </a:rPr>
              <a:t>ibn</a:t>
            </a:r>
            <a:r>
              <a:rPr lang="en-US" sz="3600" b="1" kern="1200" dirty="0">
                <a:ea typeface="MS Mincho" pitchFamily="49" charset="-128"/>
              </a:rPr>
              <a:t> </a:t>
            </a:r>
            <a:r>
              <a:rPr lang="en-US" sz="3600" b="1" kern="1200" dirty="0" err="1">
                <a:ea typeface="MS Mincho" pitchFamily="49" charset="-128"/>
              </a:rPr>
              <a:t>Ja`far</a:t>
            </a:r>
            <a:r>
              <a:rPr lang="en-US" sz="3600" b="1" kern="1200" dirty="0">
                <a:ea typeface="MS Mincho" pitchFamily="49" charset="-128"/>
              </a:rPr>
              <a:t>, may I enter?</a:t>
            </a:r>
          </a:p>
        </p:txBody>
      </p:sp>
      <p:sp>
        <p:nvSpPr>
          <p:cNvPr id="3686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a'adkhulu ya mawlaya ya aba alhasani musa bna ja`farin</a:t>
            </a:r>
          </a:p>
        </p:txBody>
      </p:sp>
      <p:sp>
        <p:nvSpPr>
          <p:cNvPr id="3686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36870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اادْخُلُ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يَا مَوْلاَيَ يَا ابَا جَعْفَرٍ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my master Abu-</a:t>
            </a:r>
            <a:r>
              <a:rPr lang="en-US" sz="3600" b="1" kern="1200" dirty="0" err="1">
                <a:ea typeface="MS Mincho" pitchFamily="49" charset="-128"/>
              </a:rPr>
              <a:t>Ja`far</a:t>
            </a:r>
            <a:r>
              <a:rPr lang="en-US" sz="3600" b="1" kern="1200" dirty="0">
                <a:ea typeface="MS Mincho" pitchFamily="49" charset="-128"/>
              </a:rPr>
              <a:t>, may I enter?</a:t>
            </a:r>
          </a:p>
        </p:txBody>
      </p:sp>
      <p:sp>
        <p:nvSpPr>
          <p:cNvPr id="3789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a'adkhulu ya mawlaya ya aba ja`farin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378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37894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اادْخُلُ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يَا مَوْلاَيَ مُحَمَّدُ بْنَ عَليٍّ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my master Muhammad </a:t>
            </a:r>
            <a:r>
              <a:rPr lang="en-US" sz="3600" b="1" kern="1200" dirty="0" err="1">
                <a:ea typeface="MS Mincho" pitchFamily="49" charset="-128"/>
              </a:rPr>
              <a:t>ibn</a:t>
            </a:r>
            <a:r>
              <a:rPr lang="en-US" sz="3600" b="1" kern="1200" dirty="0">
                <a:ea typeface="MS Mincho" pitchFamily="49" charset="-128"/>
              </a:rPr>
              <a:t> `Ali, may I enter?</a:t>
            </a:r>
          </a:p>
        </p:txBody>
      </p:sp>
      <p:sp>
        <p:nvSpPr>
          <p:cNvPr id="3891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a'adkhulu ya mawlaya muhammadu abna `aliyyin</a:t>
            </a:r>
          </a:p>
        </p:txBody>
      </p:sp>
      <p:sp>
        <p:nvSpPr>
          <p:cNvPr id="3891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38918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اَللَّهُ اكْبَرُ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Allah is the Most Great.</a:t>
            </a:r>
          </a:p>
        </p:txBody>
      </p:sp>
      <p:sp>
        <p:nvSpPr>
          <p:cNvPr id="3994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allahu akbar</a:t>
            </a:r>
          </a:p>
        </p:txBody>
      </p:sp>
      <p:sp>
        <p:nvSpPr>
          <p:cNvPr id="3994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39942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  <p:sp>
        <p:nvSpPr>
          <p:cNvPr id="39943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686800" cy="4000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2000" b="1">
                <a:solidFill>
                  <a:srgbClr val="FFFF00"/>
                </a:solidFill>
                <a:latin typeface="Trebuchet MS" pitchFamily="34" charset="0"/>
              </a:rPr>
              <a:t>While entering, you may repeat the following statement four times:</a:t>
            </a:r>
            <a:endParaRPr lang="en-GB" sz="2000" b="1">
              <a:solidFill>
                <a:srgbClr val="FFFF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6541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اَلسَّلاَمُ عَلَيْكَ يَا وليَّ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ٱللَّه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وَٱبْنَ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وَليّه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124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upon you, O Allah’s intimate servant and son of His intimate servant.</a:t>
            </a:r>
          </a:p>
        </p:txBody>
      </p:sp>
      <p:sp>
        <p:nvSpPr>
          <p:cNvPr id="40964" name="Subtitle 4"/>
          <p:cNvSpPr txBox="1">
            <a:spLocks/>
          </p:cNvSpPr>
          <p:nvPr/>
        </p:nvSpPr>
        <p:spPr bwMode="auto">
          <a:xfrm>
            <a:off x="304800" y="4724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alssalamu `alayka ya waliyya allahi wabna waliyyihi</a:t>
            </a:r>
          </a:p>
        </p:txBody>
      </p:sp>
      <p:sp>
        <p:nvSpPr>
          <p:cNvPr id="4096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40966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  <p:sp>
        <p:nvSpPr>
          <p:cNvPr id="40967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686800" cy="7080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2000" b="1">
                <a:solidFill>
                  <a:srgbClr val="FFFF00"/>
                </a:solidFill>
                <a:latin typeface="Trebuchet MS" pitchFamily="34" charset="0"/>
              </a:rPr>
              <a:t>You may then stop in front of the holy tomb, making the kiblah direction to be between your shoulders, and say the following words:</a:t>
            </a:r>
            <a:endParaRPr lang="en-GB" sz="2000" b="1">
              <a:solidFill>
                <a:srgbClr val="FFFF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اللَّهُ 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اكْبَرُ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ٱللَّهُ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اكْبَرُ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Allah is the Most Great. Allah is the Most Great.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allahu akbaru allahu akbaru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اَلسَّلاَمُ عَلَيْكَ يَا حُجَّةَ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ٱللَّه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وَٱبْنَ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حُجَّته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upon you, O Allah’s argument and son of His argument.</a:t>
            </a:r>
          </a:p>
        </p:txBody>
      </p:sp>
      <p:sp>
        <p:nvSpPr>
          <p:cNvPr id="4198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alssalamu `alayka ya hujjata allahi wabna hujjatihi</a:t>
            </a:r>
          </a:p>
        </p:txBody>
      </p:sp>
      <p:sp>
        <p:nvSpPr>
          <p:cNvPr id="4198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41990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اَلسَّلاَمُ عَلَيْكَ يَا صَفيَّ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ٱللَّه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وَٱبْنَ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صَفيّه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upon you, O Allah’s choice and son of His choice.</a:t>
            </a:r>
          </a:p>
        </p:txBody>
      </p:sp>
      <p:sp>
        <p:nvSpPr>
          <p:cNvPr id="4301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alssalamu `alayka ya safiyya allahi wabna safiyyihi</a:t>
            </a:r>
          </a:p>
        </p:txBody>
      </p:sp>
      <p:sp>
        <p:nvSpPr>
          <p:cNvPr id="4301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43014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اَلسَّلاَمُ عَلَيْكَ يَا امينَ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ٱللَّه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وَٱبْنَ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امينه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upon you, O Allah’s trustee and son of His trustee.</a:t>
            </a:r>
          </a:p>
        </p:txBody>
      </p:sp>
      <p:sp>
        <p:nvSpPr>
          <p:cNvPr id="4403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alssalamu `alayka ya amina allahi wabna aminihi</a:t>
            </a:r>
          </a:p>
        </p:txBody>
      </p:sp>
      <p:sp>
        <p:nvSpPr>
          <p:cNvPr id="4403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44038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اَلسَّلاَمُ عَلَيْكَ يَا نُورَ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ٱللَّه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في ظُلُمَات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ٱلارْض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upon you, O Allah’s light in the darkness of the earth.</a:t>
            </a:r>
          </a:p>
        </p:txBody>
      </p:sp>
      <p:sp>
        <p:nvSpPr>
          <p:cNvPr id="4506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alssalamu `alayka ya nura allahi fi zulumati al-ardi</a:t>
            </a:r>
          </a:p>
        </p:txBody>
      </p:sp>
      <p:sp>
        <p:nvSpPr>
          <p:cNvPr id="4506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45062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اَلسَّلاَمُ عَلَيْكَ يَا إمَامَ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ٱلْهُدَىٰ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upon you, O leader to the true guidance.</a:t>
            </a:r>
          </a:p>
        </p:txBody>
      </p:sp>
      <p:sp>
        <p:nvSpPr>
          <p:cNvPr id="4608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alssalamu `alayka ya imama alhuda</a:t>
            </a:r>
          </a:p>
        </p:txBody>
      </p:sp>
      <p:sp>
        <p:nvSpPr>
          <p:cNvPr id="4608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46086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اَلسَّلاَمُ عَلَيْكَ يَا عَلَمَ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ٱلدّين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وَٱلتُّقَىٰ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upon you, O signpost of religiousness and piety.</a:t>
            </a:r>
          </a:p>
        </p:txBody>
      </p:sp>
      <p:sp>
        <p:nvSpPr>
          <p:cNvPr id="4710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alssalamu `alayka ya `alama alddini walttuqa</a:t>
            </a:r>
          </a:p>
        </p:txBody>
      </p:sp>
      <p:sp>
        <p:nvSpPr>
          <p:cNvPr id="4710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47110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اَلسَّلاَمُ عَلَيْكَ يَا خَازنَ علْم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ٱلنَّبيّينَ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upon you, O hoarder of the knowledge of the Prophets.</a:t>
            </a:r>
          </a:p>
        </p:txBody>
      </p:sp>
      <p:sp>
        <p:nvSpPr>
          <p:cNvPr id="4813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alssalamu `alayka ya khazina `ilmi alnnabiyyina</a:t>
            </a:r>
          </a:p>
        </p:txBody>
      </p:sp>
      <p:sp>
        <p:nvSpPr>
          <p:cNvPr id="4813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48134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اَلسَّلاَمُ عَلَيْكَ يَا خَازنَ علْم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ٱلْمُرْسَلينَ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upon you, O hoarder of the knowledge of the Messengers.</a:t>
            </a:r>
          </a:p>
        </p:txBody>
      </p:sp>
      <p:sp>
        <p:nvSpPr>
          <p:cNvPr id="4915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alssalamu `alayka ya khazina `ilmi almursalina</a:t>
            </a:r>
          </a:p>
        </p:txBody>
      </p:sp>
      <p:sp>
        <p:nvSpPr>
          <p:cNvPr id="4915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49158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اَلسَّلاَمُ عَلَيْكَ يَا نَائبَ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ٱلاوْصيَاء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ٱلسَّابقينَ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upon you, O deputy of the preceding Successors (of the Prophets).</a:t>
            </a:r>
          </a:p>
        </p:txBody>
      </p:sp>
      <p:sp>
        <p:nvSpPr>
          <p:cNvPr id="5018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alssalamu `alayka ya na'iba al-awsiya'i alssabiqina</a:t>
            </a:r>
          </a:p>
        </p:txBody>
      </p:sp>
      <p:sp>
        <p:nvSpPr>
          <p:cNvPr id="5018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50182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اَلسَّلاَمُ عَلَيْكَ يَا مَعْدنَ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ٱلْوَحْي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ٱلْمُبين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upon you, O essence of the manifest Revelation.</a:t>
            </a:r>
          </a:p>
        </p:txBody>
      </p:sp>
      <p:sp>
        <p:nvSpPr>
          <p:cNvPr id="5120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alssalamu `alayka ya ma`dina alwahyi almubini</a:t>
            </a:r>
          </a:p>
        </p:txBody>
      </p:sp>
      <p:sp>
        <p:nvSpPr>
          <p:cNvPr id="5120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51206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لاَ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إِلٰهَ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إِلاَّ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ٱللَّهُ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وَٱللَّهُ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اكْبَرُ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There is no god save Allah. And Allah is the Most Great.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la ilaha illa allahu wallahu akbaru</a:t>
            </a: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اَلسَّلاَمُ عَلَيْكَ يَا صَاحبَ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ٱلْعلْم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ٱلْيَقين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upon you, O holder of the certain knowledge.</a:t>
            </a:r>
          </a:p>
        </p:txBody>
      </p:sp>
      <p:sp>
        <p:nvSpPr>
          <p:cNvPr id="5222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alssalamu `alayka ya sahiba al`ilmi alyaqini</a:t>
            </a:r>
          </a:p>
        </p:txBody>
      </p:sp>
      <p:sp>
        <p:nvSpPr>
          <p:cNvPr id="5222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52230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اَلسَّلاَمُ عَلَيْكَ يَا عَيْبَةَ علْم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ٱلْمُرْسَلينَ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upon you, O case of the knowledge of the Messengers.</a:t>
            </a:r>
          </a:p>
        </p:txBody>
      </p:sp>
      <p:sp>
        <p:nvSpPr>
          <p:cNvPr id="5325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alssalamu `alayka ya `aybata `ilmi almursalina</a:t>
            </a:r>
          </a:p>
        </p:txBody>
      </p:sp>
      <p:sp>
        <p:nvSpPr>
          <p:cNvPr id="5325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53254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اَلسَّلاَمُ عَلَيْكَ ايُّهَا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ٱلإمَامُ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ٱلصَّالحُ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upon you, O righteous leader.</a:t>
            </a:r>
          </a:p>
        </p:txBody>
      </p:sp>
      <p:sp>
        <p:nvSpPr>
          <p:cNvPr id="5427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alssalamu `alayka ayyuha al-imamu alssalihu</a:t>
            </a:r>
          </a:p>
        </p:txBody>
      </p:sp>
      <p:sp>
        <p:nvSpPr>
          <p:cNvPr id="542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54278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اَلسَّلاَمُ عَلَيْكَ ايُّهَا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ٱلإمَامُ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ٱلزَّاهدُ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upon you, O ascetic leader.</a:t>
            </a:r>
          </a:p>
        </p:txBody>
      </p:sp>
      <p:sp>
        <p:nvSpPr>
          <p:cNvPr id="5530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alssalamu `alayka ayyuha al-imamu alzzahidu</a:t>
            </a:r>
          </a:p>
        </p:txBody>
      </p:sp>
      <p:sp>
        <p:nvSpPr>
          <p:cNvPr id="553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55302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اَلسَّلاَمُ عَلَيْكَ ايُّهَا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ٱلإمَامُ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ٱلْعَابدُ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upon you, O oft-worshipping leader.</a:t>
            </a:r>
          </a:p>
        </p:txBody>
      </p:sp>
      <p:sp>
        <p:nvSpPr>
          <p:cNvPr id="5632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alssalamu `alayka ayyuha al-imamu al`abidu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63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56326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اَلسَّلاَمُ عَلَيْكَ ايُّهَا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ٱلإمَامُ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ٱلسَّيّدُ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ٱلرَّشيدُ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upon you, O prudent leader and chief.</a:t>
            </a:r>
          </a:p>
        </p:txBody>
      </p:sp>
      <p:sp>
        <p:nvSpPr>
          <p:cNvPr id="573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alssalamu `alayka ayyuha al-imamu alssayyidu alrrashidu</a:t>
            </a:r>
          </a:p>
        </p:txBody>
      </p:sp>
      <p:sp>
        <p:nvSpPr>
          <p:cNvPr id="573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57350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اَلسَّلاَمُ عَلَيْكَ ايُّهَا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ٱلْمَقْتُولُ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ٱلشَّهيدُ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upon you, O slain and martyred.</a:t>
            </a:r>
          </a:p>
        </p:txBody>
      </p:sp>
      <p:sp>
        <p:nvSpPr>
          <p:cNvPr id="583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alssalamu `alayka ayyuha almaqtulu alshshahidu</a:t>
            </a:r>
          </a:p>
        </p:txBody>
      </p:sp>
      <p:sp>
        <p:nvSpPr>
          <p:cNvPr id="583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58374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اَلسَّلاَمُ عَلَيْكَ يَا بْنَ رَسُول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ٱللَّه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وَٱبْنَ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وَصيّه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upon you, O son of Allah’s Messenger and son of his successor.</a:t>
            </a:r>
          </a:p>
        </p:txBody>
      </p:sp>
      <p:sp>
        <p:nvSpPr>
          <p:cNvPr id="5939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alssalamu `alayka yabna rasuli allahi wabna wasiyyihi</a:t>
            </a:r>
          </a:p>
        </p:txBody>
      </p:sp>
      <p:sp>
        <p:nvSpPr>
          <p:cNvPr id="593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59398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اَلسَّلاَمُ عَلَيْكَ يَا مَوْلاَيَ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مُوسَىٰ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بْنَ جَعْفَرٍ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upon you, O my master Musa son of </a:t>
            </a:r>
            <a:r>
              <a:rPr lang="en-US" sz="3600" b="1" kern="1200" dirty="0" err="1">
                <a:ea typeface="MS Mincho" pitchFamily="49" charset="-128"/>
              </a:rPr>
              <a:t>Ja`far</a:t>
            </a:r>
            <a:r>
              <a:rPr lang="en-US" sz="3600" b="1" kern="1200" dirty="0">
                <a:ea typeface="MS Mincho" pitchFamily="49" charset="-128"/>
              </a:rPr>
              <a:t>.</a:t>
            </a:r>
          </a:p>
        </p:txBody>
      </p:sp>
      <p:sp>
        <p:nvSpPr>
          <p:cNvPr id="6042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alssalamu `alayka ya mawlaya musa bna ja`farin</a:t>
            </a:r>
          </a:p>
        </p:txBody>
      </p:sp>
      <p:sp>
        <p:nvSpPr>
          <p:cNvPr id="604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60422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وَرَحْمَةُ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ٱللَّه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وَبَرَكَاتُهُ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Allah’s mercy and blessings be upon you.</a:t>
            </a:r>
          </a:p>
        </p:txBody>
      </p:sp>
      <p:sp>
        <p:nvSpPr>
          <p:cNvPr id="6144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rahmatu allahi wa barakatuhu</a:t>
            </a:r>
          </a:p>
        </p:txBody>
      </p:sp>
      <p:sp>
        <p:nvSpPr>
          <p:cNvPr id="6144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61446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اَلْحَمْدُ للَّه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عَلَىٰ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هدَايَته لدينه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All praise be to Allah for guiding [me] to His religion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alhamdu lillahi `ala hidayatihi lidinihi</a:t>
            </a: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اشْهَدُ انَّكَ قَدْ بَلَّغْتَ عَن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ٱللَّه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مَا حَمَّلَكَ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 bear witness that you conveyed faithfully that which Allah ordered You to convey,</a:t>
            </a:r>
          </a:p>
        </p:txBody>
      </p:sp>
      <p:sp>
        <p:nvSpPr>
          <p:cNvPr id="6246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ashhadu annaka qad ballaghta `an allahi ma hammalaka</a:t>
            </a:r>
          </a:p>
        </p:txBody>
      </p:sp>
      <p:sp>
        <p:nvSpPr>
          <p:cNvPr id="6246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62470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وَحَفظْتَ مَا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ٱسْتَوْدَعَكَ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safeguarded that which He entrusted with you,</a:t>
            </a:r>
          </a:p>
        </p:txBody>
      </p:sp>
      <p:sp>
        <p:nvSpPr>
          <p:cNvPr id="6349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hafizta ma istawda`aka</a:t>
            </a:r>
          </a:p>
        </p:txBody>
      </p:sp>
      <p:sp>
        <p:nvSpPr>
          <p:cNvPr id="634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63494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وَحَلَّلْتَ حَلاَلَ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ٱللَّه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decided as lawful all that which Allah has deemed lawful,</a:t>
            </a:r>
          </a:p>
        </p:txBody>
      </p:sp>
      <p:sp>
        <p:nvSpPr>
          <p:cNvPr id="6451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hallalta halala allahi</a:t>
            </a:r>
          </a:p>
        </p:txBody>
      </p:sp>
      <p:sp>
        <p:nvSpPr>
          <p:cNvPr id="6451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64518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وَحَرَّمْتَ حَرَامَ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ٱللَّه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decided as unlawful all that which Allah has deemed unlawful,</a:t>
            </a:r>
          </a:p>
        </p:txBody>
      </p:sp>
      <p:sp>
        <p:nvSpPr>
          <p:cNvPr id="6554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harramta harama allahi</a:t>
            </a:r>
          </a:p>
        </p:txBody>
      </p:sp>
      <p:sp>
        <p:nvSpPr>
          <p:cNvPr id="6554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65542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وَاقَمْتَ احْكَامَ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ٱللَّه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carried out the decrees of Allah,</a:t>
            </a:r>
          </a:p>
        </p:txBody>
      </p:sp>
      <p:sp>
        <p:nvSpPr>
          <p:cNvPr id="6656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aqamta ahkama allahi</a:t>
            </a:r>
          </a:p>
        </p:txBody>
      </p:sp>
      <p:sp>
        <p:nvSpPr>
          <p:cNvPr id="6656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66566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وَتَلَوْتَ كتَابَ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ٱللَّه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recited the Book of Allah,</a:t>
            </a:r>
          </a:p>
        </p:txBody>
      </p:sp>
      <p:sp>
        <p:nvSpPr>
          <p:cNvPr id="6758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talawta kitaba allahi</a:t>
            </a:r>
          </a:p>
        </p:txBody>
      </p:sp>
      <p:sp>
        <p:nvSpPr>
          <p:cNvPr id="6758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67590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وَصَبَرْتَ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عَلَىٰ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ٱلاذَىٰ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في جَنْب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ٱللَّه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endured harm for the sake of Allah,</a:t>
            </a:r>
          </a:p>
        </p:txBody>
      </p:sp>
      <p:sp>
        <p:nvSpPr>
          <p:cNvPr id="6861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wa sabarta `ala al-adha fi janbi allahi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861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68614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وَجَاهَدْتَ في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ٱللَّه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حَقَّ جهَاده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strove in the way of Allah as it ought to be striven</a:t>
            </a:r>
          </a:p>
        </p:txBody>
      </p:sp>
      <p:sp>
        <p:nvSpPr>
          <p:cNvPr id="6963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jahadta fi allahi haqqa jihadihi</a:t>
            </a:r>
          </a:p>
        </p:txBody>
      </p:sp>
      <p:sp>
        <p:nvSpPr>
          <p:cNvPr id="6963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69638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حَتَّىٰ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اتَاكَ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ٱلْيَقينُ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until death came upon you.</a:t>
            </a:r>
          </a:p>
        </p:txBody>
      </p:sp>
      <p:sp>
        <p:nvSpPr>
          <p:cNvPr id="7066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hatta ataka alyaqinu</a:t>
            </a:r>
          </a:p>
        </p:txBody>
      </p:sp>
      <p:sp>
        <p:nvSpPr>
          <p:cNvPr id="7066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70662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وَاشْهَدُ انَّكَ مَضَيْتَ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 also bear witness that you passed away</a:t>
            </a:r>
          </a:p>
        </p:txBody>
      </p:sp>
      <p:sp>
        <p:nvSpPr>
          <p:cNvPr id="7168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ashhadu annaka madayta</a:t>
            </a:r>
          </a:p>
        </p:txBody>
      </p:sp>
      <p:sp>
        <p:nvSpPr>
          <p:cNvPr id="7168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71686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وَٱلتَّوْفيق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لمَا دَعَا إلَيْه منْ سَبيله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for leading [me] successfully to His Course to which He has invited (us).</a:t>
            </a:r>
          </a:p>
        </p:txBody>
      </p:sp>
      <p:sp>
        <p:nvSpPr>
          <p:cNvPr id="819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walttawfiqi lima da`a ilayhi min sabilihi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81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8198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عَلَىٰ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مَا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مَضَىٰ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عَلَيْه آبَاؤُكَ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ٱلطَّاهرُونَ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carrying the same principles on which your immaculate fathers</a:t>
            </a:r>
          </a:p>
        </p:txBody>
      </p:sp>
      <p:sp>
        <p:nvSpPr>
          <p:cNvPr id="7270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`ala ma mada `alayhi aba'uka alttahiruna</a:t>
            </a:r>
          </a:p>
        </p:txBody>
      </p:sp>
      <p:sp>
        <p:nvSpPr>
          <p:cNvPr id="7270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72710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وَاجْدَادُكَ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ٱلطَّيّبُونَ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pure forefathers</a:t>
            </a:r>
          </a:p>
        </p:txBody>
      </p:sp>
      <p:sp>
        <p:nvSpPr>
          <p:cNvPr id="7373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ajdaduka alttayyibuna</a:t>
            </a:r>
          </a:p>
        </p:txBody>
      </p:sp>
      <p:sp>
        <p:nvSpPr>
          <p:cNvPr id="7373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73734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ٱلاوْصيَاءُ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ٱلْهَادُونَ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 successors, guides,</a:t>
            </a:r>
          </a:p>
        </p:txBody>
      </p:sp>
      <p:sp>
        <p:nvSpPr>
          <p:cNvPr id="7475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al-awsiya'u alhaduna</a:t>
            </a:r>
          </a:p>
        </p:txBody>
      </p:sp>
      <p:sp>
        <p:nvSpPr>
          <p:cNvPr id="7475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74758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ٱلائمَّةُ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ٱلْمَهْديُّونَ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leaders, and rightly guided ones passed away.</a:t>
            </a:r>
          </a:p>
        </p:txBody>
      </p:sp>
      <p:sp>
        <p:nvSpPr>
          <p:cNvPr id="7578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al-a'immatu almahdiyyuna</a:t>
            </a:r>
          </a:p>
        </p:txBody>
      </p:sp>
      <p:sp>
        <p:nvSpPr>
          <p:cNvPr id="7578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75782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لَمْ تُؤْثرْ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عَمىًٰ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عَلَىٰ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هُدىًٰ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You never preferred blindness to true guidance</a:t>
            </a:r>
          </a:p>
        </p:txBody>
      </p:sp>
      <p:sp>
        <p:nvSpPr>
          <p:cNvPr id="7680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lam tu'thir `aman `ala hudan</a:t>
            </a:r>
          </a:p>
        </p:txBody>
      </p:sp>
      <p:sp>
        <p:nvSpPr>
          <p:cNvPr id="7680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76806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وَلَمْ تَملْ منْ حَقٍّ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إلَىٰ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بَاطلٍ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never slanted from right to wrong.</a:t>
            </a:r>
          </a:p>
        </p:txBody>
      </p:sp>
      <p:sp>
        <p:nvSpPr>
          <p:cNvPr id="7782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sv-SE" sz="3200" b="1" i="1">
                <a:solidFill>
                  <a:srgbClr val="000066"/>
                </a:solidFill>
                <a:ea typeface="MS Mincho" pitchFamily="49" charset="-128"/>
              </a:rPr>
              <a:t>wa lam tamil min haqqin ila batilin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782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77830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وَاشْهَدُ انَّكَ نَصَحْتَ للَّه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 also bear witness that you acted sincerely to Allah,</a:t>
            </a:r>
          </a:p>
        </p:txBody>
      </p:sp>
      <p:sp>
        <p:nvSpPr>
          <p:cNvPr id="7885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ashhadu annaka nasahta lillahi</a:t>
            </a:r>
          </a:p>
        </p:txBody>
      </p:sp>
      <p:sp>
        <p:nvSpPr>
          <p:cNvPr id="7885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78854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وَلرَسُوله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وَلاِميـر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ٱلْمُؤمنينَ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to His Messenger, and to the Commander of the Faithful,</a:t>
            </a:r>
          </a:p>
        </p:txBody>
      </p:sp>
      <p:sp>
        <p:nvSpPr>
          <p:cNvPr id="7987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lirasulihi wa li'amiri almu'minina</a:t>
            </a:r>
          </a:p>
        </p:txBody>
      </p:sp>
      <p:sp>
        <p:nvSpPr>
          <p:cNvPr id="798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79878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وَانَّكَ ادَّيْتَ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ٱلامَانَةَ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fulfilled the trust,</a:t>
            </a:r>
          </a:p>
        </p:txBody>
      </p:sp>
      <p:sp>
        <p:nvSpPr>
          <p:cNvPr id="8090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annaka addayta al-amanata</a:t>
            </a:r>
          </a:p>
        </p:txBody>
      </p:sp>
      <p:sp>
        <p:nvSpPr>
          <p:cNvPr id="809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80902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وَٱجْتَنَبْتَ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ٱلْخيَانَةَ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avoided betrayal,</a:t>
            </a:r>
          </a:p>
        </p:txBody>
      </p:sp>
      <p:sp>
        <p:nvSpPr>
          <p:cNvPr id="8192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wajtanabta alkhiyanata</a:t>
            </a:r>
          </a:p>
        </p:txBody>
      </p:sp>
      <p:sp>
        <p:nvSpPr>
          <p:cNvPr id="819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81926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اَللَّهُمَّ إنَّكَ اكْرَمُ مَقْصُودٍ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Allah, You are verily the most Honorable Besought One</a:t>
            </a:r>
          </a:p>
        </p:txBody>
      </p:sp>
      <p:sp>
        <p:nvSpPr>
          <p:cNvPr id="922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allahumma innaka akramu maqsudin</a:t>
            </a:r>
          </a:p>
        </p:txBody>
      </p:sp>
      <p:sp>
        <p:nvSpPr>
          <p:cNvPr id="92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9222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وَاقَمْتَ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ٱلصَّلاَةَ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performed the prayers,</a:t>
            </a:r>
          </a:p>
        </p:txBody>
      </p:sp>
      <p:sp>
        <p:nvSpPr>
          <p:cNvPr id="829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aqamta alssalata</a:t>
            </a:r>
          </a:p>
        </p:txBody>
      </p:sp>
      <p:sp>
        <p:nvSpPr>
          <p:cNvPr id="829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82950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وَآتَيْتَ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ٱلزَّكَاةَ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defrayed the poor-rate,</a:t>
            </a:r>
          </a:p>
        </p:txBody>
      </p:sp>
      <p:sp>
        <p:nvSpPr>
          <p:cNvPr id="839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atayta alzzakata</a:t>
            </a:r>
          </a:p>
        </p:txBody>
      </p:sp>
      <p:sp>
        <p:nvSpPr>
          <p:cNvPr id="839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83974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وَامَرْتَ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بٱلْمَعْرُوف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enjoined the right,</a:t>
            </a:r>
          </a:p>
        </p:txBody>
      </p:sp>
      <p:sp>
        <p:nvSpPr>
          <p:cNvPr id="8499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amarta bilma`rufi</a:t>
            </a:r>
          </a:p>
        </p:txBody>
      </p:sp>
      <p:sp>
        <p:nvSpPr>
          <p:cNvPr id="849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84998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وَنَهَيْتَ عَن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ٱلْمُنْكَر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forbade the evil,</a:t>
            </a:r>
          </a:p>
        </p:txBody>
      </p:sp>
      <p:sp>
        <p:nvSpPr>
          <p:cNvPr id="8602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nahayta `an almunkari</a:t>
            </a:r>
          </a:p>
        </p:txBody>
      </p:sp>
      <p:sp>
        <p:nvSpPr>
          <p:cNvPr id="860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86022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وَعَبَدْتَ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ٱللَّهَ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مُخْلصاً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served Allah earnestly</a:t>
            </a:r>
          </a:p>
        </p:txBody>
      </p:sp>
      <p:sp>
        <p:nvSpPr>
          <p:cNvPr id="8704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`abadta allaha mukhlisan</a:t>
            </a:r>
          </a:p>
        </p:txBody>
      </p:sp>
      <p:sp>
        <p:nvSpPr>
          <p:cNvPr id="8704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87046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مُجْتَهداً مُحْتَسباً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painstakingly, expecting His reward,</a:t>
            </a:r>
          </a:p>
        </p:txBody>
      </p:sp>
      <p:sp>
        <p:nvSpPr>
          <p:cNvPr id="8806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mujtahidan muhtasiban</a:t>
            </a:r>
          </a:p>
        </p:txBody>
      </p:sp>
      <p:sp>
        <p:nvSpPr>
          <p:cNvPr id="8806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88070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حَتَّىٰ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اتَاكَ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ٱلْيَقيـنُ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until death came upon you.</a:t>
            </a:r>
          </a:p>
        </p:txBody>
      </p:sp>
      <p:sp>
        <p:nvSpPr>
          <p:cNvPr id="8909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hatta ataka alyaqinu</a:t>
            </a:r>
          </a:p>
        </p:txBody>
      </p:sp>
      <p:sp>
        <p:nvSpPr>
          <p:cNvPr id="890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89094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فَجَزَاكَ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ٱللَّهُ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عَن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ٱلإسْلاَم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وَاهْله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So, may Allah reward you on behalf of Islam and its people</a:t>
            </a:r>
          </a:p>
        </p:txBody>
      </p:sp>
      <p:sp>
        <p:nvSpPr>
          <p:cNvPr id="9011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fajazaka allahu `an al-islami wa ahlihi</a:t>
            </a:r>
          </a:p>
        </p:txBody>
      </p:sp>
      <p:sp>
        <p:nvSpPr>
          <p:cNvPr id="9011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90118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افْضَلَ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ٱلْجَزَاء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وَاشْرَفَ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ٱلْجَزَاء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with the best reward and the most honoring reward.</a:t>
            </a:r>
          </a:p>
        </p:txBody>
      </p:sp>
      <p:sp>
        <p:nvSpPr>
          <p:cNvPr id="9114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afdala aljaza'i wa ashrafa aljaza'i</a:t>
            </a:r>
          </a:p>
        </p:txBody>
      </p:sp>
      <p:sp>
        <p:nvSpPr>
          <p:cNvPr id="9114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91142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اتَيْتُكَ يَا بْنَ رَسُول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ٱللَّه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زَائراً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 have come to you, O son of Allah’s Messenger, visiting you,</a:t>
            </a:r>
          </a:p>
        </p:txBody>
      </p:sp>
      <p:sp>
        <p:nvSpPr>
          <p:cNvPr id="9216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ataytuka yabna rasuli allahi za'iran</a:t>
            </a:r>
          </a:p>
        </p:txBody>
      </p:sp>
      <p:sp>
        <p:nvSpPr>
          <p:cNvPr id="9216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92166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وَاكْرَمُ 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مَاتيٍّ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 most Honorable Purposed One.</a:t>
            </a:r>
          </a:p>
        </p:txBody>
      </p:sp>
      <p:sp>
        <p:nvSpPr>
          <p:cNvPr id="1024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akramu ma'tiyyin</a:t>
            </a:r>
          </a:p>
        </p:txBody>
      </p:sp>
      <p:sp>
        <p:nvSpPr>
          <p:cNvPr id="1024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0246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عَارفاً بحَقّكَ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recognizing your right,</a:t>
            </a:r>
          </a:p>
        </p:txBody>
      </p:sp>
      <p:sp>
        <p:nvSpPr>
          <p:cNvPr id="9318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`arifan bihaqqika</a:t>
            </a:r>
          </a:p>
        </p:txBody>
      </p:sp>
      <p:sp>
        <p:nvSpPr>
          <p:cNvPr id="9318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93190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مُقرّاً بفَضْلكَ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admitting your precedence,</a:t>
            </a:r>
          </a:p>
        </p:txBody>
      </p:sp>
      <p:sp>
        <p:nvSpPr>
          <p:cNvPr id="9421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muqirran bifadlika</a:t>
            </a:r>
          </a:p>
        </p:txBody>
      </p:sp>
      <p:sp>
        <p:nvSpPr>
          <p:cNvPr id="9421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94214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مُحْتَملاَ 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لعلْمكَ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knowing about your </a:t>
            </a:r>
            <a:r>
              <a:rPr lang="en-US" sz="3600" b="1" kern="1200" dirty="0" err="1">
                <a:ea typeface="MS Mincho" pitchFamily="49" charset="-128"/>
              </a:rPr>
              <a:t>knowledgeability</a:t>
            </a:r>
            <a:r>
              <a:rPr lang="en-US" sz="3600" b="1" kern="1200" dirty="0">
                <a:ea typeface="MS Mincho" pitchFamily="49" charset="-128"/>
              </a:rPr>
              <a:t>,</a:t>
            </a:r>
          </a:p>
        </p:txBody>
      </p:sp>
      <p:sp>
        <p:nvSpPr>
          <p:cNvPr id="9523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muhtamilan li`ilmika</a:t>
            </a:r>
          </a:p>
        </p:txBody>
      </p:sp>
      <p:sp>
        <p:nvSpPr>
          <p:cNvPr id="9523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95238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مُحْتَجباً بذمَّتكَ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seeking shield with your inviolability,</a:t>
            </a:r>
          </a:p>
        </p:txBody>
      </p:sp>
      <p:sp>
        <p:nvSpPr>
          <p:cNvPr id="9626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muhtajiban bidhimmatika</a:t>
            </a:r>
          </a:p>
        </p:txBody>
      </p:sp>
      <p:sp>
        <p:nvSpPr>
          <p:cNvPr id="9626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96262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عَائذاً بقَبْركَ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seeking protection with your grave,</a:t>
            </a:r>
          </a:p>
        </p:txBody>
      </p:sp>
      <p:sp>
        <p:nvSpPr>
          <p:cNvPr id="9728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`a'idhan biqabrika</a:t>
            </a:r>
          </a:p>
        </p:txBody>
      </p:sp>
      <p:sp>
        <p:nvSpPr>
          <p:cNvPr id="9728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97286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لاَئذاً بضَريـحكَ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resorting to your tomb,</a:t>
            </a:r>
          </a:p>
        </p:txBody>
      </p:sp>
      <p:sp>
        <p:nvSpPr>
          <p:cNvPr id="9830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la'idhan bidarihika</a:t>
            </a:r>
          </a:p>
        </p:txBody>
      </p:sp>
      <p:sp>
        <p:nvSpPr>
          <p:cNvPr id="9830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98310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مُسْتَشْفعاً بكَ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إلَىٰ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ٱللَّه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seeking your intercession with Allah,</a:t>
            </a:r>
          </a:p>
        </p:txBody>
      </p:sp>
      <p:sp>
        <p:nvSpPr>
          <p:cNvPr id="9933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mustashfi`an bika ila allahi</a:t>
            </a:r>
          </a:p>
        </p:txBody>
      </p:sp>
      <p:sp>
        <p:nvSpPr>
          <p:cNvPr id="9933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99334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مُوَالياً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لاِوْليَائكَ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declaring loyalty to your loyalists,</a:t>
            </a:r>
          </a:p>
        </p:txBody>
      </p:sp>
      <p:sp>
        <p:nvSpPr>
          <p:cNvPr id="10035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muwaliyan li'awliya'ika</a:t>
            </a:r>
          </a:p>
        </p:txBody>
      </p:sp>
      <p:sp>
        <p:nvSpPr>
          <p:cNvPr id="10035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00358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مُعَادياً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لاِعْدَائكَ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incurring the animosity of your enemies,</a:t>
            </a:r>
          </a:p>
        </p:txBody>
      </p:sp>
      <p:sp>
        <p:nvSpPr>
          <p:cNvPr id="10138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mu`adiyan li'a`da'ika</a:t>
            </a:r>
          </a:p>
        </p:txBody>
      </p:sp>
      <p:sp>
        <p:nvSpPr>
          <p:cNvPr id="10138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01382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مُسْتَبْصراً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بشَانكَ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seeking insight of your standing</a:t>
            </a:r>
          </a:p>
        </p:txBody>
      </p:sp>
      <p:sp>
        <p:nvSpPr>
          <p:cNvPr id="10240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mustabsiran bisha'nika</a:t>
            </a:r>
          </a:p>
        </p:txBody>
      </p:sp>
      <p:sp>
        <p:nvSpPr>
          <p:cNvPr id="10240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Simplified Arabic" pitchFamily="18" charset="-78"/>
                <a:ea typeface="Attari_Quran"/>
                <a:cs typeface="Simplified Arabic" pitchFamily="18" charset="-78"/>
              </a:rPr>
              <a:t>زِيارة الإمام مُوسَى بْنِ جَعْفَر الْكَاظِمْ (عَليهِ السْلام)</a:t>
            </a:r>
          </a:p>
        </p:txBody>
      </p:sp>
      <p:sp>
        <p:nvSpPr>
          <p:cNvPr id="102406" name="Text Box 13"/>
          <p:cNvSpPr txBox="1">
            <a:spLocks noChangeArrowheads="1"/>
          </p:cNvSpPr>
          <p:nvPr/>
        </p:nvSpPr>
        <p:spPr bwMode="auto">
          <a:xfrm>
            <a:off x="0" y="0"/>
            <a:ext cx="51816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Ziyarah of Imam Musa ibn Jafar al Kadhim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11439</TotalTime>
  <Words>5759</Words>
  <Application>Microsoft Office PowerPoint</Application>
  <PresentationFormat>On-screen Show (4:3)</PresentationFormat>
  <Paragraphs>708</Paragraphs>
  <Slides>139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139</vt:i4>
      </vt:variant>
    </vt:vector>
  </HeadingPairs>
  <TitlesOfParts>
    <vt:vector size="140" baseType="lpstr">
      <vt:lpstr>Default Design</vt:lpstr>
      <vt:lpstr>Slide 1</vt:lpstr>
      <vt:lpstr>اَللَّهُمَّ صَلِّ عَلَىٰ مُحَمَّدٍ وَآلِ مُحَمَّدٍ</vt:lpstr>
      <vt:lpstr>بِسْمِ اللَّهِ الرَّحْمَٰنِ الرَّحِيمِ</vt:lpstr>
      <vt:lpstr>اللَّهُ اكْبَرُ ٱللَّهُ اكْبَرُ</vt:lpstr>
      <vt:lpstr>لاَ إِلٰهَ إِلاَّ ٱللَّهُ وَٱللَّهُ اكْبَرُ</vt:lpstr>
      <vt:lpstr>اَلْحَمْدُ للَّه عَلَىٰ هدَايَته لدينه</vt:lpstr>
      <vt:lpstr>وَٱلتَّوْفيق لمَا دَعَا إلَيْه منْ سَبيله</vt:lpstr>
      <vt:lpstr>اَللَّهُمَّ إنَّكَ اكْرَمُ مَقْصُودٍ</vt:lpstr>
      <vt:lpstr>وَاكْرَمُ مَاتيٍّ</vt:lpstr>
      <vt:lpstr>وَقَدْ اتَيْتُكَ مُتَقَرّباً إلَيْكَ</vt:lpstr>
      <vt:lpstr>بٱبْن بنْت نَبيّكَ</vt:lpstr>
      <vt:lpstr>صَلَوَاتُكَ عَلَيْه وَعَلَىٰ آبَائه ٱلطَّاهرينَ</vt:lpstr>
      <vt:lpstr>وَابْنَائه ٱلطَّيّبيـنَ</vt:lpstr>
      <vt:lpstr>اَللَّهُمَّ صَلّ عَلَىٰ مُحَمَّدٍ وَآل مُحَمَّدٍ</vt:lpstr>
      <vt:lpstr>وَلاَ تُخَيّبْ سَعْيي</vt:lpstr>
      <vt:lpstr>وَلاَ تَقْطَعْ رَجَائي</vt:lpstr>
      <vt:lpstr>A</vt:lpstr>
      <vt:lpstr>وَٱجْعَلْني عنْدَكَ وَجيهاً</vt:lpstr>
      <vt:lpstr>في ٱلدُّنْيَا وَٱلآخرَة وَمنَ ٱلْمُقَرَّبيـنَ</vt:lpstr>
      <vt:lpstr>بسْم ٱللَّه وَبٱللَّه</vt:lpstr>
      <vt:lpstr>وَفي سَبيل ٱللَّه</vt:lpstr>
      <vt:lpstr>وَعَلَىٰ ملَّة رَسُول ٱللَّه</vt:lpstr>
      <vt:lpstr>صَلَّىٰ ٱللَّهُ عَلَيْه وَآله</vt:lpstr>
      <vt:lpstr>اَللَّهُمَّ ٱغْفرْ لي وَلوَالدَيَّ</vt:lpstr>
      <vt:lpstr>وَلجَميع ٱلْمُؤْمنيـنَ وَٱلْمُؤْمنَات</vt:lpstr>
      <vt:lpstr>اادْخُلُ يَا رَسُولَ ٱللَّه</vt:lpstr>
      <vt:lpstr>اادْخُلُ يَا نَبيَّ ٱللَّه</vt:lpstr>
      <vt:lpstr>اادْخُلُ يَا مُحَمَّدُ بْنَ عَبْد ٱللَّه</vt:lpstr>
      <vt:lpstr>اادْخُلُ يَا اميرَ ٱلْمُؤْمنينَ</vt:lpstr>
      <vt:lpstr>اادْخُلُ يَا ابَا مُحَمَّدٍ ٱلْحَسَنُ</vt:lpstr>
      <vt:lpstr>اادْخُلُ يَا ابَا عَبْد ٱللَّه ٱلْحُسَيْنُ</vt:lpstr>
      <vt:lpstr>اادْخُلُ يَا ابَا مُحَمَّدٍ عَليُّ بْنَ ٱلْحُسَيْن</vt:lpstr>
      <vt:lpstr>اادْخُلُ يَا ابَا جَعْفَرٍ مُحَمَّدُ بْنَ عَليٍّ</vt:lpstr>
      <vt:lpstr>اادْخُلُ يَا ابَا عَبْد ٱللَّه جَعْفَرُ بْنَ مُحَمَّدٍ</vt:lpstr>
      <vt:lpstr>اادْخُلُ يَا مَوْلاَيَ يَا ابَا ٱلْحَسَن مُوسَىٰ بْنَ جَعْفَرٍ</vt:lpstr>
      <vt:lpstr>اادْخُلُ يَا مَوْلاَيَ يَا ابَا جَعْفَرٍ</vt:lpstr>
      <vt:lpstr>اادْخُلُ يَا مَوْلاَيَ مُحَمَّدُ بْنَ عَليٍّ</vt:lpstr>
      <vt:lpstr>اَللَّهُ اكْبَرُ</vt:lpstr>
      <vt:lpstr>اَلسَّلاَمُ عَلَيْكَ يَا وليَّ ٱللَّه وَٱبْنَ وَليّه</vt:lpstr>
      <vt:lpstr>اَلسَّلاَمُ عَلَيْكَ يَا حُجَّةَ ٱللَّه وَٱبْنَ حُجَّته</vt:lpstr>
      <vt:lpstr>اَلسَّلاَمُ عَلَيْكَ يَا صَفيَّ ٱللَّه وَٱبْنَ صَفيّه</vt:lpstr>
      <vt:lpstr>اَلسَّلاَمُ عَلَيْكَ يَا امينَ ٱللَّه وَٱبْنَ امينه</vt:lpstr>
      <vt:lpstr>اَلسَّلاَمُ عَلَيْكَ يَا نُورَ ٱللَّه في ظُلُمَات ٱلارْض</vt:lpstr>
      <vt:lpstr>اَلسَّلاَمُ عَلَيْكَ يَا إمَامَ ٱلْهُدَىٰ</vt:lpstr>
      <vt:lpstr>اَلسَّلاَمُ عَلَيْكَ يَا عَلَمَ ٱلدّين وَٱلتُّقَىٰ</vt:lpstr>
      <vt:lpstr>اَلسَّلاَمُ عَلَيْكَ يَا خَازنَ علْم ٱلنَّبيّينَ</vt:lpstr>
      <vt:lpstr>اَلسَّلاَمُ عَلَيْكَ يَا خَازنَ علْم ٱلْمُرْسَلينَ</vt:lpstr>
      <vt:lpstr>اَلسَّلاَمُ عَلَيْكَ يَا نَائبَ ٱلاوْصيَاء ٱلسَّابقينَ</vt:lpstr>
      <vt:lpstr>اَلسَّلاَمُ عَلَيْكَ يَا مَعْدنَ ٱلْوَحْي ٱلْمُبين</vt:lpstr>
      <vt:lpstr>اَلسَّلاَمُ عَلَيْكَ يَا صَاحبَ ٱلْعلْم ٱلْيَقين</vt:lpstr>
      <vt:lpstr>اَلسَّلاَمُ عَلَيْكَ يَا عَيْبَةَ علْم ٱلْمُرْسَلينَ</vt:lpstr>
      <vt:lpstr>اَلسَّلاَمُ عَلَيْكَ ايُّهَا ٱلإمَامُ ٱلصَّالحُ</vt:lpstr>
      <vt:lpstr>اَلسَّلاَمُ عَلَيْكَ ايُّهَا ٱلإمَامُ ٱلزَّاهدُ</vt:lpstr>
      <vt:lpstr>اَلسَّلاَمُ عَلَيْكَ ايُّهَا ٱلإمَامُ ٱلْعَابدُ</vt:lpstr>
      <vt:lpstr>اَلسَّلاَمُ عَلَيْكَ ايُّهَا ٱلإمَامُ ٱلسَّيّدُ ٱلرَّشيدُ</vt:lpstr>
      <vt:lpstr>اَلسَّلاَمُ عَلَيْكَ ايُّهَا ٱلْمَقْتُولُ ٱلشَّهيدُ</vt:lpstr>
      <vt:lpstr>اَلسَّلاَمُ عَلَيْكَ يَا بْنَ رَسُول ٱللَّه وَٱبْنَ وَصيّه</vt:lpstr>
      <vt:lpstr>اَلسَّلاَمُ عَلَيْكَ يَا مَوْلاَيَ مُوسَىٰ بْنَ جَعْفَرٍ</vt:lpstr>
      <vt:lpstr>وَرَحْمَةُ ٱللَّه وَبَرَكَاتُهُ</vt:lpstr>
      <vt:lpstr>اشْهَدُ انَّكَ قَدْ بَلَّغْتَ عَن ٱللَّه مَا حَمَّلَكَ</vt:lpstr>
      <vt:lpstr>وَحَفظْتَ مَا ٱسْتَوْدَعَكَ</vt:lpstr>
      <vt:lpstr>وَحَلَّلْتَ حَلاَلَ ٱللَّه</vt:lpstr>
      <vt:lpstr>وَحَرَّمْتَ حَرَامَ ٱللَّه</vt:lpstr>
      <vt:lpstr>وَاقَمْتَ احْكَامَ ٱللَّه</vt:lpstr>
      <vt:lpstr>وَتَلَوْتَ كتَابَ ٱللَّه</vt:lpstr>
      <vt:lpstr>وَصَبَرْتَ عَلَىٰ ٱلاذَىٰ في جَنْب ٱللَّه</vt:lpstr>
      <vt:lpstr>وَجَاهَدْتَ في ٱللَّه حَقَّ جهَاده</vt:lpstr>
      <vt:lpstr>حَتَّىٰ اتَاكَ ٱلْيَقينُ</vt:lpstr>
      <vt:lpstr>وَاشْهَدُ انَّكَ مَضَيْتَ</vt:lpstr>
      <vt:lpstr>عَلَىٰ مَا مَضَىٰ عَلَيْه آبَاؤُكَ ٱلطَّاهرُونَ</vt:lpstr>
      <vt:lpstr>وَاجْدَادُكَ ٱلطَّيّبُونَ</vt:lpstr>
      <vt:lpstr>ٱلاوْصيَاءُ ٱلْهَادُونَ</vt:lpstr>
      <vt:lpstr>ٱلائمَّةُ ٱلْمَهْديُّونَ</vt:lpstr>
      <vt:lpstr>لَمْ تُؤْثرْ عَمىًٰ عَلَىٰ هُدىًٰ</vt:lpstr>
      <vt:lpstr>وَلَمْ تَملْ منْ حَقٍّ إلَىٰ بَاطلٍ</vt:lpstr>
      <vt:lpstr>وَاشْهَدُ انَّكَ نَصَحْتَ للَّه</vt:lpstr>
      <vt:lpstr>وَلرَسُوله وَلاِميـر ٱلْمُؤمنينَ</vt:lpstr>
      <vt:lpstr>وَانَّكَ ادَّيْتَ ٱلامَانَةَ</vt:lpstr>
      <vt:lpstr>وَٱجْتَنَبْتَ ٱلْخيَانَةَ</vt:lpstr>
      <vt:lpstr>وَاقَمْتَ ٱلصَّلاَةَ</vt:lpstr>
      <vt:lpstr>وَآتَيْتَ ٱلزَّكَاةَ</vt:lpstr>
      <vt:lpstr>وَامَرْتَ بٱلْمَعْرُوف</vt:lpstr>
      <vt:lpstr>وَنَهَيْتَ عَن ٱلْمُنْكَر</vt:lpstr>
      <vt:lpstr>وَعَبَدْتَ ٱللَّهَ مُخْلصاً</vt:lpstr>
      <vt:lpstr>مُجْتَهداً مُحْتَسباً</vt:lpstr>
      <vt:lpstr>حَتَّىٰ اتَاكَ ٱلْيَقيـنُ</vt:lpstr>
      <vt:lpstr>فَجَزَاكَ ٱللَّهُ عَن ٱلإسْلاَم وَاهْله</vt:lpstr>
      <vt:lpstr>افْضَلَ ٱلْجَزَاء وَاشْرَفَ ٱلْجَزَاء</vt:lpstr>
      <vt:lpstr>اتَيْتُكَ يَا بْنَ رَسُول ٱللَّه زَائراً</vt:lpstr>
      <vt:lpstr>عَارفاً بحَقّكَ</vt:lpstr>
      <vt:lpstr>مُقرّاً بفَضْلكَ</vt:lpstr>
      <vt:lpstr>مُحْتَملاَ لعلْمكَ</vt:lpstr>
      <vt:lpstr>مُحْتَجباً بذمَّتكَ</vt:lpstr>
      <vt:lpstr>عَائذاً بقَبْركَ</vt:lpstr>
      <vt:lpstr>لاَئذاً بضَريـحكَ</vt:lpstr>
      <vt:lpstr>مُسْتَشْفعاً بكَ إلَىٰ ٱللَّه</vt:lpstr>
      <vt:lpstr>مُوَالياً لاِوْليَائكَ</vt:lpstr>
      <vt:lpstr>مُعَادياً لاِعْدَائكَ</vt:lpstr>
      <vt:lpstr>مُسْتَبْصراً بشَانكَ</vt:lpstr>
      <vt:lpstr>وَبٱلْهُدَىٰ ٱلَّذي انْتَ عَلَيْه</vt:lpstr>
      <vt:lpstr>عَالماً بضَلاَلَة مَنْ خَالَفَكَ</vt:lpstr>
      <vt:lpstr>وَبٱلْعَمَىٰ ٱلَّذي هُمْ عَلَيْه</vt:lpstr>
      <vt:lpstr>بابي انْتَ وَامّي</vt:lpstr>
      <vt:lpstr>وَنَفْسي وَاهْلي</vt:lpstr>
      <vt:lpstr>وَمَالي وَوَلَدي</vt:lpstr>
      <vt:lpstr>يَا بْنَ رَسُول ٱللَّه</vt:lpstr>
      <vt:lpstr>اتَيْتُكَ مُتَقَرّباً بزيَارَتكَ إلَىٰ ٱللَّه تَعَالَىٰ</vt:lpstr>
      <vt:lpstr>وَمُسْتَشْفعاً بكَ إلَيْه</vt:lpstr>
      <vt:lpstr>فَٱشْفَعْ لي عنْدَ ربّكَ</vt:lpstr>
      <vt:lpstr>ليَغْفرَ لي ذُنُوبي</vt:lpstr>
      <vt:lpstr>وَيَعْفُوَ عَنْ جُرْمي</vt:lpstr>
      <vt:lpstr>وَيَتَجَاوَزَ عَنْ سَيّئَاتي</vt:lpstr>
      <vt:lpstr>وَيَمْحُوَ عَنّي خَطيئَاتي</vt:lpstr>
      <vt:lpstr>وَيُدْخلَني ٱلْجَنَّةَ</vt:lpstr>
      <vt:lpstr>وَيَتَفَضَّلَ عَلَيَّ بمَا هُوَ اهْلُهُ</vt:lpstr>
      <vt:lpstr>وَيَغْفرَ لي وَلآبَائي</vt:lpstr>
      <vt:lpstr>وَلإخْوَاني وَاخَوَاتي</vt:lpstr>
      <vt:lpstr>وَلجَميع ٱلْمُؤْمنينَ وَٱلْمُؤْمنَات</vt:lpstr>
      <vt:lpstr>في مَشَارق ٱلارْض وَمَغَاربهَا</vt:lpstr>
      <vt:lpstr>بفَضْله وَجُوده وَمَنّه</vt:lpstr>
      <vt:lpstr>اَلسَّلاَمُ عَلَيْكَ يَا مَوْلاَيَ</vt:lpstr>
      <vt:lpstr>يَا مُوسَىٰ بْنَ جَعْفَرٍ</vt:lpstr>
      <vt:lpstr>وَرَحْمَةُ ٱللَّه وَبَرَكَاتُهُ</vt:lpstr>
      <vt:lpstr>اشْهَدُ انَّكَ ٱلإمَامُ ٱلْهَادي</vt:lpstr>
      <vt:lpstr>وَٱلْوَليُّ ٱلْمُرْشدُ</vt:lpstr>
      <vt:lpstr>وَانَّكَ مَعْدنُ ٱلتَّنْزيل</vt:lpstr>
      <vt:lpstr>وَصَاحبُ ٱلتَّاويل</vt:lpstr>
      <vt:lpstr>وَحَاملُ ٱلتَّوْرَاة وَٱلإنْجيل</vt:lpstr>
      <vt:lpstr>وَٱلْعَالمُ ٱلْعَادلُ</vt:lpstr>
      <vt:lpstr>وَٱلصَّادقُ ٱلْعَاملُ</vt:lpstr>
      <vt:lpstr>يَا مَوْلاَيَ انَا ابْرَا إلَىٰ ٱللَّه منْ اعْدَائكَ</vt:lpstr>
      <vt:lpstr>وَاتَقَرَّبُ إلَىٰ ٱللَّه بمُوَالاَتكَ</vt:lpstr>
      <vt:lpstr>فَصَلَّىٰ ٱللَّهُ عَلَيْكَ</vt:lpstr>
      <vt:lpstr>وَعَلَىٰ آبَائكَ وَاجْدَادكَ وَابْنَائكَ</vt:lpstr>
      <vt:lpstr>وَشيعَتكَ وَمُحبّيكَ</vt:lpstr>
      <vt:lpstr>وَرَحْمَةُ ٱللَّه وَبَرَكَاتُهُ</vt:lpstr>
      <vt:lpstr>Slide 137</vt:lpstr>
      <vt:lpstr>اَللَّهُمَّ صَلِّ عَلَىٰ مُحَمَّدٍ وَآلِ مُحَمَّدٍ</vt:lpstr>
      <vt:lpstr>Please recite   Sūrat al-Fātiḥah for ALL MARHUMEEN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pc14</cp:lastModifiedBy>
  <cp:revision>2075</cp:revision>
  <cp:lastPrinted>1601-01-01T00:00:00Z</cp:lastPrinted>
  <dcterms:created xsi:type="dcterms:W3CDTF">1601-01-01T00:00:00Z</dcterms:created>
  <dcterms:modified xsi:type="dcterms:W3CDTF">2023-02-07T12:11:03Z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