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1" r:id="rId2"/>
    <p:sldId id="256" r:id="rId3"/>
    <p:sldId id="257" r:id="rId4"/>
    <p:sldId id="258" r:id="rId5"/>
    <p:sldId id="259" r:id="rId6"/>
    <p:sldId id="260" r:id="rId7"/>
    <p:sldId id="261" r:id="rId8"/>
    <p:sldId id="262" r:id="rId9"/>
    <p:sldId id="263" r:id="rId10"/>
    <p:sldId id="264" r:id="rId11"/>
    <p:sldId id="265" r:id="rId12"/>
    <p:sldId id="266" r:id="rId13"/>
    <p:sldId id="267" r:id="rId14"/>
    <p:sldId id="466"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 id="467"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68" r:id="rId201"/>
    <p:sldId id="456" r:id="rId202"/>
    <p:sldId id="469" r:id="rId203"/>
    <p:sldId id="457" r:id="rId204"/>
    <p:sldId id="458" r:id="rId205"/>
    <p:sldId id="459" r:id="rId206"/>
    <p:sldId id="460" r:id="rId207"/>
    <p:sldId id="470" r:id="rId208"/>
    <p:sldId id="461" r:id="rId209"/>
    <p:sldId id="462" r:id="rId210"/>
    <p:sldId id="463" r:id="rId211"/>
    <p:sldId id="464" r:id="rId212"/>
    <p:sldId id="465" r:id="rId2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B00"/>
    <a:srgbClr val="191100"/>
    <a:srgbClr val="0C1100"/>
    <a:srgbClr val="7C0000"/>
    <a:srgbClr val="AE2726"/>
    <a:srgbClr val="303030"/>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85" d="100"/>
          <a:sy n="85" d="100"/>
        </p:scale>
        <p:origin x="77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1752-36C1-4998-A54C-CDCB3B7986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6A8FD3-656A-439E-A31D-641E8A84F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9E589-E16E-41B9-B2EF-B17C1CD8F226}"/>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5" name="Footer Placeholder 4">
            <a:extLst>
              <a:ext uri="{FF2B5EF4-FFF2-40B4-BE49-F238E27FC236}">
                <a16:creationId xmlns:a16="http://schemas.microsoft.com/office/drawing/2014/main" id="{3201C714-D36C-45F2-BB14-23CE7BD26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D272C-0E14-4986-9DA7-8CA726508D4C}"/>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324381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8AB7-737A-4B5E-96A9-B05A339731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2E194-D8A6-4F11-B759-4A9D451EC970}"/>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4" name="Footer Placeholder 3">
            <a:extLst>
              <a:ext uri="{FF2B5EF4-FFF2-40B4-BE49-F238E27FC236}">
                <a16:creationId xmlns:a16="http://schemas.microsoft.com/office/drawing/2014/main" id="{C47AD788-9C7E-4D0E-A8E9-A38219946E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B5B48F-9862-438F-89C2-4CD5F529B093}"/>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419737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C702A-773A-4BC6-8B26-14CA63B24E07}"/>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3" name="Footer Placeholder 2">
            <a:extLst>
              <a:ext uri="{FF2B5EF4-FFF2-40B4-BE49-F238E27FC236}">
                <a16:creationId xmlns:a16="http://schemas.microsoft.com/office/drawing/2014/main" id="{4DEB87E5-DCAE-499C-991F-87607C828A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1A000E-B9F2-4A28-9B4A-7A43D4E5BF6D}"/>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315879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BA2E-4233-4AC5-A543-1AE98AB72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982F7-DE61-47B0-A67A-6BD7C499D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E3018-8628-4643-843E-B34666E9A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34BD7-99D0-4C2D-B64C-0DE2A78FD7FB}"/>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6" name="Footer Placeholder 5">
            <a:extLst>
              <a:ext uri="{FF2B5EF4-FFF2-40B4-BE49-F238E27FC236}">
                <a16:creationId xmlns:a16="http://schemas.microsoft.com/office/drawing/2014/main" id="{9111D072-9CDA-43D1-8849-1FC8A32DC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FCC93-57F7-4E3B-9F6F-E639E81D4E6F}"/>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3181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2E2F-703C-4014-8997-BCFF09A50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D0A86-3D49-43AD-A5D2-6517222FA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E7D44A-A62A-4DA3-BB2E-57F33A792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ECB91-2868-4137-A98E-86B246C48A5A}"/>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6" name="Footer Placeholder 5">
            <a:extLst>
              <a:ext uri="{FF2B5EF4-FFF2-40B4-BE49-F238E27FC236}">
                <a16:creationId xmlns:a16="http://schemas.microsoft.com/office/drawing/2014/main" id="{17154EF0-7C8F-4C21-BC19-B8ABDDBA2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EF281-0543-493C-A719-657E626BC9BD}"/>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137620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7964-D56D-4186-BFB8-1451E3196F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FAF9F-50B3-423A-9494-3FF73E449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B46EE-7EAF-4FBC-A3C6-82DB854FBEC0}"/>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5" name="Footer Placeholder 4">
            <a:extLst>
              <a:ext uri="{FF2B5EF4-FFF2-40B4-BE49-F238E27FC236}">
                <a16:creationId xmlns:a16="http://schemas.microsoft.com/office/drawing/2014/main" id="{B624FA4B-F3EA-44B5-8F10-7E3578F96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01A76-B8FC-43F1-BB9C-0F164AB1E13B}"/>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116391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C6A00-F115-47D5-841C-E9CE9911E3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052D0B-A4A4-4BBE-80F4-473660136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FF6D7-3595-47D6-9748-6FAD5352937F}"/>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5" name="Footer Placeholder 4">
            <a:extLst>
              <a:ext uri="{FF2B5EF4-FFF2-40B4-BE49-F238E27FC236}">
                <a16:creationId xmlns:a16="http://schemas.microsoft.com/office/drawing/2014/main" id="{F2DA1D34-9A57-4131-B769-D2D22502D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CFA1C-5071-4385-A012-8E122A52B1CB}"/>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75566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607BA9-A711-4FC4-AA4F-F31797588D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a:effectLst>
            <a:outerShdw blurRad="50800" dist="50800" dir="5400000" algn="ctr" rotWithShape="0">
              <a:srgbClr val="000000"/>
            </a:outerShdw>
          </a:effectLst>
        </p:spPr>
      </p:pic>
      <p:pic>
        <p:nvPicPr>
          <p:cNvPr id="11" name="Picture 10">
            <a:extLst>
              <a:ext uri="{FF2B5EF4-FFF2-40B4-BE49-F238E27FC236}">
                <a16:creationId xmlns:a16="http://schemas.microsoft.com/office/drawing/2014/main" id="{94BC68E7-BB19-4550-BE32-BE2B0DABF01C}"/>
              </a:ext>
            </a:extLst>
          </p:cNvPr>
          <p:cNvPicPr/>
          <p:nvPr userDrawn="1"/>
        </p:nvPicPr>
        <p:blipFill rotWithShape="1">
          <a:blip r:embed="rId3">
            <a:extLst>
              <a:ext uri="{BEBA8EAE-BF5A-486C-A8C5-ECC9F3942E4B}">
                <a14:imgProps xmlns:a14="http://schemas.microsoft.com/office/drawing/2010/main">
                  <a14:imgLayer r:embed="rId4">
                    <a14:imgEffect>
                      <a14:backgroundRemoval t="0" b="89975" l="300" r="98400"/>
                    </a14:imgEffect>
                  </a14:imgLayer>
                </a14:imgProps>
              </a:ext>
              <a:ext uri="{28A0092B-C50C-407E-A947-70E740481C1C}">
                <a14:useLocalDpi xmlns:a14="http://schemas.microsoft.com/office/drawing/2010/main" val="0"/>
              </a:ext>
            </a:extLst>
          </a:blip>
          <a:srcRect l="34744"/>
          <a:stretch/>
        </p:blipFill>
        <p:spPr>
          <a:xfrm rot="5400000" flipH="1">
            <a:off x="2938255" y="-1783799"/>
            <a:ext cx="4922788" cy="13584706"/>
          </a:xfrm>
          <a:prstGeom prst="rect">
            <a:avLst/>
          </a:prstGeom>
          <a:noFill/>
        </p:spPr>
      </p:pic>
      <p:sp>
        <p:nvSpPr>
          <p:cNvPr id="6" name="Rectangle 5">
            <a:extLst>
              <a:ext uri="{FF2B5EF4-FFF2-40B4-BE49-F238E27FC236}">
                <a16:creationId xmlns:a16="http://schemas.microsoft.com/office/drawing/2014/main" id="{9085208C-7175-4D11-97B6-8489C8A1FAAC}"/>
              </a:ext>
            </a:extLst>
          </p:cNvPr>
          <p:cNvSpPr/>
          <p:nvPr userDrawn="1"/>
        </p:nvSpPr>
        <p:spPr>
          <a:xfrm>
            <a:off x="-112294" y="-49183"/>
            <a:ext cx="12324776" cy="7519132"/>
          </a:xfrm>
          <a:prstGeom prst="rect">
            <a:avLst/>
          </a:prstGeom>
          <a:solidFill>
            <a:schemeClr val="bg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F7426-58BA-4ED7-8172-A11D60C55CA6}"/>
              </a:ext>
            </a:extLst>
          </p:cNvPr>
          <p:cNvSpPr>
            <a:spLocks noGrp="1"/>
          </p:cNvSpPr>
          <p:nvPr>
            <p:ph type="title" hasCustomPrompt="1"/>
          </p:nvPr>
        </p:nvSpPr>
        <p:spPr>
          <a:xfrm>
            <a:off x="2186609" y="243796"/>
            <a:ext cx="7818783" cy="804002"/>
          </a:xfrm>
          <a:noFill/>
        </p:spPr>
        <p:txBody>
          <a:bodyPr>
            <a:noAutofit/>
          </a:bodyPr>
          <a:lstStyle>
            <a:lvl1pPr algn="ctr" rtl="1">
              <a:defRPr sz="7200" b="1">
                <a:ln>
                  <a:solidFill>
                    <a:srgbClr val="7C0000"/>
                  </a:solidFill>
                </a:ln>
                <a:solidFill>
                  <a:schemeClr val="tx1">
                    <a:lumMod val="85000"/>
                    <a:lumOff val="15000"/>
                  </a:schemeClr>
                </a:solidFill>
                <a:effectLst/>
                <a:latin typeface="Microsoft Uighur" panose="02000000000000000000" pitchFamily="2" charset="-78"/>
                <a:cs typeface="Microsoft Uighur" panose="02000000000000000000" pitchFamily="2" charset="-78"/>
              </a:defRPr>
            </a:lvl1pPr>
          </a:lstStyle>
          <a:p>
            <a:r>
              <a:rPr lang="ar-SA" dirty="0"/>
              <a:t>زيارت امين الله</a:t>
            </a:r>
            <a:endParaRPr lang="en-US" dirty="0"/>
          </a:p>
        </p:txBody>
      </p:sp>
      <p:sp>
        <p:nvSpPr>
          <p:cNvPr id="3" name="Content Placeholder 2">
            <a:extLst>
              <a:ext uri="{FF2B5EF4-FFF2-40B4-BE49-F238E27FC236}">
                <a16:creationId xmlns:a16="http://schemas.microsoft.com/office/drawing/2014/main" id="{DD2F62F3-04E0-418C-946B-152D11160995}"/>
              </a:ext>
            </a:extLst>
          </p:cNvPr>
          <p:cNvSpPr>
            <a:spLocks noGrp="1"/>
          </p:cNvSpPr>
          <p:nvPr>
            <p:ph idx="1" hasCustomPrompt="1"/>
          </p:nvPr>
        </p:nvSpPr>
        <p:spPr>
          <a:xfrm>
            <a:off x="1242060" y="1559825"/>
            <a:ext cx="9707880" cy="1410848"/>
          </a:xfrm>
        </p:spPr>
        <p:txBody>
          <a:bodyPr anchor="ctr">
            <a:normAutofit/>
          </a:bodyPr>
          <a:lstStyle>
            <a:lvl1pPr marL="0" indent="0" algn="ctr" rtl="1">
              <a:buNone/>
              <a:defRPr sz="6000">
                <a:solidFill>
                  <a:srgbClr val="7C0000"/>
                </a:solidFill>
                <a:latin typeface="Traditional Arabic" panose="02020603050405020304" pitchFamily="18" charset="-78"/>
                <a:cs typeface="KFGQPC Uthman Taha Naskh" panose="02000000000000000000" pitchFamily="2" charset="-78"/>
              </a:defRPr>
            </a:lvl1pPr>
          </a:lstStyle>
          <a:p>
            <a:pPr lvl="0"/>
            <a:r>
              <a:rPr lang="ar-SA" dirty="0">
                <a:cs typeface="KFGQPC Uthman Taha Naskh" panose="02000000000000000000" pitchFamily="2" charset="-78"/>
              </a:rPr>
              <a:t>عربي</a:t>
            </a:r>
            <a:endParaRPr lang="en-US" dirty="0"/>
          </a:p>
        </p:txBody>
      </p:sp>
      <p:sp>
        <p:nvSpPr>
          <p:cNvPr id="9" name="Content Placeholder 2">
            <a:extLst>
              <a:ext uri="{FF2B5EF4-FFF2-40B4-BE49-F238E27FC236}">
                <a16:creationId xmlns:a16="http://schemas.microsoft.com/office/drawing/2014/main" id="{DA8627F8-9742-4502-816F-63FB49ACF6FD}"/>
              </a:ext>
            </a:extLst>
          </p:cNvPr>
          <p:cNvSpPr>
            <a:spLocks noGrp="1"/>
          </p:cNvSpPr>
          <p:nvPr>
            <p:ph idx="12" hasCustomPrompt="1"/>
          </p:nvPr>
        </p:nvSpPr>
        <p:spPr>
          <a:xfrm>
            <a:off x="1242060" y="3253364"/>
            <a:ext cx="9707880" cy="1115568"/>
          </a:xfrm>
        </p:spPr>
        <p:txBody>
          <a:bodyPr anchor="ctr">
            <a:normAutofit/>
          </a:bodyPr>
          <a:lstStyle>
            <a:lvl1pPr marL="0" indent="0" algn="ctr" rtl="1">
              <a:buNone/>
              <a:defRPr sz="6000">
                <a:solidFill>
                  <a:srgbClr val="303030"/>
                </a:solidFill>
                <a:latin typeface="Jameel Khushkhati" panose="02000503000000000000" pitchFamily="2" charset="-78"/>
                <a:cs typeface="Jameel Khushkhati" panose="02000503000000000000" pitchFamily="2" charset="-78"/>
              </a:defRPr>
            </a:lvl1pPr>
          </a:lstStyle>
          <a:p>
            <a:pPr lvl="0"/>
            <a:r>
              <a:rPr lang="ur-PK" dirty="0"/>
              <a:t>اردو</a:t>
            </a:r>
            <a:endParaRPr lang="en-US" dirty="0"/>
          </a:p>
        </p:txBody>
      </p:sp>
      <p:sp>
        <p:nvSpPr>
          <p:cNvPr id="10" name="Content Placeholder 2">
            <a:extLst>
              <a:ext uri="{FF2B5EF4-FFF2-40B4-BE49-F238E27FC236}">
                <a16:creationId xmlns:a16="http://schemas.microsoft.com/office/drawing/2014/main" id="{3A169B60-9FEA-4D46-A7EF-D91CFCCCF5B0}"/>
              </a:ext>
            </a:extLst>
          </p:cNvPr>
          <p:cNvSpPr>
            <a:spLocks noGrp="1"/>
          </p:cNvSpPr>
          <p:nvPr>
            <p:ph idx="13" hasCustomPrompt="1"/>
          </p:nvPr>
        </p:nvSpPr>
        <p:spPr>
          <a:xfrm>
            <a:off x="1242060" y="4620126"/>
            <a:ext cx="9707880" cy="872878"/>
          </a:xfrm>
        </p:spPr>
        <p:txBody>
          <a:bodyPr anchor="ctr">
            <a:normAutofit/>
          </a:bodyPr>
          <a:lstStyle>
            <a:lvl1pPr marL="0" indent="0" algn="ctr" rtl="1">
              <a:buNone/>
              <a:defRPr sz="6000">
                <a:solidFill>
                  <a:srgbClr val="303030"/>
                </a:solidFill>
                <a:latin typeface="Bahnschrift SemiBold SemiConden" panose="020B0502040204020203" pitchFamily="34" charset="0"/>
                <a:cs typeface="KFGQPC Uthman Taha Naskh" panose="02000000000000000000" pitchFamily="2" charset="-78"/>
              </a:defRPr>
            </a:lvl1pPr>
          </a:lstStyle>
          <a:p>
            <a:pPr lvl="0"/>
            <a:r>
              <a:rPr lang="en-US" dirty="0">
                <a:cs typeface="KFGQPC Uthman Taha Naskh" panose="02000000000000000000" pitchFamily="2" charset="-78"/>
              </a:rPr>
              <a:t>English</a:t>
            </a:r>
            <a:endParaRPr lang="en-US" dirty="0"/>
          </a:p>
        </p:txBody>
      </p:sp>
      <p:pic>
        <p:nvPicPr>
          <p:cNvPr id="12" name="Picture 11">
            <a:extLst>
              <a:ext uri="{FF2B5EF4-FFF2-40B4-BE49-F238E27FC236}">
                <a16:creationId xmlns:a16="http://schemas.microsoft.com/office/drawing/2014/main" id="{42AE9A35-01F1-41CE-9BC3-E96E920D48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6780" y="-49183"/>
            <a:ext cx="1327996" cy="1327996"/>
          </a:xfrm>
          <a:prstGeom prst="rect">
            <a:avLst/>
          </a:prstGeom>
          <a:effectLst>
            <a:outerShdw blurRad="50800" dist="38100" dir="5400000" algn="t" rotWithShape="0">
              <a:schemeClr val="tx1">
                <a:lumMod val="75000"/>
                <a:lumOff val="25000"/>
                <a:alpha val="40000"/>
              </a:schemeClr>
            </a:outerShdw>
          </a:effectLst>
          <a:scene3d>
            <a:camera prst="orthographicFront"/>
            <a:lightRig rig="threePt" dir="t"/>
          </a:scene3d>
          <a:sp3d prstMaterial="plastic"/>
        </p:spPr>
      </p:pic>
    </p:spTree>
    <p:extLst>
      <p:ext uri="{BB962C8B-B14F-4D97-AF65-F5344CB8AC3E}">
        <p14:creationId xmlns:p14="http://schemas.microsoft.com/office/powerpoint/2010/main" val="15486948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7426-58BA-4ED7-8172-A11D60C55CA6}"/>
              </a:ext>
            </a:extLst>
          </p:cNvPr>
          <p:cNvSpPr>
            <a:spLocks noGrp="1"/>
          </p:cNvSpPr>
          <p:nvPr>
            <p:ph type="title" hasCustomPrompt="1"/>
          </p:nvPr>
        </p:nvSpPr>
        <p:spPr>
          <a:xfrm>
            <a:off x="1572620" y="228225"/>
            <a:ext cx="7818783" cy="804002"/>
          </a:xfrm>
          <a:noFill/>
        </p:spPr>
        <p:txBody>
          <a:bodyPr>
            <a:noAutofit/>
          </a:bodyPr>
          <a:lstStyle>
            <a:lvl1pPr algn="ctr" rtl="1">
              <a:defRPr sz="7200" b="1">
                <a:ln>
                  <a:solidFill>
                    <a:srgbClr val="7C0000"/>
                  </a:solidFill>
                </a:ln>
                <a:solidFill>
                  <a:schemeClr val="tx1">
                    <a:lumMod val="85000"/>
                    <a:lumOff val="15000"/>
                  </a:schemeClr>
                </a:solidFill>
                <a:effectLst/>
                <a:latin typeface="Microsoft Uighur" panose="02000000000000000000" pitchFamily="2" charset="-78"/>
                <a:cs typeface="Microsoft Uighur" panose="02000000000000000000" pitchFamily="2" charset="-78"/>
              </a:defRPr>
            </a:lvl1pPr>
          </a:lstStyle>
          <a:p>
            <a:r>
              <a:rPr lang="ar-SA" dirty="0"/>
              <a:t>زيارت عاشوراء</a:t>
            </a:r>
            <a:endParaRPr lang="en-US" dirty="0"/>
          </a:p>
        </p:txBody>
      </p:sp>
      <p:sp>
        <p:nvSpPr>
          <p:cNvPr id="3" name="Content Placeholder 2">
            <a:extLst>
              <a:ext uri="{FF2B5EF4-FFF2-40B4-BE49-F238E27FC236}">
                <a16:creationId xmlns:a16="http://schemas.microsoft.com/office/drawing/2014/main" id="{DD2F62F3-04E0-418C-946B-152D11160995}"/>
              </a:ext>
            </a:extLst>
          </p:cNvPr>
          <p:cNvSpPr>
            <a:spLocks noGrp="1"/>
          </p:cNvSpPr>
          <p:nvPr>
            <p:ph idx="1" hasCustomPrompt="1"/>
          </p:nvPr>
        </p:nvSpPr>
        <p:spPr>
          <a:xfrm>
            <a:off x="1242060" y="1559825"/>
            <a:ext cx="8479905" cy="1410848"/>
          </a:xfrm>
        </p:spPr>
        <p:txBody>
          <a:bodyPr anchor="ctr">
            <a:normAutofit/>
          </a:bodyPr>
          <a:lstStyle>
            <a:lvl1pPr marL="0" indent="0" algn="ctr" rtl="1">
              <a:buNone/>
              <a:defRPr sz="6000">
                <a:solidFill>
                  <a:srgbClr val="FF0B00"/>
                </a:solidFill>
                <a:latin typeface="Traditional Arabic" panose="02020603050405020304" pitchFamily="18" charset="-78"/>
                <a:cs typeface="KFGQPC Uthman Taha Naskh" panose="02000000000000000000" pitchFamily="2" charset="-78"/>
              </a:defRPr>
            </a:lvl1pPr>
          </a:lstStyle>
          <a:p>
            <a:pPr lvl="0"/>
            <a:r>
              <a:rPr lang="ar-SA" dirty="0">
                <a:cs typeface="KFGQPC Uthman Taha Naskh" panose="02000000000000000000" pitchFamily="2" charset="-78"/>
              </a:rPr>
              <a:t>عربي</a:t>
            </a:r>
            <a:endParaRPr lang="en-US" dirty="0"/>
          </a:p>
        </p:txBody>
      </p:sp>
      <p:sp>
        <p:nvSpPr>
          <p:cNvPr id="9" name="Content Placeholder 2">
            <a:extLst>
              <a:ext uri="{FF2B5EF4-FFF2-40B4-BE49-F238E27FC236}">
                <a16:creationId xmlns:a16="http://schemas.microsoft.com/office/drawing/2014/main" id="{DA8627F8-9742-4502-816F-63FB49ACF6FD}"/>
              </a:ext>
            </a:extLst>
          </p:cNvPr>
          <p:cNvSpPr>
            <a:spLocks noGrp="1"/>
          </p:cNvSpPr>
          <p:nvPr>
            <p:ph idx="12" hasCustomPrompt="1"/>
          </p:nvPr>
        </p:nvSpPr>
        <p:spPr>
          <a:xfrm>
            <a:off x="1242060" y="3253364"/>
            <a:ext cx="8479905" cy="1115568"/>
          </a:xfrm>
        </p:spPr>
        <p:txBody>
          <a:bodyPr anchor="ctr">
            <a:normAutofit/>
          </a:bodyPr>
          <a:lstStyle>
            <a:lvl1pPr marL="0" indent="0" algn="ctr" rtl="1">
              <a:buNone/>
              <a:defRPr sz="4400">
                <a:solidFill>
                  <a:schemeClr val="tx1">
                    <a:lumMod val="75000"/>
                  </a:schemeClr>
                </a:solidFill>
                <a:latin typeface="Jameel Khushkhati" panose="02000503000000000000" pitchFamily="2" charset="-78"/>
                <a:cs typeface="Jameel Khushkhati" panose="02000503000000000000" pitchFamily="2" charset="-78"/>
              </a:defRPr>
            </a:lvl1pPr>
          </a:lstStyle>
          <a:p>
            <a:pPr lvl="0"/>
            <a:r>
              <a:rPr lang="ur-PK" dirty="0"/>
              <a:t>اردو</a:t>
            </a:r>
            <a:endParaRPr lang="en-US" dirty="0"/>
          </a:p>
        </p:txBody>
      </p:sp>
      <p:sp>
        <p:nvSpPr>
          <p:cNvPr id="10" name="Content Placeholder 2">
            <a:extLst>
              <a:ext uri="{FF2B5EF4-FFF2-40B4-BE49-F238E27FC236}">
                <a16:creationId xmlns:a16="http://schemas.microsoft.com/office/drawing/2014/main" id="{3A169B60-9FEA-4D46-A7EF-D91CFCCCF5B0}"/>
              </a:ext>
            </a:extLst>
          </p:cNvPr>
          <p:cNvSpPr>
            <a:spLocks noGrp="1"/>
          </p:cNvSpPr>
          <p:nvPr>
            <p:ph idx="13" hasCustomPrompt="1"/>
          </p:nvPr>
        </p:nvSpPr>
        <p:spPr>
          <a:xfrm>
            <a:off x="1242060" y="4620126"/>
            <a:ext cx="8479905" cy="872878"/>
          </a:xfrm>
        </p:spPr>
        <p:txBody>
          <a:bodyPr anchor="ctr">
            <a:normAutofit/>
          </a:bodyPr>
          <a:lstStyle>
            <a:lvl1pPr marL="0" indent="0" algn="ctr" rtl="1">
              <a:buNone/>
              <a:defRPr sz="3200">
                <a:solidFill>
                  <a:schemeClr val="tx1">
                    <a:lumMod val="75000"/>
                  </a:schemeClr>
                </a:solidFill>
                <a:latin typeface="Bahnschrift SemiBold SemiConden" panose="020B0502040204020203" pitchFamily="34" charset="0"/>
                <a:cs typeface="KFGQPC Uthman Taha Naskh" panose="02000000000000000000" pitchFamily="2" charset="-78"/>
              </a:defRPr>
            </a:lvl1pPr>
          </a:lstStyle>
          <a:p>
            <a:pPr lvl="0"/>
            <a:r>
              <a:rPr lang="en-US" dirty="0">
                <a:cs typeface="KFGQPC Uthman Taha Naskh" panose="02000000000000000000" pitchFamily="2" charset="-78"/>
              </a:rPr>
              <a:t>English</a:t>
            </a:r>
            <a:endParaRPr lang="en-US" dirty="0"/>
          </a:p>
        </p:txBody>
      </p:sp>
      <p:pic>
        <p:nvPicPr>
          <p:cNvPr id="12" name="Picture 11">
            <a:extLst>
              <a:ext uri="{FF2B5EF4-FFF2-40B4-BE49-F238E27FC236}">
                <a16:creationId xmlns:a16="http://schemas.microsoft.com/office/drawing/2014/main" id="{42AE9A35-01F1-41CE-9BC3-E96E920D48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3" y="-50862"/>
            <a:ext cx="1327996" cy="1327996"/>
          </a:xfrm>
          <a:prstGeom prst="rect">
            <a:avLst/>
          </a:prstGeom>
          <a:effectLst>
            <a:outerShdw blurRad="50800" dist="38100" dir="5400000" algn="t" rotWithShape="0">
              <a:schemeClr val="tx1">
                <a:lumMod val="75000"/>
                <a:lumOff val="25000"/>
                <a:alpha val="40000"/>
              </a:schemeClr>
            </a:outerShdw>
          </a:effectLst>
          <a:scene3d>
            <a:camera prst="orthographicFront"/>
            <a:lightRig rig="threePt" dir="t"/>
          </a:scene3d>
          <a:sp3d prstMaterial="plastic"/>
        </p:spPr>
      </p:pic>
      <p:pic>
        <p:nvPicPr>
          <p:cNvPr id="17" name="Picture 16">
            <a:extLst>
              <a:ext uri="{FF2B5EF4-FFF2-40B4-BE49-F238E27FC236}">
                <a16:creationId xmlns:a16="http://schemas.microsoft.com/office/drawing/2014/main" id="{56EE8C3B-A2A7-4509-B08D-617AA99CC2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735" t="5890" r="12608" b="5348"/>
          <a:stretch/>
        </p:blipFill>
        <p:spPr>
          <a:xfrm>
            <a:off x="9721965" y="1256234"/>
            <a:ext cx="2387246" cy="4345533"/>
          </a:xfrm>
          <a:prstGeom prst="rect">
            <a:avLst/>
          </a:prstGeom>
        </p:spPr>
      </p:pic>
    </p:spTree>
    <p:extLst>
      <p:ext uri="{BB962C8B-B14F-4D97-AF65-F5344CB8AC3E}">
        <p14:creationId xmlns:p14="http://schemas.microsoft.com/office/powerpoint/2010/main" val="2732022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_Urdu_Eng_Gujrat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F62F3-04E0-418C-946B-152D11160995}"/>
              </a:ext>
            </a:extLst>
          </p:cNvPr>
          <p:cNvSpPr>
            <a:spLocks noGrp="1"/>
          </p:cNvSpPr>
          <p:nvPr>
            <p:ph idx="1" hasCustomPrompt="1"/>
          </p:nvPr>
        </p:nvSpPr>
        <p:spPr>
          <a:xfrm>
            <a:off x="531223" y="332997"/>
            <a:ext cx="11129554" cy="2449388"/>
          </a:xfrm>
        </p:spPr>
        <p:txBody>
          <a:bodyPr anchor="ctr">
            <a:normAutofit/>
          </a:bodyPr>
          <a:lstStyle>
            <a:lvl1pPr marL="0" indent="0" algn="ctr" rtl="1">
              <a:lnSpc>
                <a:spcPct val="120000"/>
              </a:lnSpc>
              <a:buNone/>
              <a:defRPr sz="6000">
                <a:solidFill>
                  <a:srgbClr val="FF0B00"/>
                </a:solidFill>
                <a:latin typeface="Traditional Arabic" panose="02020603050405020304" pitchFamily="18" charset="-78"/>
                <a:cs typeface="KFGQPC Uthman Taha Naskh" panose="02000000000000000000" pitchFamily="2" charset="-78"/>
              </a:defRPr>
            </a:lvl1pPr>
          </a:lstStyle>
          <a:p>
            <a:pPr lvl="0"/>
            <a:r>
              <a:rPr lang="ar-SA" dirty="0">
                <a:cs typeface="KFGQPC Uthman Taha Naskh" panose="02000000000000000000" pitchFamily="2" charset="-78"/>
              </a:rPr>
              <a:t>عربي</a:t>
            </a:r>
            <a:endParaRPr lang="en-US" dirty="0"/>
          </a:p>
        </p:txBody>
      </p:sp>
      <p:sp>
        <p:nvSpPr>
          <p:cNvPr id="9" name="Content Placeholder 2">
            <a:extLst>
              <a:ext uri="{FF2B5EF4-FFF2-40B4-BE49-F238E27FC236}">
                <a16:creationId xmlns:a16="http://schemas.microsoft.com/office/drawing/2014/main" id="{DA8627F8-9742-4502-816F-63FB49ACF6FD}"/>
              </a:ext>
            </a:extLst>
          </p:cNvPr>
          <p:cNvSpPr>
            <a:spLocks noGrp="1"/>
          </p:cNvSpPr>
          <p:nvPr>
            <p:ph idx="12" hasCustomPrompt="1"/>
          </p:nvPr>
        </p:nvSpPr>
        <p:spPr>
          <a:xfrm>
            <a:off x="531223" y="2911581"/>
            <a:ext cx="11129554" cy="1115568"/>
          </a:xfrm>
        </p:spPr>
        <p:txBody>
          <a:bodyPr anchor="t">
            <a:normAutofit/>
          </a:bodyPr>
          <a:lstStyle>
            <a:lvl1pPr marL="0" indent="0" algn="ctr" rtl="1">
              <a:lnSpc>
                <a:spcPct val="130000"/>
              </a:lnSpc>
              <a:buNone/>
              <a:defRPr sz="3400">
                <a:solidFill>
                  <a:schemeClr val="tx1">
                    <a:lumMod val="75000"/>
                  </a:schemeClr>
                </a:solidFill>
                <a:latin typeface="Jameel Noori Nastaleeq" panose="02000503000000020004" pitchFamily="2" charset="-78"/>
                <a:cs typeface="Jameel Noori Nastaleeq" panose="02000503000000020004" pitchFamily="2" charset="-78"/>
              </a:defRPr>
            </a:lvl1pPr>
          </a:lstStyle>
          <a:p>
            <a:pPr lvl="0"/>
            <a:r>
              <a:rPr lang="ur-PK" dirty="0"/>
              <a:t>اردو</a:t>
            </a:r>
            <a:endParaRPr lang="en-US" dirty="0"/>
          </a:p>
        </p:txBody>
      </p:sp>
      <p:sp>
        <p:nvSpPr>
          <p:cNvPr id="10" name="Content Placeholder 2">
            <a:extLst>
              <a:ext uri="{FF2B5EF4-FFF2-40B4-BE49-F238E27FC236}">
                <a16:creationId xmlns:a16="http://schemas.microsoft.com/office/drawing/2014/main" id="{3A169B60-9FEA-4D46-A7EF-D91CFCCCF5B0}"/>
              </a:ext>
            </a:extLst>
          </p:cNvPr>
          <p:cNvSpPr>
            <a:spLocks noGrp="1"/>
          </p:cNvSpPr>
          <p:nvPr>
            <p:ph idx="13" hasCustomPrompt="1"/>
          </p:nvPr>
        </p:nvSpPr>
        <p:spPr>
          <a:xfrm>
            <a:off x="531223" y="4279098"/>
            <a:ext cx="11129554" cy="906856"/>
          </a:xfrm>
        </p:spPr>
        <p:txBody>
          <a:bodyPr anchor="t">
            <a:normAutofit/>
          </a:bodyPr>
          <a:lstStyle>
            <a:lvl1pPr marL="0" indent="0" algn="ctr" rtl="0">
              <a:buNone/>
              <a:defRPr sz="2800">
                <a:solidFill>
                  <a:schemeClr val="tx1">
                    <a:lumMod val="75000"/>
                  </a:schemeClr>
                </a:solidFill>
                <a:latin typeface="Bahnschrift SemiBold SemiConden" panose="020B0502040204020203" pitchFamily="34" charset="0"/>
                <a:cs typeface="KFGQPC Uthman Taha Naskh" panose="02000000000000000000" pitchFamily="2" charset="-78"/>
              </a:defRPr>
            </a:lvl1pPr>
          </a:lstStyle>
          <a:p>
            <a:pPr lvl="0"/>
            <a:r>
              <a:rPr lang="en-US" dirty="0">
                <a:cs typeface="KFGQPC Uthman Taha Naskh" panose="02000000000000000000" pitchFamily="2" charset="-78"/>
              </a:rPr>
              <a:t>English</a:t>
            </a:r>
            <a:endParaRPr lang="en-US" dirty="0"/>
          </a:p>
        </p:txBody>
      </p:sp>
      <p:sp>
        <p:nvSpPr>
          <p:cNvPr id="8" name="Content Placeholder 2">
            <a:extLst>
              <a:ext uri="{FF2B5EF4-FFF2-40B4-BE49-F238E27FC236}">
                <a16:creationId xmlns:a16="http://schemas.microsoft.com/office/drawing/2014/main" id="{D5FEACB3-6A19-4F62-BBA0-8575E2BDB849}"/>
              </a:ext>
            </a:extLst>
          </p:cNvPr>
          <p:cNvSpPr>
            <a:spLocks noGrp="1"/>
          </p:cNvSpPr>
          <p:nvPr>
            <p:ph idx="14" hasCustomPrompt="1"/>
          </p:nvPr>
        </p:nvSpPr>
        <p:spPr>
          <a:xfrm>
            <a:off x="531223" y="5430051"/>
            <a:ext cx="11129553" cy="1179754"/>
          </a:xfrm>
        </p:spPr>
        <p:txBody>
          <a:bodyPr anchor="t">
            <a:normAutofit/>
          </a:bodyPr>
          <a:lstStyle>
            <a:lvl1pPr marL="0" indent="0" algn="ctr" rtl="0">
              <a:lnSpc>
                <a:spcPct val="100000"/>
              </a:lnSpc>
              <a:buNone/>
              <a:defRPr sz="2600">
                <a:solidFill>
                  <a:schemeClr val="tx1">
                    <a:lumMod val="75000"/>
                  </a:schemeClr>
                </a:solidFill>
                <a:latin typeface="LMG-Arun" pitchFamily="2" charset="0"/>
                <a:cs typeface="KFGQPC Uthman Taha Naskh" panose="02000000000000000000" pitchFamily="2" charset="-78"/>
              </a:defRPr>
            </a:lvl1pPr>
          </a:lstStyle>
          <a:p>
            <a:pPr lvl="0"/>
            <a:r>
              <a:rPr lang="en-US" dirty="0">
                <a:cs typeface="KFGQPC Uthman Taha Naskh" panose="02000000000000000000" pitchFamily="2" charset="-78"/>
              </a:rPr>
              <a:t>Gujrati</a:t>
            </a:r>
            <a:endParaRPr lang="en-US" dirty="0"/>
          </a:p>
        </p:txBody>
      </p:sp>
    </p:spTree>
    <p:extLst>
      <p:ext uri="{BB962C8B-B14F-4D97-AF65-F5344CB8AC3E}">
        <p14:creationId xmlns:p14="http://schemas.microsoft.com/office/powerpoint/2010/main" val="172015733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in_Urdu_E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F62F3-04E0-418C-946B-152D11160995}"/>
              </a:ext>
            </a:extLst>
          </p:cNvPr>
          <p:cNvSpPr>
            <a:spLocks noGrp="1"/>
          </p:cNvSpPr>
          <p:nvPr>
            <p:ph idx="1" hasCustomPrompt="1"/>
          </p:nvPr>
        </p:nvSpPr>
        <p:spPr>
          <a:xfrm>
            <a:off x="531223" y="332997"/>
            <a:ext cx="11129554" cy="2449388"/>
          </a:xfrm>
        </p:spPr>
        <p:txBody>
          <a:bodyPr anchor="ctr">
            <a:normAutofit/>
          </a:bodyPr>
          <a:lstStyle>
            <a:lvl1pPr marL="0" indent="0" algn="ctr" rtl="1">
              <a:lnSpc>
                <a:spcPct val="120000"/>
              </a:lnSpc>
              <a:buNone/>
              <a:defRPr sz="6000">
                <a:solidFill>
                  <a:srgbClr val="FF0B00"/>
                </a:solidFill>
                <a:latin typeface="Traditional Arabic" panose="02020603050405020304" pitchFamily="18" charset="-78"/>
                <a:cs typeface="KFGQPC Uthman Taha Naskh" panose="02000000000000000000" pitchFamily="2" charset="-78"/>
              </a:defRPr>
            </a:lvl1pPr>
          </a:lstStyle>
          <a:p>
            <a:pPr lvl="0"/>
            <a:r>
              <a:rPr lang="ar-SA" dirty="0">
                <a:cs typeface="KFGQPC Uthman Taha Naskh" panose="02000000000000000000" pitchFamily="2" charset="-78"/>
              </a:rPr>
              <a:t>عربي</a:t>
            </a:r>
            <a:endParaRPr lang="en-US" dirty="0"/>
          </a:p>
        </p:txBody>
      </p:sp>
      <p:sp>
        <p:nvSpPr>
          <p:cNvPr id="9" name="Content Placeholder 2">
            <a:extLst>
              <a:ext uri="{FF2B5EF4-FFF2-40B4-BE49-F238E27FC236}">
                <a16:creationId xmlns:a16="http://schemas.microsoft.com/office/drawing/2014/main" id="{DA8627F8-9742-4502-816F-63FB49ACF6FD}"/>
              </a:ext>
            </a:extLst>
          </p:cNvPr>
          <p:cNvSpPr>
            <a:spLocks noGrp="1"/>
          </p:cNvSpPr>
          <p:nvPr>
            <p:ph idx="12" hasCustomPrompt="1"/>
          </p:nvPr>
        </p:nvSpPr>
        <p:spPr>
          <a:xfrm>
            <a:off x="531223" y="3055273"/>
            <a:ext cx="11129554" cy="1468557"/>
          </a:xfrm>
        </p:spPr>
        <p:txBody>
          <a:bodyPr anchor="t">
            <a:normAutofit/>
          </a:bodyPr>
          <a:lstStyle>
            <a:lvl1pPr marL="0" indent="0" algn="ctr" rtl="1">
              <a:lnSpc>
                <a:spcPct val="130000"/>
              </a:lnSpc>
              <a:buNone/>
              <a:defRPr sz="4000">
                <a:solidFill>
                  <a:schemeClr val="tx1">
                    <a:lumMod val="75000"/>
                  </a:schemeClr>
                </a:solidFill>
                <a:latin typeface="Jameel Noori Nastaleeq" panose="02000503000000020004" pitchFamily="2" charset="-78"/>
                <a:cs typeface="Jameel Noori Nastaleeq" panose="02000503000000020004" pitchFamily="2" charset="-78"/>
              </a:defRPr>
            </a:lvl1pPr>
          </a:lstStyle>
          <a:p>
            <a:pPr lvl="0"/>
            <a:r>
              <a:rPr lang="ur-PK" dirty="0"/>
              <a:t>اردو</a:t>
            </a:r>
            <a:endParaRPr lang="en-US" dirty="0"/>
          </a:p>
        </p:txBody>
      </p:sp>
      <p:sp>
        <p:nvSpPr>
          <p:cNvPr id="10" name="Content Placeholder 2">
            <a:extLst>
              <a:ext uri="{FF2B5EF4-FFF2-40B4-BE49-F238E27FC236}">
                <a16:creationId xmlns:a16="http://schemas.microsoft.com/office/drawing/2014/main" id="{3A169B60-9FEA-4D46-A7EF-D91CFCCCF5B0}"/>
              </a:ext>
            </a:extLst>
          </p:cNvPr>
          <p:cNvSpPr>
            <a:spLocks noGrp="1"/>
          </p:cNvSpPr>
          <p:nvPr>
            <p:ph idx="13" hasCustomPrompt="1"/>
          </p:nvPr>
        </p:nvSpPr>
        <p:spPr>
          <a:xfrm>
            <a:off x="531223" y="4749361"/>
            <a:ext cx="11129554" cy="1324867"/>
          </a:xfrm>
        </p:spPr>
        <p:txBody>
          <a:bodyPr anchor="t">
            <a:normAutofit/>
          </a:bodyPr>
          <a:lstStyle>
            <a:lvl1pPr marL="0" indent="0" algn="ctr" rtl="0">
              <a:lnSpc>
                <a:spcPct val="100000"/>
              </a:lnSpc>
              <a:buNone/>
              <a:defRPr sz="3200">
                <a:solidFill>
                  <a:schemeClr val="tx1">
                    <a:lumMod val="75000"/>
                  </a:schemeClr>
                </a:solidFill>
                <a:latin typeface="Bahnschrift SemiBold SemiConden" panose="020B0502040204020203" pitchFamily="34" charset="0"/>
                <a:cs typeface="KFGQPC Uthman Taha Naskh" panose="02000000000000000000" pitchFamily="2" charset="-78"/>
              </a:defRPr>
            </a:lvl1pPr>
          </a:lstStyle>
          <a:p>
            <a:pPr lvl="0"/>
            <a:r>
              <a:rPr lang="en-US" dirty="0">
                <a:cs typeface="KFGQPC Uthman Taha Naskh" panose="02000000000000000000" pitchFamily="2" charset="-78"/>
              </a:rPr>
              <a:t>English</a:t>
            </a:r>
            <a:endParaRPr lang="en-US" dirty="0"/>
          </a:p>
        </p:txBody>
      </p:sp>
    </p:spTree>
    <p:extLst>
      <p:ext uri="{BB962C8B-B14F-4D97-AF65-F5344CB8AC3E}">
        <p14:creationId xmlns:p14="http://schemas.microsoft.com/office/powerpoint/2010/main" val="415203379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7426-58BA-4ED7-8172-A11D60C55CA6}"/>
              </a:ext>
            </a:extLst>
          </p:cNvPr>
          <p:cNvSpPr>
            <a:spLocks noGrp="1"/>
          </p:cNvSpPr>
          <p:nvPr>
            <p:ph type="title" hasCustomPrompt="1"/>
          </p:nvPr>
        </p:nvSpPr>
        <p:spPr>
          <a:xfrm>
            <a:off x="2186609" y="243796"/>
            <a:ext cx="7818783" cy="804002"/>
          </a:xfrm>
          <a:noFill/>
        </p:spPr>
        <p:txBody>
          <a:bodyPr>
            <a:noAutofit/>
          </a:bodyPr>
          <a:lstStyle>
            <a:lvl1pPr algn="ctr" rtl="1">
              <a:defRPr sz="7200" b="1">
                <a:ln>
                  <a:noFill/>
                </a:ln>
                <a:solidFill>
                  <a:schemeClr val="bg1"/>
                </a:solidFill>
                <a:effectLst>
                  <a:outerShdw blurRad="50800" dist="38100" dir="5400000" algn="t" rotWithShape="0">
                    <a:schemeClr val="bg1">
                      <a:lumMod val="85000"/>
                      <a:alpha val="40000"/>
                    </a:schemeClr>
                  </a:outerShdw>
                </a:effectLst>
                <a:latin typeface="Microsoft Uighur" panose="02000000000000000000" pitchFamily="2" charset="-78"/>
                <a:cs typeface="Microsoft Uighur" panose="02000000000000000000" pitchFamily="2" charset="-78"/>
              </a:defRPr>
            </a:lvl1pPr>
          </a:lstStyle>
          <a:p>
            <a:r>
              <a:rPr lang="ar-SA" dirty="0"/>
              <a:t>زيارت امين الله</a:t>
            </a:r>
            <a:endParaRPr lang="en-US" dirty="0"/>
          </a:p>
        </p:txBody>
      </p:sp>
      <p:sp>
        <p:nvSpPr>
          <p:cNvPr id="3" name="Content Placeholder 2">
            <a:extLst>
              <a:ext uri="{FF2B5EF4-FFF2-40B4-BE49-F238E27FC236}">
                <a16:creationId xmlns:a16="http://schemas.microsoft.com/office/drawing/2014/main" id="{DD2F62F3-04E0-418C-946B-152D11160995}"/>
              </a:ext>
            </a:extLst>
          </p:cNvPr>
          <p:cNvSpPr>
            <a:spLocks noGrp="1"/>
          </p:cNvSpPr>
          <p:nvPr>
            <p:ph idx="1" hasCustomPrompt="1"/>
          </p:nvPr>
        </p:nvSpPr>
        <p:spPr>
          <a:xfrm>
            <a:off x="801858" y="1742708"/>
            <a:ext cx="10588284" cy="1410848"/>
          </a:xfrm>
        </p:spPr>
        <p:txBody>
          <a:bodyPr anchor="ctr">
            <a:normAutofit/>
          </a:bodyPr>
          <a:lstStyle>
            <a:lvl1pPr marL="0" indent="0" algn="ctr" rtl="1">
              <a:buNone/>
              <a:defRPr sz="6000">
                <a:solidFill>
                  <a:schemeClr val="bg1"/>
                </a:solidFill>
                <a:latin typeface="Traditional Arabic" panose="02020603050405020304" pitchFamily="18" charset="-78"/>
                <a:cs typeface="KFGQPC Uthman Taha Naskh" panose="02000000000000000000" pitchFamily="2" charset="-78"/>
              </a:defRPr>
            </a:lvl1pPr>
          </a:lstStyle>
          <a:p>
            <a:pPr lvl="0"/>
            <a:r>
              <a:rPr lang="ar-SA" dirty="0">
                <a:cs typeface="KFGQPC Uthman Taha Naskh" panose="02000000000000000000" pitchFamily="2" charset="-78"/>
              </a:rPr>
              <a:t>عربي</a:t>
            </a:r>
            <a:endParaRPr lang="en-US" dirty="0"/>
          </a:p>
        </p:txBody>
      </p:sp>
      <p:sp>
        <p:nvSpPr>
          <p:cNvPr id="9" name="Content Placeholder 2">
            <a:extLst>
              <a:ext uri="{FF2B5EF4-FFF2-40B4-BE49-F238E27FC236}">
                <a16:creationId xmlns:a16="http://schemas.microsoft.com/office/drawing/2014/main" id="{DA8627F8-9742-4502-816F-63FB49ACF6FD}"/>
              </a:ext>
            </a:extLst>
          </p:cNvPr>
          <p:cNvSpPr>
            <a:spLocks noGrp="1"/>
          </p:cNvSpPr>
          <p:nvPr>
            <p:ph idx="12" hasCustomPrompt="1"/>
          </p:nvPr>
        </p:nvSpPr>
        <p:spPr>
          <a:xfrm>
            <a:off x="801858" y="3436247"/>
            <a:ext cx="10588284" cy="1115568"/>
          </a:xfrm>
        </p:spPr>
        <p:txBody>
          <a:bodyPr anchor="ctr">
            <a:normAutofit/>
          </a:bodyPr>
          <a:lstStyle>
            <a:lvl1pPr marL="0" indent="0" algn="ctr" rtl="1">
              <a:buNone/>
              <a:defRPr sz="6000">
                <a:solidFill>
                  <a:schemeClr val="bg1"/>
                </a:solidFill>
                <a:latin typeface="Jameel Khushkhati" panose="02000503000000000000" pitchFamily="2" charset="-78"/>
                <a:cs typeface="Jameel Khushkhati" panose="02000503000000000000" pitchFamily="2" charset="-78"/>
              </a:defRPr>
            </a:lvl1pPr>
          </a:lstStyle>
          <a:p>
            <a:pPr lvl="0"/>
            <a:r>
              <a:rPr lang="ur-PK" dirty="0"/>
              <a:t>اردو</a:t>
            </a:r>
            <a:endParaRPr lang="en-US" dirty="0"/>
          </a:p>
        </p:txBody>
      </p:sp>
      <p:sp>
        <p:nvSpPr>
          <p:cNvPr id="10" name="Content Placeholder 2">
            <a:extLst>
              <a:ext uri="{FF2B5EF4-FFF2-40B4-BE49-F238E27FC236}">
                <a16:creationId xmlns:a16="http://schemas.microsoft.com/office/drawing/2014/main" id="{3A169B60-9FEA-4D46-A7EF-D91CFCCCF5B0}"/>
              </a:ext>
            </a:extLst>
          </p:cNvPr>
          <p:cNvSpPr>
            <a:spLocks noGrp="1"/>
          </p:cNvSpPr>
          <p:nvPr>
            <p:ph idx="13" hasCustomPrompt="1"/>
          </p:nvPr>
        </p:nvSpPr>
        <p:spPr>
          <a:xfrm>
            <a:off x="801858" y="4803008"/>
            <a:ext cx="10588284" cy="1115567"/>
          </a:xfrm>
        </p:spPr>
        <p:txBody>
          <a:bodyPr anchor="ctr">
            <a:normAutofit/>
          </a:bodyPr>
          <a:lstStyle>
            <a:lvl1pPr marL="0" indent="0" algn="ctr" rtl="0">
              <a:lnSpc>
                <a:spcPct val="100000"/>
              </a:lnSpc>
              <a:buNone/>
              <a:defRPr sz="3900">
                <a:solidFill>
                  <a:schemeClr val="bg1"/>
                </a:solidFill>
                <a:latin typeface="Bahnschrift SemiBold SemiConden" panose="020B0502040204020203" pitchFamily="34" charset="0"/>
                <a:cs typeface="KFGQPC Uthman Taha Naskh" panose="02000000000000000000" pitchFamily="2" charset="-78"/>
              </a:defRPr>
            </a:lvl1pPr>
          </a:lstStyle>
          <a:p>
            <a:pPr lvl="0"/>
            <a:r>
              <a:rPr lang="en-US" dirty="0">
                <a:cs typeface="KFGQPC Uthman Taha Naskh" panose="02000000000000000000" pitchFamily="2" charset="-78"/>
              </a:rPr>
              <a:t>English</a:t>
            </a:r>
            <a:endParaRPr lang="en-US" dirty="0"/>
          </a:p>
        </p:txBody>
      </p:sp>
    </p:spTree>
    <p:extLst>
      <p:ext uri="{BB962C8B-B14F-4D97-AF65-F5344CB8AC3E}">
        <p14:creationId xmlns:p14="http://schemas.microsoft.com/office/powerpoint/2010/main" val="83604410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1DE6-4CD3-49D5-9964-18B44323C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E65EAD-3A95-47B1-80F2-0C208609C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0DE42-8F67-40D5-A12E-63754E483879}"/>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5" name="Footer Placeholder 4">
            <a:extLst>
              <a:ext uri="{FF2B5EF4-FFF2-40B4-BE49-F238E27FC236}">
                <a16:creationId xmlns:a16="http://schemas.microsoft.com/office/drawing/2014/main" id="{7AAFC4E0-1E5E-4B41-9F8D-EB6473BD4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82FD-62C1-4628-B203-10E466D0433D}"/>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318443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5F3B-C19E-4BE7-B234-F9BDB360D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D5380-4884-443D-8F41-60417A7AA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2B720D-9750-496D-8850-E54D9E63BF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F917B1-954A-489B-9866-6A8CC58E2B21}"/>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6" name="Footer Placeholder 5">
            <a:extLst>
              <a:ext uri="{FF2B5EF4-FFF2-40B4-BE49-F238E27FC236}">
                <a16:creationId xmlns:a16="http://schemas.microsoft.com/office/drawing/2014/main" id="{CB29FDD3-5A56-40C4-93AA-4C01B797D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3B624-35D2-4F65-B0A4-66308F0CE5EC}"/>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230030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1F78-10DA-4384-9681-9C8DFC224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19AA4-40DF-42E1-98FF-755D20343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2B57F-1A0F-44B8-BED5-681252EB70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741CE-C76B-402A-9023-E4D2E99B1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BDB410-A072-40DB-9830-0E17994992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7B2057-6324-48FF-A492-66486EAF05D8}"/>
              </a:ext>
            </a:extLst>
          </p:cNvPr>
          <p:cNvSpPr>
            <a:spLocks noGrp="1"/>
          </p:cNvSpPr>
          <p:nvPr>
            <p:ph type="dt" sz="half" idx="10"/>
          </p:nvPr>
        </p:nvSpPr>
        <p:spPr/>
        <p:txBody>
          <a:bodyPr/>
          <a:lstStyle/>
          <a:p>
            <a:fld id="{E9F42B89-7C6A-4457-A58D-8E19B1CE8CBC}" type="datetimeFigureOut">
              <a:rPr lang="en-US" smtClean="0"/>
              <a:t>8/16/2021</a:t>
            </a:fld>
            <a:endParaRPr lang="en-US"/>
          </a:p>
        </p:txBody>
      </p:sp>
      <p:sp>
        <p:nvSpPr>
          <p:cNvPr id="8" name="Footer Placeholder 7">
            <a:extLst>
              <a:ext uri="{FF2B5EF4-FFF2-40B4-BE49-F238E27FC236}">
                <a16:creationId xmlns:a16="http://schemas.microsoft.com/office/drawing/2014/main" id="{57FA7E5E-AC47-4142-A504-1E8BE30F8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E1E1C-80AB-4AF4-912F-92CC8C8070DD}"/>
              </a:ext>
            </a:extLst>
          </p:cNvPr>
          <p:cNvSpPr>
            <a:spLocks noGrp="1"/>
          </p:cNvSpPr>
          <p:nvPr>
            <p:ph type="sldNum" sz="quarter" idx="12"/>
          </p:nvPr>
        </p:nvSpPr>
        <p:spPr/>
        <p:txBody>
          <a:bodyPr/>
          <a:lstStyle/>
          <a:p>
            <a:fld id="{3B5CA26A-988D-41B1-81C3-9E9210DBF5F1}" type="slidenum">
              <a:rPr lang="en-US" smtClean="0"/>
              <a:t>‹#›</a:t>
            </a:fld>
            <a:endParaRPr lang="en-US"/>
          </a:p>
        </p:txBody>
      </p:sp>
    </p:spTree>
    <p:extLst>
      <p:ext uri="{BB962C8B-B14F-4D97-AF65-F5344CB8AC3E}">
        <p14:creationId xmlns:p14="http://schemas.microsoft.com/office/powerpoint/2010/main" val="315989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extLst>
              <a:ext uri="{BEBA8EAE-BF5A-486C-A8C5-ECC9F3942E4B}">
                <a14:imgProps xmlns:a14="http://schemas.microsoft.com/office/drawing/2010/main">
                  <a14:imgLayer r:embed="rId18">
                    <a14:imgEffect>
                      <a14:artisticGlowEdges trans="30000" smoothness="8"/>
                    </a14:imgEffect>
                    <a14:imgEffect>
                      <a14:colorTemperature colorTemp="11500"/>
                    </a14:imgEffect>
                    <a14:imgEffect>
                      <a14:saturation sat="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48E3D-A12C-44C9-B900-51DDFDE1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2FF57-A9D6-40D9-A71C-9F131A1C4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C9E3E-471E-4257-8A24-506EF2D7C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42B89-7C6A-4457-A58D-8E19B1CE8CBC}" type="datetimeFigureOut">
              <a:rPr lang="en-US" smtClean="0"/>
              <a:t>8/16/2021</a:t>
            </a:fld>
            <a:endParaRPr lang="en-US"/>
          </a:p>
        </p:txBody>
      </p:sp>
      <p:sp>
        <p:nvSpPr>
          <p:cNvPr id="5" name="Footer Placeholder 4">
            <a:extLst>
              <a:ext uri="{FF2B5EF4-FFF2-40B4-BE49-F238E27FC236}">
                <a16:creationId xmlns:a16="http://schemas.microsoft.com/office/drawing/2014/main" id="{7129F8C2-9482-446C-B18D-5717E237A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839576-4820-465D-9116-8F7BB5CD3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CA26A-988D-41B1-81C3-9E9210DBF5F1}" type="slidenum">
              <a:rPr lang="en-US" smtClean="0"/>
              <a:t>‹#›</a:t>
            </a:fld>
            <a:endParaRPr lang="en-US"/>
          </a:p>
        </p:txBody>
      </p:sp>
    </p:spTree>
    <p:extLst>
      <p:ext uri="{BB962C8B-B14F-4D97-AF65-F5344CB8AC3E}">
        <p14:creationId xmlns:p14="http://schemas.microsoft.com/office/powerpoint/2010/main" val="26859322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8EB881-27BF-4850-84CE-3B5B829F4C9E}"/>
              </a:ext>
            </a:extLst>
          </p:cNvPr>
          <p:cNvSpPr txBox="1"/>
          <p:nvPr/>
        </p:nvSpPr>
        <p:spPr>
          <a:xfrm>
            <a:off x="248355" y="805205"/>
            <a:ext cx="11695290" cy="5247590"/>
          </a:xfrm>
          <a:prstGeom prst="rect">
            <a:avLst/>
          </a:prstGeom>
          <a:noFill/>
        </p:spPr>
        <p:txBody>
          <a:bodyPr wrap="square">
            <a:spAutoFit/>
          </a:bodyPr>
          <a:lstStyle/>
          <a:p>
            <a:pPr algn="ctr"/>
            <a:r>
              <a:rPr lang="ar-OM" sz="11500" b="1">
                <a:solidFill>
                  <a:srgbClr val="FF0000"/>
                </a:solidFill>
                <a:latin typeface="Arabic Typesetting" panose="03020402040406030203" pitchFamily="66" charset="-78"/>
                <a:cs typeface="Arabic Typesetting" panose="03020402040406030203" pitchFamily="66" charset="-78"/>
              </a:rPr>
              <a:t>زيارة ناحية</a:t>
            </a:r>
            <a:endParaRPr lang="en-US" sz="11500" b="1">
              <a:solidFill>
                <a:srgbClr val="FF0000"/>
              </a:solidFill>
              <a:latin typeface="Arabic Typesetting" panose="03020402040406030203" pitchFamily="66" charset="-78"/>
              <a:cs typeface="Arabic Typesetting" panose="03020402040406030203" pitchFamily="66" charset="-78"/>
            </a:endParaRPr>
          </a:p>
          <a:p>
            <a:pPr algn="ctr"/>
            <a:r>
              <a:rPr lang="en-US" sz="4800">
                <a:solidFill>
                  <a:srgbClr val="FF0000"/>
                </a:solidFill>
                <a:latin typeface="Amasis MT Pro Black" panose="020B0604020202020204" pitchFamily="18" charset="0"/>
              </a:rPr>
              <a:t>Ziyarah Nahiya</a:t>
            </a:r>
            <a:br>
              <a:rPr lang="en-US" sz="3600">
                <a:solidFill>
                  <a:srgbClr val="FF0000"/>
                </a:solidFill>
                <a:latin typeface="Amasis MT Pro Black" panose="020B0604020202020204" pitchFamily="18" charset="0"/>
              </a:rPr>
            </a:br>
            <a:r>
              <a:rPr lang="en-US" sz="2800" b="1">
                <a:solidFill>
                  <a:srgbClr val="FF0000"/>
                </a:solidFill>
                <a:effectLst/>
                <a:latin typeface="Amasis MT Pro Black" panose="020B0604020202020204" pitchFamily="18" charset="0"/>
              </a:rPr>
              <a:t>Salutation on Imam Hussain(as) by Imam Mahdi(ajtfs)</a:t>
            </a:r>
          </a:p>
          <a:p>
            <a:pPr algn="ctr"/>
            <a:r>
              <a:rPr lang="en-US" sz="2400" b="0" i="0">
                <a:effectLst/>
                <a:latin typeface="Rajdhani"/>
              </a:rPr>
              <a:t>Of the several prescribed Ziyarat of Imam al-Husain (as), one was recited by Imam al-Mahdi(ATFS) and reached us through one of his four special deputies. For that reason, it is known as Ziyarat al-Nahiya al-Muqaddas. One of the most important features of this Ziyarat is that in different phrases, Imam al-Mahdi (ATFS) graphically describes the events of Ashura and the agony that Imam al-Husain (as) and his family faced on that horrific and ominous day.</a:t>
            </a:r>
            <a:endParaRPr lang="en-US" sz="2400">
              <a:latin typeface="Amasis MT Pro Black" panose="020B0604020202020204" pitchFamily="18" charset="0"/>
            </a:endParaRPr>
          </a:p>
        </p:txBody>
      </p:sp>
      <p:pic>
        <p:nvPicPr>
          <p:cNvPr id="8" name="Picture 7">
            <a:extLst>
              <a:ext uri="{FF2B5EF4-FFF2-40B4-BE49-F238E27FC236}">
                <a16:creationId xmlns:a16="http://schemas.microsoft.com/office/drawing/2014/main" id="{7D41B6EA-F0FE-48E1-8ECB-531434141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714" y="0"/>
            <a:ext cx="2864572" cy="838465"/>
          </a:xfrm>
          <a:prstGeom prst="rect">
            <a:avLst/>
          </a:prstGeom>
        </p:spPr>
      </p:pic>
    </p:spTree>
    <p:extLst>
      <p:ext uri="{BB962C8B-B14F-4D97-AF65-F5344CB8AC3E}">
        <p14:creationId xmlns:p14="http://schemas.microsoft.com/office/powerpoint/2010/main" val="425290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7200" dirty="0">
                <a:latin typeface="Arabic Typesetting" panose="03020402040406030203" pitchFamily="66" charset="-78"/>
                <a:cs typeface="Arabic Typesetting" panose="03020402040406030203" pitchFamily="66" charset="-78"/>
              </a:rPr>
              <a:t>السَّلَامُ عَلَى أَيُّوبَ الَّذِي شَفَاهُ اللَّهُ مِنْ عِلَّتِهِ، </a:t>
            </a:r>
            <a:br>
              <a:rPr lang="en-US" sz="7200" dirty="0">
                <a:latin typeface="Arabic Typesetting" panose="03020402040406030203" pitchFamily="66" charset="-78"/>
                <a:cs typeface="Arabic Typesetting" panose="03020402040406030203" pitchFamily="66" charset="-78"/>
              </a:rPr>
            </a:br>
            <a:r>
              <a:rPr lang="ar-SA" sz="7200" dirty="0">
                <a:latin typeface="Arabic Typesetting" panose="03020402040406030203" pitchFamily="66" charset="-78"/>
                <a:cs typeface="Arabic Typesetting" panose="03020402040406030203" pitchFamily="66" charset="-78"/>
              </a:rPr>
              <a:t>السَّلَامُ عَلَى يُونُسَ الَّذِي أَنْجَزَ اللَّهُ لَهُ مَضْمُونَ‏ عِدَتِهِ‏،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ایوبؑ پر جن کو اللہ نے بیماری سے شفا دی</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یونسؑ پر جن کے وعدہ کو اللہ نے پورا کیا</a:t>
            </a:r>
            <a:r>
              <a:rPr lang="ur-PK" dirty="0">
                <a:latin typeface="Arabic Typesetting" panose="03020402040406030203" pitchFamily="66" charset="-78"/>
                <a:cs typeface="Arabic Typesetting" panose="03020402040406030203" pitchFamily="66" charset="-78"/>
              </a:rPr>
              <a:t> جس کی انہوں نے ضمانت دی تھی،</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Ayyub, whom Allah cured after his (prolonged) illness</a:t>
            </a:r>
            <a:br>
              <a:rPr lang="en-US" dirty="0"/>
            </a:br>
            <a:r>
              <a:rPr lang="en-US" dirty="0"/>
              <a:t>Peace be upon </a:t>
            </a:r>
            <a:r>
              <a:rPr lang="en-US" dirty="0" err="1"/>
              <a:t>Yunus</a:t>
            </a:r>
            <a:r>
              <a:rPr lang="en-US" dirty="0"/>
              <a:t>, for whom Allah fulfilled the purport of His promise</a:t>
            </a:r>
          </a:p>
        </p:txBody>
      </p:sp>
      <p:pic>
        <p:nvPicPr>
          <p:cNvPr id="5" name="Picture 4">
            <a:extLst>
              <a:ext uri="{FF2B5EF4-FFF2-40B4-BE49-F238E27FC236}">
                <a16:creationId xmlns:a16="http://schemas.microsoft.com/office/drawing/2014/main" id="{A9C4B453-EC4D-42AC-827C-68AB62C47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DE6850E-B76A-4FFC-AC40-E7998D592AA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403289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حَتَّى إِذَا الْجَوْرُ مَدَّ بَاعَهُ،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أَسْفَرَ الظُّلْمُ قَنَاعَهُ،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یہاں تک کہ جب جور و ستم نے لمبے لمبے ڈگ بھر کر سرکشی شروع کردی،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ظلم تمام تر ہتھیار جمع کر کے سخت جنگ کے لئے آمادہ ہوگیا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even when tyranny became wide-spread,</a:t>
            </a:r>
            <a:br>
              <a:rPr lang="en-US" dirty="0"/>
            </a:br>
            <a:r>
              <a:rPr lang="en-US" dirty="0"/>
              <a:t>injustice removed its veil,</a:t>
            </a:r>
          </a:p>
        </p:txBody>
      </p:sp>
      <p:pic>
        <p:nvPicPr>
          <p:cNvPr id="5" name="Picture 4">
            <a:extLst>
              <a:ext uri="{FF2B5EF4-FFF2-40B4-BE49-F238E27FC236}">
                <a16:creationId xmlns:a16="http://schemas.microsoft.com/office/drawing/2014/main" id="{02AFC1DB-4A47-40B8-A0AB-041C861A7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B8D8D3D-26BC-48A3-BB86-AFDB73BA4E3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499590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دَعَا الْغَيُّ أَتْبَاعَهُ،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أَنْتَ فِي حَرَمِ جَدِّكَ قَاطِنٌ،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باغیوں نے اپنے تمام ساتھیوں کو بلا بھیجا</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اس وقت، آپ، اپنے جد کے حرم میں پناہ گزیں،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wickedness called upon its followers,</a:t>
            </a:r>
            <a:br>
              <a:rPr lang="en-US" dirty="0"/>
            </a:br>
            <a:r>
              <a:rPr lang="en-US" dirty="0"/>
              <a:t>and you were residing in the sanctuary of your grandfather,</a:t>
            </a:r>
          </a:p>
        </p:txBody>
      </p:sp>
      <p:pic>
        <p:nvPicPr>
          <p:cNvPr id="5" name="Picture 4">
            <a:extLst>
              <a:ext uri="{FF2B5EF4-FFF2-40B4-BE49-F238E27FC236}">
                <a16:creationId xmlns:a16="http://schemas.microsoft.com/office/drawing/2014/main" id="{E10C9576-D5E7-49F0-A746-4A98F5AAC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6915236-C30E-4ADD-AC71-BBE695C8419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025057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لِلظَّالِمِينَ مُبَايِنٌ، جَلِيسُ الْبَيْتِ وَ الْمِحْرَابِ،</a:t>
            </a:r>
            <a:r>
              <a:rPr lang="en-US" sz="8800" dirty="0">
                <a:latin typeface="Arabic Typesetting" panose="03020402040406030203" pitchFamily="66" charset="-78"/>
                <a:cs typeface="Arabic Typesetting" panose="03020402040406030203" pitchFamily="66" charset="-78"/>
              </a:rPr>
              <a:t> </a:t>
            </a:r>
            <a:r>
              <a:rPr lang="ar-SA" sz="8800" dirty="0">
                <a:latin typeface="Arabic Typesetting" panose="03020402040406030203" pitchFamily="66" charset="-78"/>
                <a:cs typeface="Arabic Typesetting" panose="03020402040406030203" pitchFamily="66" charset="-78"/>
              </a:rPr>
              <a:t>مُعْتَزِلٌ عَنِ اللَّذَّاتِ وَ الشَّهَوَاتِ،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ظالموں سے الگ تھلگ، مسجد و محراب کے سائے میں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لذات اور خواہشات سے </a:t>
            </a:r>
            <a:r>
              <a:rPr lang="ur-PK" dirty="0">
                <a:latin typeface="Arabic Typesetting" panose="03020402040406030203" pitchFamily="66" charset="-78"/>
                <a:cs typeface="Arabic Typesetting" panose="03020402040406030203" pitchFamily="66" charset="-78"/>
              </a:rPr>
              <a:t>کنارہ کش </a:t>
            </a:r>
            <a:r>
              <a:rPr lang="ar-SA" dirty="0">
                <a:latin typeface="Arabic Typesetting" panose="03020402040406030203" pitchFamily="66" charset="-78"/>
                <a:cs typeface="Arabic Typesetting" panose="03020402040406030203" pitchFamily="66" charset="-78"/>
              </a:rPr>
              <a:t>بیٹھے تھے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detached from the oppressors, sitting in the house and the prayer niche,</a:t>
            </a:r>
            <a:br>
              <a:rPr lang="en-US" dirty="0"/>
            </a:br>
            <a:r>
              <a:rPr lang="en-US" dirty="0"/>
              <a:t>unattached to (worldly) pleasures and carnal desires,</a:t>
            </a:r>
          </a:p>
        </p:txBody>
      </p:sp>
      <p:pic>
        <p:nvPicPr>
          <p:cNvPr id="5" name="Picture 4">
            <a:extLst>
              <a:ext uri="{FF2B5EF4-FFF2-40B4-BE49-F238E27FC236}">
                <a16:creationId xmlns:a16="http://schemas.microsoft.com/office/drawing/2014/main" id="{5918DD4F-B14E-430E-B8A9-967F5C01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AD9E6F7-AA29-46FB-8EDB-BB817BA1E7A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022941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تُنْكِرُ الْمُنْكَرَ بِقَلْبِكَ وَ لِسَانِكَ،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عَلَى حَسَبِ طَاقَتِكَ وَ إِمْكَانِكَ.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اپنی طاقت اور امکانات کے مطابق دل و زبان کے ذریعہ برائیوں سے نفرت کا اظہار کرتے اور لوگوں کو برائیوں سے روکتے تھے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renouncing evil in your heart and on your tongue </a:t>
            </a:r>
            <a:br>
              <a:rPr lang="en-US" dirty="0"/>
            </a:br>
            <a:r>
              <a:rPr lang="en-US" dirty="0"/>
              <a:t>to the extent of your strength and ability.</a:t>
            </a:r>
          </a:p>
        </p:txBody>
      </p:sp>
      <p:pic>
        <p:nvPicPr>
          <p:cNvPr id="5" name="Picture 4">
            <a:extLst>
              <a:ext uri="{FF2B5EF4-FFF2-40B4-BE49-F238E27FC236}">
                <a16:creationId xmlns:a16="http://schemas.microsoft.com/office/drawing/2014/main" id="{68E5F564-6995-4529-AEA5-2963F6D43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007725D-4DFF-48EC-9EB7-EB877666BFE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422631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ثُمَّ اقْتَضَاكَ الْعِلْمُ لِلْإِنْكَارِ،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لَزِمَكَ أَنْ تُجَاهِدَ الْفُجَّارَ،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مگر، پھر آپ کے علم کا تقاضا ہوا کہ آپ بیعت سے انکار کریں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فجار کے خلاف جہاد کے لئے اٹھ کھڑے ہوں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Then the knowledge demanded you for disavowal (of falsehood),</a:t>
            </a:r>
            <a:br>
              <a:rPr lang="en-US" dirty="0"/>
            </a:br>
            <a:r>
              <a:rPr lang="en-US" dirty="0"/>
              <a:t>and made it incumbent on you to struggle against the deviant,</a:t>
            </a:r>
          </a:p>
        </p:txBody>
      </p:sp>
      <p:pic>
        <p:nvPicPr>
          <p:cNvPr id="5" name="Picture 4">
            <a:extLst>
              <a:ext uri="{FF2B5EF4-FFF2-40B4-BE49-F238E27FC236}">
                <a16:creationId xmlns:a16="http://schemas.microsoft.com/office/drawing/2014/main" id="{71DF08E8-B8BB-4C7D-ADA1-1FAF40EA6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0B16D24-FC29-40C8-9A5E-CBD657CA197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542836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فَسِرْتَ فِي أَوْلَادِكَ وَ أَهَالِيكَ،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شِيعَتِكَ وَ مَوَالِيكَ،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چنانچہ آپ اپنے اہل و عیال</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اپنے شیعوں، اور چاہنے والوں کو لے کر روانہ ہوگئے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Therefore, you set out in company of your children, kinsfolk, followers, and supporters,</a:t>
            </a:r>
          </a:p>
        </p:txBody>
      </p:sp>
      <p:pic>
        <p:nvPicPr>
          <p:cNvPr id="5" name="Picture 4">
            <a:extLst>
              <a:ext uri="{FF2B5EF4-FFF2-40B4-BE49-F238E27FC236}">
                <a16:creationId xmlns:a16="http://schemas.microsoft.com/office/drawing/2014/main" id="{294772AA-4D57-4E5D-95F9-133B38929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A9F1CC0-A612-4BD2-8BD7-0B912095B2D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996996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وَ صَدَعْتَ بِالْحَقِّ وَ الْبَيِّنَةِ، </a:t>
            </a:r>
            <a:br>
              <a:rPr lang="en-US" sz="8000" dirty="0">
                <a:latin typeface="Arabic Typesetting" panose="03020402040406030203" pitchFamily="66" charset="-78"/>
                <a:cs typeface="Arabic Typesetting" panose="03020402040406030203" pitchFamily="66" charset="-78"/>
              </a:rPr>
            </a:br>
            <a:r>
              <a:rPr lang="ar-SA" sz="8000" dirty="0">
                <a:latin typeface="Arabic Typesetting" panose="03020402040406030203" pitchFamily="66" charset="-78"/>
                <a:cs typeface="Arabic Typesetting" panose="03020402040406030203" pitchFamily="66" charset="-78"/>
              </a:rPr>
              <a:t>وَ دَعَوْتَ إِلَى اللَّهِ‏ بِالْحِكْمَةِ وَ الْمَوْعِظَةِ الْحَسَنَةِ،</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اور</a:t>
            </a:r>
            <a:r>
              <a:rPr lang="ur-PK" dirty="0">
                <a:latin typeface="Arabic Typesetting" panose="03020402040406030203" pitchFamily="66" charset="-78"/>
                <a:cs typeface="Arabic Typesetting" panose="03020402040406030203" pitchFamily="66" charset="-78"/>
              </a:rPr>
              <a:t>آپ نے</a:t>
            </a:r>
            <a:r>
              <a:rPr lang="ar-SA" dirty="0">
                <a:latin typeface="Arabic Typesetting" panose="03020402040406030203" pitchFamily="66" charset="-78"/>
                <a:cs typeface="Arabic Typesetting" panose="03020402040406030203" pitchFamily="66" charset="-78"/>
              </a:rPr>
              <a:t>حق اور </a:t>
            </a:r>
            <a:r>
              <a:rPr lang="ur-PK" dirty="0">
                <a:latin typeface="Arabic Typesetting" panose="03020402040406030203" pitchFamily="66" charset="-78"/>
                <a:cs typeface="Arabic Typesetting" panose="03020402040406030203" pitchFamily="66" charset="-78"/>
              </a:rPr>
              <a:t>روشن </a:t>
            </a:r>
            <a:r>
              <a:rPr lang="ar-SA" dirty="0">
                <a:latin typeface="Arabic Typesetting" panose="03020402040406030203" pitchFamily="66" charset="-78"/>
                <a:cs typeface="Arabic Typesetting" panose="03020402040406030203" pitchFamily="66" charset="-78"/>
              </a:rPr>
              <a:t>دلائل و براہین </a:t>
            </a:r>
            <a:r>
              <a:rPr lang="ur-PK" dirty="0">
                <a:latin typeface="Arabic Typesetting" panose="03020402040406030203" pitchFamily="66" charset="-78"/>
                <a:cs typeface="Arabic Typesetting" panose="03020402040406030203" pitchFamily="66" charset="-78"/>
              </a:rPr>
              <a:t>کے ساتھ</a:t>
            </a:r>
            <a:r>
              <a:rPr lang="ar-SA"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لوگوں کو حکمت اور موعظہ حسنہ کے ساتھ اللہ کی طرف بلایا،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disclosed the truth and clear proofs,</a:t>
            </a:r>
            <a:br>
              <a:rPr lang="en-US" dirty="0"/>
            </a:br>
            <a:r>
              <a:rPr lang="en-US" dirty="0"/>
              <a:t>summoned people towards Allah with wisdom and fine exhortation,</a:t>
            </a:r>
          </a:p>
        </p:txBody>
      </p:sp>
      <p:pic>
        <p:nvPicPr>
          <p:cNvPr id="5" name="Picture 4">
            <a:extLst>
              <a:ext uri="{FF2B5EF4-FFF2-40B4-BE49-F238E27FC236}">
                <a16:creationId xmlns:a16="http://schemas.microsoft.com/office/drawing/2014/main" id="{63FD5039-CB60-4BA0-9F95-9C79024E6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997F616-E389-4F66-8A13-90F427D2F49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694084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أَمَرْتَ بِإِقَامَةِ الْحُدُودِ،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الطَّاعَةِ لِلْمَعْبُودِ،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حدود الہی کے قیام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a:t>
            </a:r>
            <a:r>
              <a:rPr lang="ur-PK" dirty="0">
                <a:latin typeface="Arabic Typesetting" panose="03020402040406030203" pitchFamily="66" charset="-78"/>
                <a:cs typeface="Arabic Typesetting" panose="03020402040406030203" pitchFamily="66" charset="-78"/>
              </a:rPr>
              <a:t>معبود</a:t>
            </a:r>
            <a:r>
              <a:rPr lang="ar-SA" dirty="0">
                <a:latin typeface="Arabic Typesetting" panose="03020402040406030203" pitchFamily="66" charset="-78"/>
                <a:cs typeface="Arabic Typesetting" panose="03020402040406030203" pitchFamily="66" charset="-78"/>
              </a:rPr>
              <a:t>کی اطاعت کا حکم دیا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ordered the establishment of the limits of divine law, </a:t>
            </a:r>
            <a:br>
              <a:rPr lang="en-US" dirty="0"/>
            </a:br>
            <a:r>
              <a:rPr lang="en-US" dirty="0"/>
              <a:t>and the obedience to the One Who should be worshipped,</a:t>
            </a:r>
          </a:p>
        </p:txBody>
      </p:sp>
      <p:pic>
        <p:nvPicPr>
          <p:cNvPr id="5" name="Picture 4">
            <a:extLst>
              <a:ext uri="{FF2B5EF4-FFF2-40B4-BE49-F238E27FC236}">
                <a16:creationId xmlns:a16="http://schemas.microsoft.com/office/drawing/2014/main" id="{697BB0AC-F35F-4A36-9D9A-A4A949333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F2C5CC4-EED3-4D15-9B57-2B1E79B2D0A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16195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a:latin typeface="Arabic Typesetting" panose="03020402040406030203" pitchFamily="66" charset="-78"/>
                <a:cs typeface="Arabic Typesetting" panose="03020402040406030203" pitchFamily="66" charset="-78"/>
              </a:rPr>
              <a:t>وَ نَهَيْتَ عَنِ الْخَبَائِثِ وَ الطُّغْيَانِ، </a:t>
            </a:r>
            <a:br>
              <a:rPr lang="en-US" sz="8800">
                <a:latin typeface="Arabic Typesetting" panose="03020402040406030203" pitchFamily="66" charset="-78"/>
                <a:cs typeface="Arabic Typesetting" panose="03020402040406030203" pitchFamily="66" charset="-78"/>
              </a:rPr>
            </a:br>
            <a:r>
              <a:rPr lang="ar-SA" sz="8800">
                <a:latin typeface="Arabic Typesetting" panose="03020402040406030203" pitchFamily="66" charset="-78"/>
                <a:cs typeface="Arabic Typesetting" panose="03020402040406030203" pitchFamily="66" charset="-78"/>
              </a:rPr>
              <a:t>وَ وَاجَهُوكَ بِالظُّلْمِ وَ الْعُدْوَانِ.</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لوگوں کو خبائث و بے ہودگیوں اور سرکشی سے روکا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لیکن لوگ ظلم و ستم کے ساتھ آپ کے مقابلے پر ڈٹ گئے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forbade (people) from wickedness and oppression,</a:t>
            </a:r>
            <a:br>
              <a:rPr lang="en-US" dirty="0"/>
            </a:br>
            <a:r>
              <a:rPr lang="en-US" dirty="0"/>
              <a:t>But, they confronted you with injustice and aggression.</a:t>
            </a:r>
          </a:p>
        </p:txBody>
      </p:sp>
      <p:pic>
        <p:nvPicPr>
          <p:cNvPr id="5" name="Picture 4">
            <a:extLst>
              <a:ext uri="{FF2B5EF4-FFF2-40B4-BE49-F238E27FC236}">
                <a16:creationId xmlns:a16="http://schemas.microsoft.com/office/drawing/2014/main" id="{4AEF76C7-CA16-4D39-846C-FB833D20E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2D06077-22A0-4B6D-87A3-0A6467609E7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711398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فَجَاهَدْتَهُمْ بَعْدَ الْإِيعَاذِ إِلَيْهِمْ،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تَأْكِيدِ الْحُجَّةِ عَلَيْهِمْ،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پس آپ نے جہاد شروع کیا،</a:t>
            </a:r>
            <a:r>
              <a:rPr lang="ar-SA" dirty="0">
                <a:latin typeface="Arabic Typesetting" panose="03020402040406030203" pitchFamily="66" charset="-78"/>
                <a:cs typeface="Arabic Typesetting" panose="03020402040406030203" pitchFamily="66" charset="-78"/>
              </a:rPr>
              <a:t> پہلے تو ان کو خدا کے غضب سے ڈرایا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a:t>
            </a:r>
            <a:r>
              <a:rPr lang="ur-PK" dirty="0">
                <a:latin typeface="Arabic Typesetting" panose="03020402040406030203" pitchFamily="66" charset="-78"/>
                <a:cs typeface="Arabic Typesetting" panose="03020402040406030203" pitchFamily="66" charset="-78"/>
              </a:rPr>
              <a:t>تاکید کی اور</a:t>
            </a:r>
            <a:r>
              <a:rPr lang="ar-SA" dirty="0">
                <a:latin typeface="Arabic Typesetting" panose="03020402040406030203" pitchFamily="66" charset="-78"/>
                <a:cs typeface="Arabic Typesetting" panose="03020402040406030203" pitchFamily="66" charset="-78"/>
              </a:rPr>
              <a:t>ان پر حجت تمام کی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Therefore, you resisted them after advising them, </a:t>
            </a:r>
            <a:br>
              <a:rPr lang="en-US" dirty="0"/>
            </a:br>
            <a:r>
              <a:rPr lang="en-US" dirty="0"/>
              <a:t>and stressing over (divine) proofs against them.</a:t>
            </a:r>
          </a:p>
        </p:txBody>
      </p:sp>
      <p:pic>
        <p:nvPicPr>
          <p:cNvPr id="5" name="Picture 4">
            <a:extLst>
              <a:ext uri="{FF2B5EF4-FFF2-40B4-BE49-F238E27FC236}">
                <a16:creationId xmlns:a16="http://schemas.microsoft.com/office/drawing/2014/main" id="{B3902C2F-1FBB-47EC-874B-8C1A0CBE9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7D4A6D9-8B77-4569-B380-B0C48BBDEC6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232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عُزَيْرٍ الَّذِي أَحْيَاهُ اللَّهُ بَعْدَ مَيْتَتِهِ، السَّلَامُ عَلَى زَكَرِيَّا الصَّابِرِ فِي مِحْنَتِهِ،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عزیرؑ پر جن کو اللہ نے </a:t>
            </a:r>
            <a:r>
              <a:rPr lang="ur-PK" dirty="0">
                <a:latin typeface="Arabic Typesetting" panose="03020402040406030203" pitchFamily="66" charset="-78"/>
                <a:cs typeface="Arabic Typesetting" panose="03020402040406030203" pitchFamily="66" charset="-78"/>
              </a:rPr>
              <a:t>موت کے بعد </a:t>
            </a:r>
            <a:r>
              <a:rPr lang="ar-SA" dirty="0">
                <a:latin typeface="Arabic Typesetting" panose="03020402040406030203" pitchFamily="66" charset="-78"/>
                <a:cs typeface="Arabic Typesetting" panose="03020402040406030203" pitchFamily="66" charset="-78"/>
              </a:rPr>
              <a:t>دوبارہ زندگی عطا فرمائی</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زکریاؑ پر جنھوں نے سخت آزمائشوں میں بھی صبر سے کام لیا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Uzair, whom Allah brought to life after his death</a:t>
            </a:r>
            <a:br>
              <a:rPr lang="en-US" dirty="0"/>
            </a:br>
            <a:r>
              <a:rPr lang="en-US" dirty="0"/>
              <a:t>Peace be upon </a:t>
            </a:r>
            <a:r>
              <a:rPr lang="en-US" dirty="0" err="1"/>
              <a:t>Zakariyya</a:t>
            </a:r>
            <a:r>
              <a:rPr lang="en-US" dirty="0"/>
              <a:t>, who remained patient in his tribulations</a:t>
            </a:r>
          </a:p>
        </p:txBody>
      </p:sp>
      <p:pic>
        <p:nvPicPr>
          <p:cNvPr id="5" name="Picture 4">
            <a:extLst>
              <a:ext uri="{FF2B5EF4-FFF2-40B4-BE49-F238E27FC236}">
                <a16:creationId xmlns:a16="http://schemas.microsoft.com/office/drawing/2014/main" id="{7B613FC0-3C88-4DEE-ADAF-97B503D25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67250C7-D9A7-4FB4-921C-21CE04F2D79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334902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فَنَكَثُوا ذِمَامَكَ وَ بَيْعَتَكَ،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أَسْخَطُوا رَبَّكَ وَ جَدَّكَ،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تب، انھوں نے آپ سے کیا ہوا عہد توڑا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کے رب اور آپ کے جدامجد کو ناراض کیا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However, they violated your (divine) rights and oath,</a:t>
            </a:r>
            <a:br>
              <a:rPr lang="en-US" dirty="0"/>
            </a:br>
            <a:r>
              <a:rPr lang="en-US" dirty="0"/>
              <a:t>angered your Lord and your grandfather,</a:t>
            </a:r>
          </a:p>
        </p:txBody>
      </p:sp>
      <p:pic>
        <p:nvPicPr>
          <p:cNvPr id="5" name="Picture 4">
            <a:extLst>
              <a:ext uri="{FF2B5EF4-FFF2-40B4-BE49-F238E27FC236}">
                <a16:creationId xmlns:a16="http://schemas.microsoft.com/office/drawing/2014/main" id="{C7048D04-375C-41A3-AFB9-BBA49ED81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DBEF392-2163-47CB-852E-3C15CF2D96B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64173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بَدَءُوكَ بِالْحَرْبِ،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فَثَبَتَّ لِلطَّعْنِ وَ الضَّرْبِ،</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آپ کے ساتھ جنگ شروع کر دی</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لہٰذا آپ بھی میدان کارزار میں اتر آئے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initiated battle against you,</a:t>
            </a:r>
            <a:br>
              <a:rPr lang="en-US" dirty="0"/>
            </a:br>
            <a:r>
              <a:rPr lang="en-US" dirty="0"/>
              <a:t>Hence, you stood firm to spear and strike,</a:t>
            </a:r>
          </a:p>
        </p:txBody>
      </p:sp>
      <p:pic>
        <p:nvPicPr>
          <p:cNvPr id="5" name="Picture 4">
            <a:extLst>
              <a:ext uri="{FF2B5EF4-FFF2-40B4-BE49-F238E27FC236}">
                <a16:creationId xmlns:a16="http://schemas.microsoft.com/office/drawing/2014/main" id="{612367EE-8BCA-47C6-9EA4-863B014C4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AFB715A-29D0-4FAC-BAE9-6F268A76EB1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798208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طَحَنْتَ جُنُودَ الْفُجَّارِ،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اقْتَحَمْتَ قَسْطَلَ الْغُبَارِ،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نے فجار کے لشکروں کو روند ڈالا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ر جنگ کے گہرے غبار کے بادلوں میں گھس کر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pulverized the soldiers of the transgressors, </a:t>
            </a:r>
            <a:br>
              <a:rPr lang="en-US" dirty="0"/>
            </a:br>
            <a:r>
              <a:rPr lang="en-US" dirty="0"/>
              <a:t>and stormed (courageously) into the dust of the battle,</a:t>
            </a:r>
          </a:p>
        </p:txBody>
      </p:sp>
      <p:pic>
        <p:nvPicPr>
          <p:cNvPr id="5" name="Picture 4">
            <a:extLst>
              <a:ext uri="{FF2B5EF4-FFF2-40B4-BE49-F238E27FC236}">
                <a16:creationId xmlns:a16="http://schemas.microsoft.com/office/drawing/2014/main" id="{F1AED433-D11F-4515-B9CB-9FDD74DF1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E3F1F2C-08DB-4DD8-81B6-B7F7AB49054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919021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مُجَالِداً بِذِي الْفَقَارِ،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كَأَنَّكَ عَلِيٌّ الْمُخْتَارُ.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ذوالفقار سے جنگ کرتے ہوئے</a:t>
            </a:r>
            <a:r>
              <a:rPr lang="ar-SA" dirty="0">
                <a:latin typeface="Arabic Typesetting" panose="03020402040406030203" pitchFamily="66" charset="-78"/>
                <a:cs typeface="Arabic Typesetting" panose="03020402040406030203" pitchFamily="66" charset="-78"/>
              </a:rPr>
              <a:t>گھمسان کا رن ڈالا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کہ علی(علیہ السلام) جنگ </a:t>
            </a:r>
            <a:r>
              <a:rPr lang="ur-PK" dirty="0">
                <a:latin typeface="Arabic Typesetting" panose="03020402040406030203" pitchFamily="66" charset="-78"/>
                <a:cs typeface="Arabic Typesetting" panose="03020402040406030203" pitchFamily="66" charset="-78"/>
              </a:rPr>
              <a:t>کر رہے ہوں۔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fighting with Zulfiqar </a:t>
            </a:r>
            <a:br>
              <a:rPr lang="en-US" dirty="0"/>
            </a:br>
            <a:r>
              <a:rPr lang="en-US" dirty="0"/>
              <a:t>as if you were Ali, the chosen one.</a:t>
            </a:r>
          </a:p>
        </p:txBody>
      </p:sp>
      <p:pic>
        <p:nvPicPr>
          <p:cNvPr id="5" name="Picture 4">
            <a:extLst>
              <a:ext uri="{FF2B5EF4-FFF2-40B4-BE49-F238E27FC236}">
                <a16:creationId xmlns:a16="http://schemas.microsoft.com/office/drawing/2014/main" id="{53A6B8A7-C5A4-4309-9F90-64E622FD6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679A84F-9DC2-4F6A-A1F5-1C378453837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03001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فَلَمَّا رَأَوْكَ ثَابِتَ الْجَأْشِ،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غَيْرَ خَائِفٍ وَ لَا خَاشٍ،</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پس </a:t>
            </a:r>
            <a:r>
              <a:rPr lang="ar-SA" dirty="0">
                <a:latin typeface="Arabic Typesetting" panose="03020402040406030203" pitchFamily="66" charset="-78"/>
                <a:cs typeface="Arabic Typesetting" panose="03020402040406030203" pitchFamily="66" charset="-78"/>
              </a:rPr>
              <a:t> دشمنوں نے آپ کی ثابت قدمی،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دلیری اور بے باکی دیکھی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So when they saw you firm, </a:t>
            </a:r>
            <a:br>
              <a:rPr lang="en-US" dirty="0"/>
            </a:br>
            <a:r>
              <a:rPr lang="en-US" dirty="0"/>
              <a:t>fearless, and courageous,</a:t>
            </a:r>
          </a:p>
        </p:txBody>
      </p:sp>
      <p:pic>
        <p:nvPicPr>
          <p:cNvPr id="5" name="Picture 4">
            <a:extLst>
              <a:ext uri="{FF2B5EF4-FFF2-40B4-BE49-F238E27FC236}">
                <a16:creationId xmlns:a16="http://schemas.microsoft.com/office/drawing/2014/main" id="{54CD8FE9-3639-407D-8731-0DC50A7EE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C53F12B-1947-4D5B-BD01-4BE5B6ADA3A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969551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نَصَبُوا لَكَ غَوَائِلَ مَكْرِهِمْ،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قَاتَلُوكَ بِكَيْدِهِمْ وَ شَرِّهِمْ،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تو </a:t>
            </a:r>
            <a:r>
              <a:rPr lang="ar-SA" dirty="0">
                <a:latin typeface="Arabic Typesetting" panose="03020402040406030203" pitchFamily="66" charset="-78"/>
                <a:cs typeface="Arabic Typesetting" panose="03020402040406030203" pitchFamily="66" charset="-78"/>
              </a:rPr>
              <a:t>انھوں نے مقابلہ کے بجائے مکاری سے کام لیا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آپ کے قتل کے لئے فریب کے جال بچھا دیئے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they set up their most malicious deceptions against you, </a:t>
            </a:r>
            <a:br>
              <a:rPr lang="en-US" dirty="0"/>
            </a:br>
            <a:r>
              <a:rPr lang="en-US" dirty="0"/>
              <a:t>and fought you with their deceit and viciousness,</a:t>
            </a:r>
          </a:p>
        </p:txBody>
      </p:sp>
      <p:pic>
        <p:nvPicPr>
          <p:cNvPr id="5" name="Picture 4">
            <a:extLst>
              <a:ext uri="{FF2B5EF4-FFF2-40B4-BE49-F238E27FC236}">
                <a16:creationId xmlns:a16="http://schemas.microsoft.com/office/drawing/2014/main" id="{5ED03074-FC21-4BF0-87DA-4E17821AD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4971E13-1BBA-4629-A30B-1E64C6D5BFA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524234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أَمَرَ اللَّعِينُ جُنُودَهُ،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فَمَنَعُوكَ الْمَاءَ وَ وُرُودَهُ،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اور ملعون </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عمر سعد</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نے لشکر کو حکم دیا کہ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وہ آپ پر پانی بند کردے اور آپ تک پانی پہنچنے کے تمام راستوں </a:t>
            </a:r>
            <a:r>
              <a:rPr lang="ur-PK" dirty="0">
                <a:latin typeface="Arabic Typesetting" panose="03020402040406030203" pitchFamily="66" charset="-78"/>
                <a:cs typeface="Arabic Typesetting" panose="03020402040406030203" pitchFamily="66" charset="-78"/>
              </a:rPr>
              <a:t>کو،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accursed one (Umar Ibn </a:t>
            </a:r>
            <a:r>
              <a:rPr lang="en-US" dirty="0" err="1"/>
              <a:t>Sa’d</a:t>
            </a:r>
            <a:r>
              <a:rPr lang="en-US" dirty="0"/>
              <a:t>) commanded his soldiers, </a:t>
            </a:r>
            <a:br>
              <a:rPr lang="en-US" dirty="0"/>
            </a:br>
            <a:r>
              <a:rPr lang="en-US" dirty="0"/>
              <a:t>and thus, they prevented you from reaching or receiving water.</a:t>
            </a:r>
          </a:p>
        </p:txBody>
      </p:sp>
      <p:pic>
        <p:nvPicPr>
          <p:cNvPr id="5" name="Picture 4">
            <a:extLst>
              <a:ext uri="{FF2B5EF4-FFF2-40B4-BE49-F238E27FC236}">
                <a16:creationId xmlns:a16="http://schemas.microsoft.com/office/drawing/2014/main" id="{5064E097-06F2-4D7E-A277-51BAB7352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54CDD04-156A-466B-BDC4-B8E50AEFE54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924736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نَاجَزُوكَ الْقِتَالَ،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عَاجَلُوكَ النِّزَالَ،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پھر دشمن آپ پر پے در پے حملے کرنے لگا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تیز </a:t>
            </a:r>
            <a:r>
              <a:rPr lang="ur-PK" dirty="0">
                <a:latin typeface="Arabic Typesetting" panose="03020402040406030203" pitchFamily="66" charset="-78"/>
                <a:cs typeface="Arabic Typesetting" panose="03020402040406030203" pitchFamily="66" charset="-78"/>
              </a:rPr>
              <a:t>ی سے آپ پر حملہ آور ہوئے،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They rushed to engage you in combat, </a:t>
            </a:r>
            <a:br>
              <a:rPr lang="en-US" dirty="0"/>
            </a:br>
            <a:r>
              <a:rPr lang="en-US" dirty="0"/>
              <a:t>descended swiftly upon you,</a:t>
            </a:r>
          </a:p>
        </p:txBody>
      </p:sp>
      <p:pic>
        <p:nvPicPr>
          <p:cNvPr id="5" name="Picture 4">
            <a:extLst>
              <a:ext uri="{FF2B5EF4-FFF2-40B4-BE49-F238E27FC236}">
                <a16:creationId xmlns:a16="http://schemas.microsoft.com/office/drawing/2014/main" id="{E56B64E2-CF65-4794-B16B-3353F43D2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3BFBAE7-C63D-488F-96BD-E6D567B7D92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410890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رَشَقُوكَ‏ بِالسِّهَامِ‏ وَ النِّبَالِ،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بَسَطُوا إِلَيْكَ أَكُفَّ الِاصْطِلَامِ.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آپ کو تیروں اور نیزوں سے چھلنی کردیا،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a:t>
            </a:r>
            <a:r>
              <a:rPr lang="ur-PK" dirty="0">
                <a:latin typeface="Arabic Typesetting" panose="03020402040406030203" pitchFamily="66" charset="-78"/>
                <a:cs typeface="Arabic Typesetting" panose="03020402040406030203" pitchFamily="66" charset="-78"/>
              </a:rPr>
              <a:t>سب نے ظلم کے ہاتھ آپ کی طرف بڑھا دیئے۔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showering you with arrows and stones,</a:t>
            </a:r>
            <a:br>
              <a:rPr lang="en-US" dirty="0"/>
            </a:br>
            <a:r>
              <a:rPr lang="en-US" dirty="0"/>
              <a:t>and moving towards you with uprooting hands.</a:t>
            </a:r>
          </a:p>
        </p:txBody>
      </p:sp>
      <p:pic>
        <p:nvPicPr>
          <p:cNvPr id="5" name="Picture 4">
            <a:extLst>
              <a:ext uri="{FF2B5EF4-FFF2-40B4-BE49-F238E27FC236}">
                <a16:creationId xmlns:a16="http://schemas.microsoft.com/office/drawing/2014/main" id="{BEAE392E-3880-455F-93B3-B159A4302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F1FD954-5313-4AD2-A53E-9AFBF4916ED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795417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لَمْ يَرْعَوْا لَكَ ذِمَاماً، وَ لَا رَاقَبُوا فِيكَ أَثَاماً،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فِي قَتْلِهِمْ أَوْلِيَاءَكَ،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اس نے نہ تو آپ کے سلسلہ میں کسی </a:t>
            </a:r>
            <a:r>
              <a:rPr lang="ur-PK" dirty="0">
                <a:latin typeface="Arabic Typesetting" panose="03020402040406030203" pitchFamily="66" charset="-78"/>
                <a:cs typeface="Arabic Typesetting" panose="03020402040406030203" pitchFamily="66" charset="-78"/>
              </a:rPr>
              <a:t>ذمہ داری </a:t>
            </a:r>
            <a:r>
              <a:rPr lang="ar-SA" dirty="0">
                <a:latin typeface="Arabic Typesetting" panose="03020402040406030203" pitchFamily="66" charset="-78"/>
                <a:cs typeface="Arabic Typesetting" panose="03020402040406030203" pitchFamily="66" charset="-78"/>
              </a:rPr>
              <a:t>کی پرواہ کی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نہ ہی آپ کے دوستوں کے قتل</a:t>
            </a:r>
            <a:r>
              <a:rPr lang="ur-PK" dirty="0">
                <a:latin typeface="Arabic Typesetting" panose="03020402040406030203" pitchFamily="66" charset="-78"/>
                <a:cs typeface="Arabic Typesetting" panose="03020402040406030203" pitchFamily="66" charset="-78"/>
              </a:rPr>
              <a:t> (میں تامل کیا)،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Neither they respected your rights, nor were they mindful of retribution for slaying you and your companions,</a:t>
            </a:r>
          </a:p>
        </p:txBody>
      </p:sp>
      <p:pic>
        <p:nvPicPr>
          <p:cNvPr id="5" name="Picture 4">
            <a:extLst>
              <a:ext uri="{FF2B5EF4-FFF2-40B4-BE49-F238E27FC236}">
                <a16:creationId xmlns:a16="http://schemas.microsoft.com/office/drawing/2014/main" id="{945588EF-4A84-4A44-A641-CAE6CE786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1F58F4F-C5AA-4C1B-B6B8-AC5225E9240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5915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a:xfrm>
            <a:off x="531223" y="380354"/>
            <a:ext cx="11129554" cy="2449388"/>
          </a:xfrm>
        </p:spPr>
        <p:txBody>
          <a:bodyPr>
            <a:noAutofit/>
          </a:bodyPr>
          <a:lstStyle/>
          <a:p>
            <a:pPr>
              <a:lnSpc>
                <a:spcPct val="100000"/>
              </a:lnSpc>
            </a:pPr>
            <a:r>
              <a:rPr lang="ar-SA" sz="8800" dirty="0">
                <a:latin typeface="Arabic Typesetting" panose="03020402040406030203" pitchFamily="66" charset="-78"/>
                <a:cs typeface="Arabic Typesetting" panose="03020402040406030203" pitchFamily="66" charset="-78"/>
              </a:rPr>
              <a:t>السَّلَامُ عَلَى يَحْيَى الَّذِي أَزْلَفَهُ‏ اللَّهُ بِشَهَادَتِهِ،</a:t>
            </a:r>
          </a:p>
          <a:p>
            <a:pPr>
              <a:lnSpc>
                <a:spcPct val="100000"/>
              </a:lnSpc>
            </a:pPr>
            <a:r>
              <a:rPr lang="ar-SA" sz="8800" dirty="0">
                <a:latin typeface="Arabic Typesetting" panose="03020402040406030203" pitchFamily="66" charset="-78"/>
                <a:cs typeface="Arabic Typesetting" panose="03020402040406030203" pitchFamily="66" charset="-78"/>
              </a:rPr>
              <a:t>السَّلَامُ عَلَى عِيسَى رُوحِ اللَّهِ وَ كَلِمَتِهِ،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یحیٰؑ پر جنھیں اللہ نے شہادت سے سر بلند کیا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عیسیٰؑ پر جو روح اللہ اور اس </a:t>
            </a:r>
            <a:r>
              <a:rPr lang="ur-PK" dirty="0">
                <a:latin typeface="Arabic Typesetting" panose="03020402040406030203" pitchFamily="66" charset="-78"/>
                <a:cs typeface="Arabic Typesetting" panose="03020402040406030203" pitchFamily="66" charset="-78"/>
              </a:rPr>
              <a:t>کے کلمہ </a:t>
            </a:r>
            <a:r>
              <a:rPr lang="ar-SA" dirty="0">
                <a:latin typeface="Arabic Typesetting" panose="03020402040406030203" pitchFamily="66" charset="-78"/>
                <a:cs typeface="Arabic Typesetting" panose="03020402040406030203" pitchFamily="66" charset="-78"/>
              </a:rPr>
              <a:t>ہیں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Yahya, whom Allah drew near (his rank) by his martyrdom</a:t>
            </a:r>
            <a:br>
              <a:rPr lang="en-US" dirty="0"/>
            </a:br>
            <a:r>
              <a:rPr lang="en-US" dirty="0"/>
              <a:t>Peace be upon Isa, the spirit of Allah and His word</a:t>
            </a:r>
          </a:p>
        </p:txBody>
      </p:sp>
      <p:pic>
        <p:nvPicPr>
          <p:cNvPr id="5" name="Picture 4">
            <a:extLst>
              <a:ext uri="{FF2B5EF4-FFF2-40B4-BE49-F238E27FC236}">
                <a16:creationId xmlns:a16="http://schemas.microsoft.com/office/drawing/2014/main" id="{AFF0F09A-64CB-4649-B77C-608813596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9" name="TextBox 8">
            <a:extLst>
              <a:ext uri="{FF2B5EF4-FFF2-40B4-BE49-F238E27FC236}">
                <a16:creationId xmlns:a16="http://schemas.microsoft.com/office/drawing/2014/main" id="{71C7DD0F-761B-46C0-8D56-7CF529572E5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496035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نَهْبِهِمْ رِحَالَكَ،</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أَنْتَ مُقَدَّمٌ فِي الْهَبَوَاتِ،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نیز آپ کے سامان غارت کے سلسلہ میں کسی گناہ کی فکر </a:t>
            </a:r>
            <a:r>
              <a:rPr lang="ur-PK" dirty="0">
                <a:latin typeface="Arabic Typesetting" panose="03020402040406030203" pitchFamily="66" charset="-78"/>
                <a:cs typeface="Arabic Typesetting" panose="03020402040406030203" pitchFamily="66" charset="-78"/>
              </a:rPr>
              <a:t>نہ </a:t>
            </a:r>
            <a:r>
              <a:rPr lang="ar-SA" dirty="0">
                <a:latin typeface="Arabic Typesetting" panose="03020402040406030203" pitchFamily="66" charset="-78"/>
                <a:cs typeface="Arabic Typesetting" panose="03020402040406030203" pitchFamily="66" charset="-78"/>
              </a:rPr>
              <a:t>کی</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اور آپ نے میدان جنگ میں سب سے آگے بڑھ کر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plundering your belongings,</a:t>
            </a:r>
            <a:br>
              <a:rPr lang="en-US" dirty="0"/>
            </a:br>
            <a:r>
              <a:rPr lang="en-US" dirty="0"/>
              <a:t>You were in the front line of the storm (of battle),</a:t>
            </a:r>
          </a:p>
        </p:txBody>
      </p:sp>
      <p:pic>
        <p:nvPicPr>
          <p:cNvPr id="5" name="Picture 4">
            <a:extLst>
              <a:ext uri="{FF2B5EF4-FFF2-40B4-BE49-F238E27FC236}">
                <a16:creationId xmlns:a16="http://schemas.microsoft.com/office/drawing/2014/main" id="{AE6F763C-C73C-43AF-BD70-12C4AF240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00EE779-74F1-43EA-8A94-466C5B00FBF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684460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مُحْتَمِلٌ لِلْأَذِيَّاتِ،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قَدْ عَجِبَتْ مِنْ صَبْرِكَ مَلَائِكَةُ السَّمَاوَاتِ.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مصائب و مشکلات کو یوں جھیلا کہ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آسمان کے فرشتے بھی آپ کی صبر و استقامت پر دنگ رہ گئے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enduring afflictions,</a:t>
            </a:r>
            <a:br>
              <a:rPr lang="en-US" dirty="0"/>
            </a:br>
            <a:r>
              <a:rPr lang="en-US" dirty="0"/>
              <a:t>Indeed, the angels of the heavens were astonished by your patience,</a:t>
            </a:r>
          </a:p>
        </p:txBody>
      </p:sp>
      <p:pic>
        <p:nvPicPr>
          <p:cNvPr id="5" name="Picture 4">
            <a:extLst>
              <a:ext uri="{FF2B5EF4-FFF2-40B4-BE49-F238E27FC236}">
                <a16:creationId xmlns:a16="http://schemas.microsoft.com/office/drawing/2014/main" id="{F2ADE681-FBEF-450E-85FB-DB6BC10C7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5814D7A-1D9A-45F3-B052-DD2D754132B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81289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أَحْدَقُوا بِكَ مِنْ كُلِّ الْجِهَاتِ،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أَثْخَنُوكَ‏ بِالْجِرَاحِ،</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پھر دشمن ہر طرف سے آپ پر ٹوٹ پڑا،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اس نے آپ کو زخموں سے چور چور کر دیا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enemy then surrounded you from all sides,</a:t>
            </a:r>
            <a:br>
              <a:rPr lang="en-US" dirty="0"/>
            </a:br>
            <a:r>
              <a:rPr lang="en-US" dirty="0"/>
              <a:t>weakened you by inflicting wounds,</a:t>
            </a:r>
          </a:p>
        </p:txBody>
      </p:sp>
      <p:pic>
        <p:nvPicPr>
          <p:cNvPr id="5" name="Picture 4">
            <a:extLst>
              <a:ext uri="{FF2B5EF4-FFF2-40B4-BE49-F238E27FC236}">
                <a16:creationId xmlns:a16="http://schemas.microsoft.com/office/drawing/2014/main" id="{26BB170E-D344-45BD-8978-8035AB3C7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2EC597E-5627-4737-9F47-ADE0486DE5E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591016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حَالُوا بَيْنَكَ وَ بَيْنَ الرَّوَاحِ،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لَمْ يَبْقَ لَكَ نَاصِرٌ،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a:t>
            </a:r>
            <a:r>
              <a:rPr lang="ur-PK" dirty="0">
                <a:latin typeface="Arabic Typesetting" panose="03020402040406030203" pitchFamily="66" charset="-78"/>
                <a:cs typeface="Arabic Typesetting" panose="03020402040406030203" pitchFamily="66" charset="-78"/>
              </a:rPr>
              <a:t>آپ اور آپ کی مستورات کے درمیان حائل ہوگئے</a:t>
            </a:r>
            <a:r>
              <a:rPr lang="ar-SA"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یہاں تک کہ آپ کا کوئی نا صر و مددگار باقی نہ رہا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prevented you from taking any repose,</a:t>
            </a:r>
            <a:br>
              <a:rPr lang="en-US" dirty="0"/>
            </a:br>
            <a:r>
              <a:rPr lang="en-US" dirty="0"/>
              <a:t>and you had no helper remaining,</a:t>
            </a:r>
          </a:p>
        </p:txBody>
      </p:sp>
      <p:pic>
        <p:nvPicPr>
          <p:cNvPr id="5" name="Picture 4">
            <a:extLst>
              <a:ext uri="{FF2B5EF4-FFF2-40B4-BE49-F238E27FC236}">
                <a16:creationId xmlns:a16="http://schemas.microsoft.com/office/drawing/2014/main" id="{865039D3-8643-4A54-9581-86C64293F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AB5976F-4627-4632-994F-702032F6826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00014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أَنْتَ مُحْتَسِبٌ صَابِرٌ،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تَذُبُّ عَنْ نِسْوَتِكَ وَ أَوْلَادِكَ.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آپ انتہائی صبر و شکیبائی سے دشمن کے </a:t>
            </a:r>
            <a:r>
              <a:rPr lang="ur-PK" dirty="0">
                <a:latin typeface="Arabic Typesetting" panose="03020402040406030203" pitchFamily="66" charset="-78"/>
                <a:cs typeface="Arabic Typesetting" panose="03020402040406030203" pitchFamily="66" charset="-78"/>
              </a:rPr>
              <a:t>ہجوم کو ہٹاتے رہے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اپنی محذرات عصمت و طہارت اور بچوں </a:t>
            </a:r>
            <a:r>
              <a:rPr lang="ur-PK" dirty="0">
                <a:latin typeface="Arabic Typesetting" panose="03020402040406030203" pitchFamily="66" charset="-78"/>
                <a:cs typeface="Arabic Typesetting" panose="03020402040406030203" pitchFamily="66" charset="-78"/>
              </a:rPr>
              <a:t>کی طرف سے۔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 were bereaved yet patient,</a:t>
            </a:r>
            <a:br>
              <a:rPr lang="en-US" dirty="0"/>
            </a:br>
            <a:r>
              <a:rPr lang="en-US" dirty="0"/>
              <a:t>defending your women and children.</a:t>
            </a:r>
          </a:p>
        </p:txBody>
      </p:sp>
      <p:pic>
        <p:nvPicPr>
          <p:cNvPr id="5" name="Picture 4">
            <a:extLst>
              <a:ext uri="{FF2B5EF4-FFF2-40B4-BE49-F238E27FC236}">
                <a16:creationId xmlns:a16="http://schemas.microsoft.com/office/drawing/2014/main" id="{C056CFE8-105D-4364-8003-F5CC45055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C89C9E1-AF5D-4E77-9795-DFFA8AB5C25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974072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حَتَّى نَكَسُوكَ عَنْ جَوَادِكَ،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فَهَوَيْتَ إِلَى الْأَرْضِ جَرِيحاً،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یہاں تک کہ دشمن نے آپ کو گھوڑے سے گرا دیا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آپ زخموں سے پاش پاش جسم کے ساتھ زمین پر گر پڑے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until they caused you to fall from your horse,</a:t>
            </a:r>
            <a:br>
              <a:rPr lang="en-US" dirty="0"/>
            </a:br>
            <a:r>
              <a:rPr lang="en-US" dirty="0"/>
              <a:t>You fell to the ground, wounded,</a:t>
            </a:r>
          </a:p>
        </p:txBody>
      </p:sp>
      <p:pic>
        <p:nvPicPr>
          <p:cNvPr id="5" name="Picture 4">
            <a:extLst>
              <a:ext uri="{FF2B5EF4-FFF2-40B4-BE49-F238E27FC236}">
                <a16:creationId xmlns:a16="http://schemas.microsoft.com/office/drawing/2014/main" id="{65D10DB6-8EBD-4C43-B967-80F568A19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D92BF9C-4836-4014-9148-D59B465FB48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417293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تَطَؤُكَ الْخُيُولُ بِحَوَافِرِهَا،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تَعْلُوكَ الطُّغَاةُ بِبَوَاتِرِهَا،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پھر وہ تلواریں لے کر آپ پر پل پڑا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اس نے گھوڑوں کی سموں سے آپ کو پامال کردیا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horses trampled you with their hooves,</a:t>
            </a:r>
            <a:br>
              <a:rPr lang="en-US" dirty="0"/>
            </a:br>
            <a:r>
              <a:rPr lang="en-US" dirty="0"/>
              <a:t>tyrants raised their swords against you,</a:t>
            </a:r>
          </a:p>
        </p:txBody>
      </p:sp>
      <p:pic>
        <p:nvPicPr>
          <p:cNvPr id="5" name="Picture 4">
            <a:extLst>
              <a:ext uri="{FF2B5EF4-FFF2-40B4-BE49-F238E27FC236}">
                <a16:creationId xmlns:a16="http://schemas.microsoft.com/office/drawing/2014/main" id="{1D852B78-84E5-48D0-AAC6-10F883B7E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903158D-E3FD-4B0D-BDAD-B988B1FF080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762459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قَدْ رَشَحَ‏ لِلْمَوْتِ جَبِينُكَ، </a:t>
            </a:r>
            <a:br>
              <a:rPr lang="en-US" sz="8000" dirty="0">
                <a:latin typeface="Arabic Typesetting" panose="03020402040406030203" pitchFamily="66" charset="-78"/>
                <a:cs typeface="Arabic Typesetting" panose="03020402040406030203" pitchFamily="66" charset="-78"/>
              </a:rPr>
            </a:br>
            <a:r>
              <a:rPr lang="ar-SA" sz="8000" dirty="0">
                <a:latin typeface="Arabic Typesetting" panose="03020402040406030203" pitchFamily="66" charset="-78"/>
                <a:cs typeface="Arabic Typesetting" panose="03020402040406030203" pitchFamily="66" charset="-78"/>
              </a:rPr>
              <a:t>وَ اخْتَلَفَتْ بِالانْقِبَاضِ وَ الِانْبِسَاطِ شِمَالُكَ وَ يَمِينُكَ،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یہ وہ وقت تھا جب آپ کی جبین اقدس پر موت کا پسینہ آگیا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روح نکلنے کے سبب آپ کا جسم نازنین دائیں بائیں سکڑنے پھیلنے لگا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sweat of death appeared on your forehead,</a:t>
            </a:r>
            <a:br>
              <a:rPr lang="en-US" dirty="0"/>
            </a:br>
            <a:r>
              <a:rPr lang="en-US" dirty="0"/>
              <a:t>and you continually clenched and unclenched your hands,</a:t>
            </a:r>
          </a:p>
        </p:txBody>
      </p:sp>
      <p:pic>
        <p:nvPicPr>
          <p:cNvPr id="5" name="Picture 4">
            <a:extLst>
              <a:ext uri="{FF2B5EF4-FFF2-40B4-BE49-F238E27FC236}">
                <a16:creationId xmlns:a16="http://schemas.microsoft.com/office/drawing/2014/main" id="{160B9BE7-62C7-4DA2-A0EE-5CBFB781B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BE8CE9D-D817-46FD-BD47-0615EDEDED8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728359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تُدِيرُ طَرْفاً خَفِيّاً إِلَى رَحْلِكَ وَ بَيْتِكَ،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قَدْ شُغِلْتَ بِنَفْسِكَ عَنْ وُلْدِكَ وَ أَهَالِكَ،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ایسے میں آپ </a:t>
            </a:r>
            <a:r>
              <a:rPr lang="ur-PK" dirty="0">
                <a:latin typeface="Arabic Typesetting" panose="03020402040406030203" pitchFamily="66" charset="-78"/>
                <a:cs typeface="Arabic Typesetting" panose="03020402040406030203" pitchFamily="66" charset="-78"/>
              </a:rPr>
              <a:t>نےچشمہاۓ نیم سے </a:t>
            </a:r>
            <a:r>
              <a:rPr lang="ar-SA" dirty="0">
                <a:latin typeface="Arabic Typesetting" panose="03020402040406030203" pitchFamily="66" charset="-78"/>
                <a:cs typeface="Arabic Typesetting" panose="03020402040406030203" pitchFamily="66" charset="-78"/>
              </a:rPr>
              <a:t>اپنے </a:t>
            </a:r>
            <a:r>
              <a:rPr lang="ur-PK" dirty="0">
                <a:latin typeface="Arabic Typesetting" panose="03020402040406030203" pitchFamily="66" charset="-78"/>
                <a:cs typeface="Arabic Typesetting" panose="03020402040406030203" pitchFamily="66" charset="-78"/>
              </a:rPr>
              <a:t>سامان اور </a:t>
            </a:r>
            <a:r>
              <a:rPr lang="ar-SA" dirty="0">
                <a:latin typeface="Arabic Typesetting" panose="03020402040406030203" pitchFamily="66" charset="-78"/>
                <a:cs typeface="Arabic Typesetting" panose="03020402040406030203" pitchFamily="66" charset="-78"/>
              </a:rPr>
              <a:t>خیام اور گھر کی طرف </a:t>
            </a:r>
            <a:r>
              <a:rPr lang="ur-PK" dirty="0">
                <a:latin typeface="Arabic Typesetting" panose="03020402040406030203" pitchFamily="66" charset="-78"/>
                <a:cs typeface="Arabic Typesetting" panose="03020402040406030203" pitchFamily="66" charset="-78"/>
              </a:rPr>
              <a:t> دیکھا،</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جبکہ اس وقت آپ کو اپنی تکالیف کے سبب بچوں اور اھلبیت کا دھیان نہ آسکتا تھا،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secretly gazing upon your caravan and tents,</a:t>
            </a:r>
            <a:br>
              <a:rPr lang="en-US" dirty="0"/>
            </a:br>
            <a:r>
              <a:rPr lang="en-US" dirty="0"/>
              <a:t>while trapped by yourself away from your children and family.</a:t>
            </a:r>
          </a:p>
        </p:txBody>
      </p:sp>
      <p:pic>
        <p:nvPicPr>
          <p:cNvPr id="5" name="Picture 4">
            <a:extLst>
              <a:ext uri="{FF2B5EF4-FFF2-40B4-BE49-F238E27FC236}">
                <a16:creationId xmlns:a16="http://schemas.microsoft.com/office/drawing/2014/main" id="{B1AD719B-61F2-4BE4-A3C7-AB4DD9006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AD0B98D-C6D6-4B00-91A7-9A54BEFC3C0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232857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أَسْرَعَ فَرَسُكَ، شَارِداً إِلَى خِيَامِكَ،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قَاصِداً مُحَمْحِماً بَاكِياً.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a:bodyPr>
          <a:lstStyle/>
          <a:p>
            <a:r>
              <a:rPr lang="ar-SA" dirty="0">
                <a:latin typeface="Arabic Typesetting" panose="03020402040406030203" pitchFamily="66" charset="-78"/>
                <a:cs typeface="Arabic Typesetting" panose="03020402040406030203" pitchFamily="66" charset="-78"/>
              </a:rPr>
              <a:t>اور آپ کا اسپ باوفا تیزی سے ہنہناتا</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اور روتا ہوا سنانی سنانے کے لیے خیام کی طرف روانہ ہو 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(At that time) your horse distractedly galloped towards your camp, neighing and crying.</a:t>
            </a:r>
          </a:p>
        </p:txBody>
      </p:sp>
      <p:pic>
        <p:nvPicPr>
          <p:cNvPr id="5" name="Picture 4">
            <a:extLst>
              <a:ext uri="{FF2B5EF4-FFF2-40B4-BE49-F238E27FC236}">
                <a16:creationId xmlns:a16="http://schemas.microsoft.com/office/drawing/2014/main" id="{FBB76A7C-5C65-4CD1-936C-052C2BEDA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81CA694-8459-4E6F-97EB-DFB3030E765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0278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السَّلَامُ عَلَى مُحَمَّدٍ حَبِيبِ اللَّهِ وَ صِفْوَتِهِ،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a:bodyPr>
          <a:lstStyle/>
          <a:p>
            <a:r>
              <a:rPr lang="ar-SA" dirty="0">
                <a:latin typeface="Arabic Typesetting" panose="03020402040406030203" pitchFamily="66" charset="-78"/>
                <a:cs typeface="Arabic Typesetting" panose="03020402040406030203" pitchFamily="66" charset="-78"/>
              </a:rPr>
              <a:t>سلام ہو محمد مصطفیٰ صلی اللہ علیہ و آلہٖ وسلم پر جو اللہ کے حبیب اور اس کے منتخب بندے ہیں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Muhammad, the beloved of Allah and His elite</a:t>
            </a:r>
          </a:p>
        </p:txBody>
      </p:sp>
      <p:pic>
        <p:nvPicPr>
          <p:cNvPr id="5" name="Picture 4">
            <a:extLst>
              <a:ext uri="{FF2B5EF4-FFF2-40B4-BE49-F238E27FC236}">
                <a16:creationId xmlns:a16="http://schemas.microsoft.com/office/drawing/2014/main" id="{41587AFA-83D9-4A0C-ADBB-F256F4A6A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A0071FF-0538-4D8E-BFFF-E75747BC102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738048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فَلَمَّا رَأَيْنَ النِّسَاءُ جَوَادَكَ مَخْزِيّاً،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نَظَرْنَ سَرْجَكَ عَلَيْهِ مَلْوِيّاً،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جب محذرات عصمت و طہارت نے آپ کے دلدل کو خالی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آپ کی زین کو الٹا ہوا دیکھا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When the women saw your horse distraught,</a:t>
            </a:r>
            <a:br>
              <a:rPr lang="en-US" dirty="0"/>
            </a:br>
            <a:r>
              <a:rPr lang="en-US" dirty="0"/>
              <a:t>and observed your saddle contorted,</a:t>
            </a:r>
          </a:p>
        </p:txBody>
      </p:sp>
      <p:pic>
        <p:nvPicPr>
          <p:cNvPr id="5" name="Picture 4">
            <a:extLst>
              <a:ext uri="{FF2B5EF4-FFF2-40B4-BE49-F238E27FC236}">
                <a16:creationId xmlns:a16="http://schemas.microsoft.com/office/drawing/2014/main" id="{FC95442E-B50A-4010-BDFF-E61EA7CBC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188C7A7-3CD1-40BC-A799-9E3A1194ED6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662365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بَرَزْنَ مِنَ الْخُدُورِ،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نَاشِرَاتِ الشُّعُورِ عَلَى الْخُدُودِ،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تو ایک کہرام مچ گیا اور وہ غم کی تاب نہ لاتے ہوئے خیموں سے نکل آئیں</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انہوں نے اپنے بال چہروں پر بکھرا لئے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they came from the tents,</a:t>
            </a:r>
            <a:br>
              <a:rPr lang="en-US" dirty="0"/>
            </a:br>
            <a:r>
              <a:rPr lang="en-US" dirty="0"/>
              <a:t>disheveling their hair on their cheeks,</a:t>
            </a:r>
          </a:p>
        </p:txBody>
      </p:sp>
      <p:pic>
        <p:nvPicPr>
          <p:cNvPr id="5" name="Picture 4">
            <a:extLst>
              <a:ext uri="{FF2B5EF4-FFF2-40B4-BE49-F238E27FC236}">
                <a16:creationId xmlns:a16="http://schemas.microsoft.com/office/drawing/2014/main" id="{88177990-16F8-43A9-B301-581F150BB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6342EB7-A71E-4E54-BD2C-4B8FC9578AB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145655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لَاطِمَاتِ الْوُجُوهِ، سَافِرَاتٍ‏،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بِالْعَوِيلِ دَاعِيَاتٍ،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اپنے رخساروں پر طمانچے مارتے ہوئے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اپنے بزرگوں کو پکار پکار کر نوحہ و گریہ شروع کردیا،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striking their now unveiled cheeks,</a:t>
            </a:r>
            <a:br>
              <a:rPr lang="en-US" dirty="0"/>
            </a:br>
            <a:r>
              <a:rPr lang="en-US" dirty="0"/>
              <a:t>calling you by lamenting and wailing,</a:t>
            </a:r>
          </a:p>
        </p:txBody>
      </p:sp>
      <p:pic>
        <p:nvPicPr>
          <p:cNvPr id="5" name="Picture 4">
            <a:extLst>
              <a:ext uri="{FF2B5EF4-FFF2-40B4-BE49-F238E27FC236}">
                <a16:creationId xmlns:a16="http://schemas.microsoft.com/office/drawing/2014/main" id="{32142C07-FC9B-4D45-8957-1DE09F566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FCF0934-247E-45C8-A0A4-5C4C346A81C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704450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بَعْدَ الْعِزِّ مُذَلَّلَاتٍ،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إِلَى مَصْرَعِكَ مُبَادِرَاتٍ.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کیونکہ اب ان کو عزت و احترام کی نگاہوں سے نہیں دیکھا جا رہا تھا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سب کے سب آپ کی شہادت گاہ کی طرف جا رہے تھے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being humiliated after being honored,</a:t>
            </a:r>
            <a:br>
              <a:rPr lang="en-US" dirty="0"/>
            </a:br>
            <a:r>
              <a:rPr lang="en-US" dirty="0"/>
              <a:t>hastening to where you lay wounded.</a:t>
            </a:r>
          </a:p>
        </p:txBody>
      </p:sp>
      <p:pic>
        <p:nvPicPr>
          <p:cNvPr id="5" name="Picture 4">
            <a:extLst>
              <a:ext uri="{FF2B5EF4-FFF2-40B4-BE49-F238E27FC236}">
                <a16:creationId xmlns:a16="http://schemas.microsoft.com/office/drawing/2014/main" id="{1F4470E0-12F8-4B42-9172-18922C7F3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DB8513C-2F2E-4416-BDEE-2BC869B75B5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474587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الشِّمْرُ جَالِسٌ عَلَى صَدْرِكَ،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مُولِغٌ سَيْفَهُ عَلَى نَحْرِكَ،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افسوس! شمر ملعون آپ کے سین</a:t>
            </a:r>
            <a:r>
              <a:rPr lang="ur-PK" dirty="0">
                <a:latin typeface="Arabic Typesetting" panose="03020402040406030203" pitchFamily="66" charset="-78"/>
                <a:cs typeface="Arabic Typesetting" panose="03020402040406030203" pitchFamily="66" charset="-78"/>
              </a:rPr>
              <a:t>ۂ اقدس </a:t>
            </a:r>
            <a:r>
              <a:rPr lang="ar-SA" dirty="0">
                <a:latin typeface="Arabic Typesetting" panose="03020402040406030203" pitchFamily="66" charset="-78"/>
                <a:cs typeface="Arabic Typesetting" panose="03020402040406030203" pitchFamily="66" charset="-78"/>
              </a:rPr>
              <a:t>پر بیٹھا ہوا،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آپ کے گلوئے مبارک پر اپنی تلوار رکھے ہوا تھا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At that time </a:t>
            </a:r>
            <a:r>
              <a:rPr lang="en-US" dirty="0" err="1"/>
              <a:t>Shimr</a:t>
            </a:r>
            <a:r>
              <a:rPr lang="en-US" dirty="0"/>
              <a:t> was sitting on your chest,</a:t>
            </a:r>
            <a:br>
              <a:rPr lang="en-US" dirty="0"/>
            </a:br>
            <a:r>
              <a:rPr lang="en-US" dirty="0"/>
              <a:t>quenching his sword with (the blood of) your throat,</a:t>
            </a:r>
          </a:p>
        </p:txBody>
      </p:sp>
      <p:pic>
        <p:nvPicPr>
          <p:cNvPr id="5" name="Picture 4">
            <a:extLst>
              <a:ext uri="{FF2B5EF4-FFF2-40B4-BE49-F238E27FC236}">
                <a16:creationId xmlns:a16="http://schemas.microsoft.com/office/drawing/2014/main" id="{A92FFA72-5ACB-4D12-B1D5-1356B9260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FF26070-F0DE-49E4-8FD0-C6906523AF0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561401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قَابِضٌ عَلَى شَيْبَتِكَ بِيَدِهِ،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ذَابِحٌ لَكَ بِمُهَنَّدِهِ‏، قَدْ سَكَنَتْ حَوَاسُّكَ،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وہ آپ کی ریش اقدس کو پکڑے ہوئے اپنی ہندی تلوار سے آپ کو ذبح کر رہا تھا</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یہاں تک کہ، آپ کے ہوش و حواس ساکن ہو گئے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grabbing your beard with his hand,</a:t>
            </a:r>
            <a:br>
              <a:rPr lang="en-US" dirty="0"/>
            </a:br>
            <a:r>
              <a:rPr lang="en-US" dirty="0"/>
              <a:t>as he slew you with his sword, Your faculties faded,</a:t>
            </a:r>
          </a:p>
        </p:txBody>
      </p:sp>
      <p:pic>
        <p:nvPicPr>
          <p:cNvPr id="5" name="Picture 4">
            <a:extLst>
              <a:ext uri="{FF2B5EF4-FFF2-40B4-BE49-F238E27FC236}">
                <a16:creationId xmlns:a16="http://schemas.microsoft.com/office/drawing/2014/main" id="{605C54E8-0214-48DB-946E-9BF611008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A055E9D-FC3F-483E-9701-FB42EE6DA54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838818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خَفِيَتْ أَنْفَاسُكَ،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رُفِعَ عَلَى الْقَنَا رَأْسُكَ،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کی سانس مدھم پڑ گئی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آپ کا پاک و پاکیزہ سر نیزہ پر بلند کر دیا 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your breath became shallow and ceased,</a:t>
            </a:r>
            <a:br>
              <a:rPr lang="en-US" dirty="0"/>
            </a:br>
            <a:r>
              <a:rPr lang="en-US" dirty="0"/>
              <a:t>and your head was raised onto a spear,</a:t>
            </a:r>
          </a:p>
        </p:txBody>
      </p:sp>
      <p:pic>
        <p:nvPicPr>
          <p:cNvPr id="5" name="Picture 4">
            <a:extLst>
              <a:ext uri="{FF2B5EF4-FFF2-40B4-BE49-F238E27FC236}">
                <a16:creationId xmlns:a16="http://schemas.microsoft.com/office/drawing/2014/main" id="{BC42F726-50EE-4075-B4E9-E3EA2A74D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4F7AEA0-D221-4309-819F-E4282054909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88487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سُبِيَ أَهْلُكَ كَالْعَبِيدِ،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صُفِّدُوا فِي الْحَدِيدِ،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کے اہل و عیال کو غلاموں اور کنیزوں کی طرح قید کر لیا گیا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ان کو آہن</a:t>
            </a:r>
            <a:r>
              <a:rPr lang="ur-PK" dirty="0">
                <a:latin typeface="Arabic Typesetting" panose="03020402040406030203" pitchFamily="66" charset="-78"/>
                <a:cs typeface="Arabic Typesetting" panose="03020402040406030203" pitchFamily="66" charset="-78"/>
              </a:rPr>
              <a:t>ی</a:t>
            </a:r>
            <a:r>
              <a:rPr lang="ar-SA" dirty="0">
                <a:latin typeface="Arabic Typesetting" panose="03020402040406030203" pitchFamily="66" charset="-78"/>
                <a:cs typeface="Arabic Typesetting" panose="03020402040406030203" pitchFamily="66" charset="-78"/>
              </a:rPr>
              <a:t> زنجیروں میں جکڑ کر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Your family were captured like slaves,</a:t>
            </a:r>
            <a:br>
              <a:rPr lang="en-US" dirty="0"/>
            </a:br>
            <a:r>
              <a:rPr lang="en-US" dirty="0"/>
              <a:t>bound with iron chains,</a:t>
            </a:r>
          </a:p>
        </p:txBody>
      </p:sp>
      <p:pic>
        <p:nvPicPr>
          <p:cNvPr id="5" name="Picture 4">
            <a:extLst>
              <a:ext uri="{FF2B5EF4-FFF2-40B4-BE49-F238E27FC236}">
                <a16:creationId xmlns:a16="http://schemas.microsoft.com/office/drawing/2014/main" id="{61FE08EF-404D-4B78-B4F2-C0A85CC2C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50AB6C0-EE6E-49D4-A033-40502AA219A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572427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فَوْقَ أَقْتَابِ الْمَطِيَّاتِ،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تَلْفَحُ وُجُوهَهُمْ حَرُّ الْهَاجِرَاتِ،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اس طرح بے کجاوہ اونٹوں پر سوار کر دیا گیا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کہ دن کی بے پناہ گرمی ان کے چہروں کو جھلسائے دے رہی تھی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atop camels,</a:t>
            </a:r>
            <a:br>
              <a:rPr lang="en-US" dirty="0"/>
            </a:br>
            <a:r>
              <a:rPr lang="en-US" dirty="0"/>
              <a:t>with midday heat scorching their faces,</a:t>
            </a:r>
          </a:p>
        </p:txBody>
      </p:sp>
      <p:pic>
        <p:nvPicPr>
          <p:cNvPr id="5" name="Picture 4">
            <a:extLst>
              <a:ext uri="{FF2B5EF4-FFF2-40B4-BE49-F238E27FC236}">
                <a16:creationId xmlns:a16="http://schemas.microsoft.com/office/drawing/2014/main" id="{28FA75BF-78B1-406A-91C6-9468463CE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D53A20F-BF28-45C2-99A8-C1E3F656D75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48641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يُسَاقُونَ فِي الْبَرَارِي وَ الْفَلَوَاتِ، </a:t>
            </a:r>
            <a:br>
              <a:rPr lang="en-US" sz="8000" dirty="0">
                <a:latin typeface="Arabic Typesetting" panose="03020402040406030203" pitchFamily="66" charset="-78"/>
                <a:cs typeface="Arabic Typesetting" panose="03020402040406030203" pitchFamily="66" charset="-78"/>
              </a:rPr>
            </a:br>
            <a:r>
              <a:rPr lang="ar-SA" sz="8000" dirty="0">
                <a:latin typeface="Arabic Typesetting" panose="03020402040406030203" pitchFamily="66" charset="-78"/>
                <a:cs typeface="Arabic Typesetting" panose="03020402040406030203" pitchFamily="66" charset="-78"/>
              </a:rPr>
              <a:t>أَيْدِيهِمْ مَغْلُولَةٌ إِلَى الْأَعْنَاقِ، يُطَافُ بِهِمْ فِي الْأَسْوَاقِ.</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بے غیرت دشمن ان کو جنگلوں اور بیابانوں میں لے جارہا تھا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ان کے ہاتھوں کو گردنوں کے پیچھے </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باندھ کر بازاروں میں ان کی نمائش کر رہا تھا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They were driven across deserts and wastelands,</a:t>
            </a:r>
            <a:br>
              <a:rPr lang="en-US" dirty="0"/>
            </a:br>
            <a:r>
              <a:rPr lang="en-US" dirty="0"/>
              <a:t>with their hands chained to their necks, and were paraded around the markets.</a:t>
            </a:r>
          </a:p>
        </p:txBody>
      </p:sp>
      <p:pic>
        <p:nvPicPr>
          <p:cNvPr id="5" name="Picture 4">
            <a:extLst>
              <a:ext uri="{FF2B5EF4-FFF2-40B4-BE49-F238E27FC236}">
                <a16:creationId xmlns:a16="http://schemas.microsoft.com/office/drawing/2014/main" id="{98092C0A-3EC5-41EA-ACC5-0E1D92CC1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5B4F48D-4974-402B-A296-8C64E4DFB9C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531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أَمِيرِ الْمُؤْمِنِينَ عَلِيِّ بْنِ أَبِي طَالِبٍ، الْمَخْصُوصِ بِأُخُوَّتِهِ،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امیرالمومنین حضرت علی ابن ابی طالب علیہ السلام پر جنھیں نبی صلی اللہ علیہ و آلہ وسلم کے قوتِ بازو ہونے کا شرف حاصل ہے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Leader of the Faithful, Ali Ibn Abi Talib, who was exclusively selected for brotherhood to him</a:t>
            </a:r>
          </a:p>
        </p:txBody>
      </p:sp>
      <p:pic>
        <p:nvPicPr>
          <p:cNvPr id="5" name="Picture 4">
            <a:extLst>
              <a:ext uri="{FF2B5EF4-FFF2-40B4-BE49-F238E27FC236}">
                <a16:creationId xmlns:a16="http://schemas.microsoft.com/office/drawing/2014/main" id="{A1B900C7-696B-4797-8B54-106A487A1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CB4AE8D-8387-42E5-BB84-956324A45A5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349304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فَالْوَيْلُ لِلْعُصَاةِ الْفُسَّاقِ،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لَقَدْ قَتَلُوا بِقَتْلِكَ الْإِسْلَامَ،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واۓ</a:t>
            </a:r>
            <a:r>
              <a:rPr lang="ar-SA" dirty="0">
                <a:latin typeface="Arabic Typesetting" panose="03020402040406030203" pitchFamily="66" charset="-78"/>
                <a:cs typeface="Arabic Typesetting" panose="03020402040406030203" pitchFamily="66" charset="-78"/>
              </a:rPr>
              <a:t>ہواس فاسق گروہ پر،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جس نے آپ کو قتل کر کے اسلام کو قتل </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 کردیا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Woe be unto the wicked transgressors!</a:t>
            </a:r>
            <a:br>
              <a:rPr lang="en-US" dirty="0"/>
            </a:br>
            <a:r>
              <a:rPr lang="en-US" dirty="0"/>
              <a:t>Certainly, by killing you, they have killed Islam,</a:t>
            </a:r>
          </a:p>
        </p:txBody>
      </p:sp>
      <p:pic>
        <p:nvPicPr>
          <p:cNvPr id="5" name="Picture 4">
            <a:extLst>
              <a:ext uri="{FF2B5EF4-FFF2-40B4-BE49-F238E27FC236}">
                <a16:creationId xmlns:a16="http://schemas.microsoft.com/office/drawing/2014/main" id="{C91137AC-92DD-4C05-B49E-3073B8F44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996729E-BE09-4238-B3CE-437AEB8039D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273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عَطَّلُوا الصَّلَاةَ وَ الصِّيَامَ،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نَقَضُوا السُّنَنَ وَ الْأَحْكَامَ،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نماز</a:t>
            </a:r>
            <a:r>
              <a:rPr lang="ur-PK" dirty="0">
                <a:latin typeface="Arabic Typesetting" panose="03020402040406030203" pitchFamily="66" charset="-78"/>
                <a:cs typeface="Arabic Typesetting" panose="03020402040406030203" pitchFamily="66" charset="-78"/>
              </a:rPr>
              <a:t> اور </a:t>
            </a:r>
            <a:r>
              <a:rPr lang="ar-SA" dirty="0">
                <a:latin typeface="Arabic Typesetting" panose="03020402040406030203" pitchFamily="66" charset="-78"/>
                <a:cs typeface="Arabic Typesetting" panose="03020402040406030203" pitchFamily="66" charset="-78"/>
              </a:rPr>
              <a:t>روز</a:t>
            </a:r>
            <a:r>
              <a:rPr lang="ur-PK" dirty="0">
                <a:latin typeface="Arabic Typesetting" panose="03020402040406030203" pitchFamily="66" charset="-78"/>
                <a:cs typeface="Arabic Typesetting" panose="03020402040406030203" pitchFamily="66" charset="-78"/>
              </a:rPr>
              <a:t>وں </a:t>
            </a:r>
            <a:r>
              <a:rPr lang="ar-SA" dirty="0">
                <a:latin typeface="Arabic Typesetting" panose="03020402040406030203" pitchFamily="66" charset="-78"/>
                <a:cs typeface="Arabic Typesetting" panose="03020402040406030203" pitchFamily="66" charset="-78"/>
              </a:rPr>
              <a:t>کو معطل کردیا،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احکام و سنن الہی کی نافرمانی کی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disrupted (the truth of) prayer and fasting,</a:t>
            </a:r>
            <a:br>
              <a:rPr lang="en-US" dirty="0"/>
            </a:br>
            <a:r>
              <a:rPr lang="en-US" dirty="0"/>
              <a:t>revoked the (prophetic) customs and the (divine) laws,</a:t>
            </a:r>
          </a:p>
        </p:txBody>
      </p:sp>
      <p:pic>
        <p:nvPicPr>
          <p:cNvPr id="5" name="Picture 4">
            <a:extLst>
              <a:ext uri="{FF2B5EF4-FFF2-40B4-BE49-F238E27FC236}">
                <a16:creationId xmlns:a16="http://schemas.microsoft.com/office/drawing/2014/main" id="{0A5D6CEE-9699-458F-A08A-DFE8ED65E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DDFE2DD-E975-408F-A8BD-60376A6700C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078099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هَدَمُوا قَوَاعِدَ الْإِيمَانِ، وَ حَرَّفُوا آيَاتِ الْقُرَآنِ، وَ هَمْلَجُوا فِي الْبَغْيِ وَ الْعُدْوَانِ.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ایمان کی بنیادوں کو ہلا دیا، آیات قرآنی میں تحریف کی،</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اور بغاوت و دشمنی کے دلدل میں دھنستا ہی چلا 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destroyed the pillars of faith, distorted the verses of the Quran,</a:t>
            </a:r>
            <a:br>
              <a:rPr lang="en-US" dirty="0"/>
            </a:br>
            <a:r>
              <a:rPr lang="en-US" dirty="0"/>
              <a:t>and brutally rushed into tyranny and aggression.</a:t>
            </a:r>
          </a:p>
        </p:txBody>
      </p:sp>
      <p:pic>
        <p:nvPicPr>
          <p:cNvPr id="5" name="Picture 4">
            <a:extLst>
              <a:ext uri="{FF2B5EF4-FFF2-40B4-BE49-F238E27FC236}">
                <a16:creationId xmlns:a16="http://schemas.microsoft.com/office/drawing/2014/main" id="{65F3DB89-3BF4-429E-B30C-D10792BF5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5382BA1-71E7-4057-A341-3AD5EA91762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14776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لَقَدْ أَصْبَحَ رَسُولُ اللَّهِ صَلَّى اللَّهُ عَلَيْهِ وَ </a:t>
            </a:r>
            <a:r>
              <a:rPr lang="ar-SA" sz="8000">
                <a:latin typeface="Arabic Typesetting" panose="03020402040406030203" pitchFamily="66" charset="-78"/>
                <a:cs typeface="Arabic Typesetting" panose="03020402040406030203" pitchFamily="66" charset="-78"/>
              </a:rPr>
              <a:t>آلِهِ </a:t>
            </a:r>
            <a:r>
              <a:rPr lang="ar-OM" sz="8000">
                <a:latin typeface="Arabic Typesetting" panose="03020402040406030203" pitchFamily="66" charset="-78"/>
                <a:cs typeface="Arabic Typesetting" panose="03020402040406030203" pitchFamily="66" charset="-78"/>
              </a:rPr>
              <a:t>مِن اَجْلِكَ </a:t>
            </a:r>
            <a:r>
              <a:rPr lang="ar-SA" sz="8000">
                <a:latin typeface="Arabic Typesetting" panose="03020402040406030203" pitchFamily="66" charset="-78"/>
                <a:cs typeface="Arabic Typesetting" panose="03020402040406030203" pitchFamily="66" charset="-78"/>
              </a:rPr>
              <a:t>مَوْتُوراً،وَ </a:t>
            </a:r>
            <a:r>
              <a:rPr lang="ar-SA" sz="8000" dirty="0">
                <a:latin typeface="Arabic Typesetting" panose="03020402040406030203" pitchFamily="66" charset="-78"/>
                <a:cs typeface="Arabic Typesetting" panose="03020402040406030203" pitchFamily="66" charset="-78"/>
              </a:rPr>
              <a:t>عَادَ كِتَابُ اللَّهِ عَزَّ وَ جَلَّ مَهْجُوراً،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کی شہادت پر اللہ کا رسول (صلی اللہ و علیہ والہ وسلم) سراپا درد بن گیا</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کتاب خدا کا کوئی پوچھنے والا نہ رہا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Certainly, (by this event,) the Messenger of Allah was wronged, left alone, and denied vengeance,</a:t>
            </a:r>
            <a:br>
              <a:rPr lang="en-US" dirty="0"/>
            </a:br>
            <a:r>
              <a:rPr lang="en-US" dirty="0"/>
              <a:t>the Book of Allah, the mighty and the majestic, was again abandoned,</a:t>
            </a:r>
          </a:p>
        </p:txBody>
      </p:sp>
      <p:pic>
        <p:nvPicPr>
          <p:cNvPr id="5" name="Picture 4">
            <a:extLst>
              <a:ext uri="{FF2B5EF4-FFF2-40B4-BE49-F238E27FC236}">
                <a16:creationId xmlns:a16="http://schemas.microsoft.com/office/drawing/2014/main" id="{1452DE47-EF64-40BA-A76D-69F6F1152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554BF01-4046-45F8-A1C8-7D356F7ABED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121669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غُودِرَ الْحَقُّ إِذْ قُهِرْتَ مَقْهُوراً،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فُقِدَ بِفَقْدِكَ التَّكْبِيرُ وَ التَّهْلِيلُ،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پر جفا کرنے والوں کا حق سے رشتہ ٹوٹ گیا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کے اٹھ جانے سے تکبیر و تہلیل،</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truth was betrayed when you were forcibly overcome,</a:t>
            </a:r>
            <a:br>
              <a:rPr lang="en-US" dirty="0"/>
            </a:br>
            <a:r>
              <a:rPr lang="en-US" dirty="0"/>
              <a:t>And with your loss, call for Allah’s glorification and His Unity,</a:t>
            </a:r>
          </a:p>
        </p:txBody>
      </p:sp>
      <p:pic>
        <p:nvPicPr>
          <p:cNvPr id="5" name="Picture 4">
            <a:extLst>
              <a:ext uri="{FF2B5EF4-FFF2-40B4-BE49-F238E27FC236}">
                <a16:creationId xmlns:a16="http://schemas.microsoft.com/office/drawing/2014/main" id="{FE0BAEFC-B32C-4987-94EA-DC915716D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6FDF83A-E6E6-415F-AFDB-3F2632763BA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36018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التَّحْرِيمُ وَ التَّحْلِيلُ،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التَّنْزِيلُ وَ التَّأْوِيلُ،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حرام و حلال</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نیز تنزیل و تاویل پر پردے پڑ گئے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His prohibitions, sanctions, </a:t>
            </a:r>
            <a:br>
              <a:rPr lang="en-US" dirty="0"/>
            </a:br>
            <a:r>
              <a:rPr lang="en-US" dirty="0"/>
              <a:t>revelation, and interpretation were lost.</a:t>
            </a:r>
          </a:p>
        </p:txBody>
      </p:sp>
      <p:pic>
        <p:nvPicPr>
          <p:cNvPr id="5" name="Picture 4">
            <a:extLst>
              <a:ext uri="{FF2B5EF4-FFF2-40B4-BE49-F238E27FC236}">
                <a16:creationId xmlns:a16="http://schemas.microsoft.com/office/drawing/2014/main" id="{7570185E-2B88-4ACA-8FAA-BA076336D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7762ACE-3ABE-4BE0-A8BF-2DF6AEDEDD1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176627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ظَهَرَ بَعْدَكَ التَّغْيِيرُ وَ التَّبْدِيلُ،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الْإِلْحَادُ وَ التَّعْطِيلُ،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کے نہ ہونے سے، دین میں کیا کیا بدلا گیا! کیسے کیسے تغیرات </a:t>
            </a:r>
            <a:r>
              <a:rPr lang="ur-PK" dirty="0">
                <a:latin typeface="Arabic Typesetting" panose="03020402040406030203" pitchFamily="66" charset="-78"/>
                <a:cs typeface="Arabic Typesetting" panose="03020402040406030203" pitchFamily="66" charset="-78"/>
              </a:rPr>
              <a:t>ہوئے</a:t>
            </a:r>
            <a:r>
              <a:rPr lang="ar-SA"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ملحدانہ نظریوں کو فروغ ملا، احکامِ شریعت معطل کئے گئے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After you, alteration, distortion, </a:t>
            </a:r>
            <a:br>
              <a:rPr lang="en-US" dirty="0"/>
            </a:br>
            <a:r>
              <a:rPr lang="en-US" dirty="0"/>
              <a:t>infidelity, abandonment (of the Islamic laws), </a:t>
            </a:r>
          </a:p>
        </p:txBody>
      </p:sp>
      <p:pic>
        <p:nvPicPr>
          <p:cNvPr id="5" name="Picture 4">
            <a:extLst>
              <a:ext uri="{FF2B5EF4-FFF2-40B4-BE49-F238E27FC236}">
                <a16:creationId xmlns:a16="http://schemas.microsoft.com/office/drawing/2014/main" id="{1CE09F38-9068-4EC1-92E8-1297815C5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F0D1C93-EE35-45FF-9FE7-10CBE277DD8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129757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الْأَهْوَاءُ وَ الْأَضَالِيلُ،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الْفِتَنُ وَ الْأَبَاطِيلُ.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نفسانی خواہشوں کی گرفت مضبوط ہوئی، گمراہیوں نے زور پکڑا،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فتنوں نے سر اٹھایا، اور باطل کی بن آئی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vagary, misguidance, </a:t>
            </a:r>
            <a:br>
              <a:rPr lang="en-US" dirty="0"/>
            </a:br>
            <a:r>
              <a:rPr lang="en-US" dirty="0"/>
              <a:t>turmoil and falsehood became prevalent.</a:t>
            </a:r>
          </a:p>
        </p:txBody>
      </p:sp>
      <p:pic>
        <p:nvPicPr>
          <p:cNvPr id="5" name="Picture 4">
            <a:extLst>
              <a:ext uri="{FF2B5EF4-FFF2-40B4-BE49-F238E27FC236}">
                <a16:creationId xmlns:a16="http://schemas.microsoft.com/office/drawing/2014/main" id="{A4D8DFA4-358E-4B73-A413-A4C954EA5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D6F4892-6AA4-4DE6-ADFE-EE4EE868B09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155602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فَقَامَ نَاعِيكَ عِنْدَ قَبْرِ جَدِّكَ الرَّسُولِ صَلَّى اللَّهُ عَلَيْهِ وَ آلِهِ، فَنَعَاكَ إِلَيْهِ بِالدَّمْعِ الْهَطُولِ‏،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پھر ہوا یہ کہ نوحہ گرنے آپ کے جد امجد کے مزار پر آہ و بکا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گریہ وزاری کے ساتھ یوں مرثیہ خوانی کی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The announcer of your martyrdom came near the grave of your grandfather, the Messenger,</a:t>
            </a:r>
            <a:br>
              <a:rPr lang="en-US" dirty="0"/>
            </a:br>
            <a:r>
              <a:rPr lang="en-US" dirty="0"/>
              <a:t>gave the news to him with tears flowing,</a:t>
            </a:r>
          </a:p>
        </p:txBody>
      </p:sp>
      <p:pic>
        <p:nvPicPr>
          <p:cNvPr id="5" name="Picture 4">
            <a:extLst>
              <a:ext uri="{FF2B5EF4-FFF2-40B4-BE49-F238E27FC236}">
                <a16:creationId xmlns:a16="http://schemas.microsoft.com/office/drawing/2014/main" id="{038A26BB-CEB8-4196-A5FF-2F22A4BBD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AC90911-63EF-4973-B412-95A4DF3FFFB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772825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قَائِلًا: يَا رَسُولَ اللَّهِ قُتِلَ سِبْطُكَ وَ فَتَاكَ،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اسْتُبِيحَ أَهْلُكَ وَ حِمَاكَ،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یہ کہتے ہوئے کہ اے</a:t>
            </a:r>
            <a:r>
              <a:rPr lang="ar-SA" dirty="0">
                <a:latin typeface="Arabic Typesetting" panose="03020402040406030203" pitchFamily="66" charset="-78"/>
                <a:cs typeface="Arabic Typesetting" panose="03020402040406030203" pitchFamily="66" charset="-78"/>
              </a:rPr>
              <a:t> اللہ کے رسول(صلی اللہ و علیہ والہ وسلم)! آپ کا بیٹا،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کا نواسہ قتل کر ڈالا گیا، آپ کا گھر لوٹ لیا گیا،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Saying: 0 the Messenger of Allah! Your brave grandson was slain,</a:t>
            </a:r>
            <a:br>
              <a:rPr lang="en-US" dirty="0"/>
            </a:br>
            <a:r>
              <a:rPr lang="en-US" dirty="0"/>
              <a:t>and abuse of your family and supporters were deemed lawful.</a:t>
            </a:r>
          </a:p>
        </p:txBody>
      </p:sp>
      <p:pic>
        <p:nvPicPr>
          <p:cNvPr id="5" name="Picture 4">
            <a:extLst>
              <a:ext uri="{FF2B5EF4-FFF2-40B4-BE49-F238E27FC236}">
                <a16:creationId xmlns:a16="http://schemas.microsoft.com/office/drawing/2014/main" id="{787A0CB5-D717-477C-B9D7-7F1E50681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6087BF7-B75E-4579-BCBE-7BFD7645FE9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9806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7200" dirty="0">
                <a:latin typeface="Arabic Typesetting" panose="03020402040406030203" pitchFamily="66" charset="-78"/>
                <a:cs typeface="Arabic Typesetting" panose="03020402040406030203" pitchFamily="66" charset="-78"/>
              </a:rPr>
              <a:t>السَّلَامُ عَلَى فَاطِمَةَ الزَّهْرَاءِ ابْنَتِهِ، </a:t>
            </a:r>
            <a:br>
              <a:rPr lang="en-US" sz="7200" dirty="0">
                <a:latin typeface="Arabic Typesetting" panose="03020402040406030203" pitchFamily="66" charset="-78"/>
                <a:cs typeface="Arabic Typesetting" panose="03020402040406030203" pitchFamily="66" charset="-78"/>
              </a:rPr>
            </a:br>
            <a:r>
              <a:rPr lang="ar-SA" sz="7200" dirty="0">
                <a:latin typeface="Arabic Typesetting" panose="03020402040406030203" pitchFamily="66" charset="-78"/>
                <a:cs typeface="Arabic Typesetting" panose="03020402040406030203" pitchFamily="66" charset="-78"/>
              </a:rPr>
              <a:t>السَّلَامُ عَلَى أَبِي مُحَمَّدٍ الْحَسَنِ وَصِيِّ أَبِيهِ وَ خَلِيفَتِهِ،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رسولؐ کی بیٹی فاطمہؑ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امام حسنؑ پر جو جانشین ہیں</a:t>
            </a:r>
            <a:r>
              <a:rPr lang="ur-PK" dirty="0">
                <a:latin typeface="Arabic Typesetting" panose="03020402040406030203" pitchFamily="66" charset="-78"/>
                <a:cs typeface="Arabic Typesetting" panose="03020402040406030203" pitchFamily="66" charset="-78"/>
              </a:rPr>
              <a:t> اپنے پدربزگوار کے اور ان کے خلیفہ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Fatima al-Zahra, his daughter</a:t>
            </a:r>
            <a:br>
              <a:rPr lang="en-US" dirty="0"/>
            </a:br>
            <a:r>
              <a:rPr lang="en-US" dirty="0"/>
              <a:t>Peace be upon Abu Muhammad al-Hasan, the executor of (the will of) his father, and his successor</a:t>
            </a:r>
          </a:p>
        </p:txBody>
      </p:sp>
      <p:pic>
        <p:nvPicPr>
          <p:cNvPr id="5" name="Picture 4">
            <a:extLst>
              <a:ext uri="{FF2B5EF4-FFF2-40B4-BE49-F238E27FC236}">
                <a16:creationId xmlns:a16="http://schemas.microsoft.com/office/drawing/2014/main" id="{DF473EC9-9E11-47F6-8142-EF40B3314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C675E69-B9AA-4575-B51D-7821A69A5C0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6165756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سُبِيَتْ بَعْدَكَ ذَرَارِيكَ،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وَقَعَ الْمَحْذُورُ بِعِتْرَتِكَ وَ ذَوِيكَ.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کی ذریت اسیر ہوئی،</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آپ کی عترت </a:t>
            </a:r>
            <a:r>
              <a:rPr lang="ur-PK" dirty="0">
                <a:latin typeface="Arabic Typesetting" panose="03020402040406030203" pitchFamily="66" charset="-78"/>
                <a:cs typeface="Arabic Typesetting" panose="03020402040406030203" pitchFamily="66" charset="-78"/>
              </a:rPr>
              <a:t>اور ذوی القربی </a:t>
            </a:r>
            <a:r>
              <a:rPr lang="ar-SA" dirty="0">
                <a:latin typeface="Arabic Typesetting" panose="03020402040406030203" pitchFamily="66" charset="-78"/>
                <a:cs typeface="Arabic Typesetting" panose="03020402040406030203" pitchFamily="66" charset="-78"/>
              </a:rPr>
              <a:t>پر بڑی افتاد پڑی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After you, your progeny were captured,</a:t>
            </a:r>
            <a:br>
              <a:rPr lang="en-US" dirty="0"/>
            </a:br>
            <a:r>
              <a:rPr lang="en-US" dirty="0"/>
              <a:t>and adversity befell your family and your offspring.</a:t>
            </a:r>
          </a:p>
        </p:txBody>
      </p:sp>
      <p:pic>
        <p:nvPicPr>
          <p:cNvPr id="5" name="Picture 4">
            <a:extLst>
              <a:ext uri="{FF2B5EF4-FFF2-40B4-BE49-F238E27FC236}">
                <a16:creationId xmlns:a16="http://schemas.microsoft.com/office/drawing/2014/main" id="{FE1787CD-E459-499C-82D3-909335AFE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06172BF-E273-4C4A-9B5B-E3CB2E5B9B6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493800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فَانْزَعَجَ‏ الرَّسُولُ وَ بَكَى قَلْبُهُ الْمَهُولُ،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عَزَّاهُ بِكَ الْمَلَائِكَةُ وَ الْأَنْبِيَاءُ،</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پس</a:t>
            </a:r>
            <a:r>
              <a:rPr lang="ar-SA" dirty="0">
                <a:latin typeface="Arabic Typesetting" panose="03020402040406030203" pitchFamily="66" charset="-78"/>
                <a:cs typeface="Arabic Typesetting" panose="03020402040406030203" pitchFamily="66" charset="-78"/>
              </a:rPr>
              <a:t> پیغمبر (صلی اللہ علیہ والہ وسلم) کو بہت صدمہ پہنچا،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ان کے قلب </a:t>
            </a:r>
            <a:r>
              <a:rPr lang="ur-PK" dirty="0">
                <a:latin typeface="Arabic Typesetting" panose="03020402040406030203" pitchFamily="66" charset="-78"/>
                <a:cs typeface="Arabic Typesetting" panose="03020402040406030203" pitchFamily="66" charset="-78"/>
              </a:rPr>
              <a:t>نازک گریہ کناں ہوا</a:t>
            </a:r>
            <a:r>
              <a:rPr lang="ar-SA" dirty="0">
                <a:latin typeface="Arabic Typesetting" panose="03020402040406030203" pitchFamily="66" charset="-78"/>
                <a:cs typeface="Arabic Typesetting" panose="03020402040406030203" pitchFamily="66" charset="-78"/>
              </a:rPr>
              <a:t>، ملائکہ </a:t>
            </a: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 انبیاء نے انہیں پرسہ 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Indeed, the Messenger became distressed and his depressed heart wept,</a:t>
            </a:r>
            <a:br>
              <a:rPr lang="en-US" dirty="0"/>
            </a:br>
            <a:r>
              <a:rPr lang="en-US" dirty="0"/>
              <a:t>The Angels and the prophets offered their condolences to him for your martyrdom,</a:t>
            </a:r>
          </a:p>
        </p:txBody>
      </p:sp>
      <p:pic>
        <p:nvPicPr>
          <p:cNvPr id="5" name="Picture 4">
            <a:extLst>
              <a:ext uri="{FF2B5EF4-FFF2-40B4-BE49-F238E27FC236}">
                <a16:creationId xmlns:a16="http://schemas.microsoft.com/office/drawing/2014/main" id="{F37E3DA8-345A-4FD4-98BB-4572CF3E1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BE134AF-9C78-4664-8805-8960AC8435E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331854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فُجِعَتْ بِكَ أُمُّكَ الزَّهْرَاءُ،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اخْتَلَفَتْ جُنُودُ الْمَلَائِكَةِ الْمُقَرَّبِينَ،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آپ کی مادرِ گرامی جناب فاطمہ زہرا</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(سلام اللہ علیہ) پر قیامت ٹوٹ پڑی! ملائکہ </a:t>
            </a:r>
            <a:r>
              <a:rPr lang="ur-PK" dirty="0">
                <a:latin typeface="Arabic Typesetting" panose="03020402040406030203" pitchFamily="66" charset="-78"/>
                <a:cs typeface="Arabic Typesetting" panose="03020402040406030203" pitchFamily="66" charset="-78"/>
              </a:rPr>
              <a:t>مقربین </a:t>
            </a:r>
            <a:r>
              <a:rPr lang="ar-SA" dirty="0">
                <a:latin typeface="Arabic Typesetting" panose="03020402040406030203" pitchFamily="66" charset="-78"/>
                <a:cs typeface="Arabic Typesetting" panose="03020402040406030203" pitchFamily="66" charset="-78"/>
              </a:rPr>
              <a:t>قطار در قطار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Your mother, al-Zahra, became distressed and bereft of you,</a:t>
            </a:r>
            <a:br>
              <a:rPr lang="en-US" dirty="0"/>
            </a:br>
            <a:r>
              <a:rPr lang="en-US" dirty="0"/>
              <a:t>Legions of favored Angels came in waves,</a:t>
            </a:r>
          </a:p>
        </p:txBody>
      </p:sp>
      <p:pic>
        <p:nvPicPr>
          <p:cNvPr id="5" name="Picture 4">
            <a:extLst>
              <a:ext uri="{FF2B5EF4-FFF2-40B4-BE49-F238E27FC236}">
                <a16:creationId xmlns:a16="http://schemas.microsoft.com/office/drawing/2014/main" id="{7F6E0423-A8CD-4DEA-ADA8-CC62CFA9B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3D93193-09A4-4AF5-84DE-8904D0D8C94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149440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 تُعَزِّي أَبَاكَ أَمِيرَ الْمُؤْمِنِينَ،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أُقِيمَتْ لَكَ الْمَآتِمُ فِي أَعْلَى عِلِّيِّينَ،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کے والد گرامی(علیہ السلام) کے حضور تعزیت کے لئے آئے،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اعلٰی علیین میں صف ماتم بچھ گئ</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to offer their condolences to your father the Leader of the Faithful,</a:t>
            </a:r>
            <a:br>
              <a:rPr lang="en-US" dirty="0"/>
            </a:br>
            <a:r>
              <a:rPr lang="en-US" dirty="0"/>
              <a:t>Mourning commemorations were held for you in the utmost exalted place Heaven,</a:t>
            </a:r>
          </a:p>
        </p:txBody>
      </p:sp>
      <p:pic>
        <p:nvPicPr>
          <p:cNvPr id="5" name="Picture 4">
            <a:extLst>
              <a:ext uri="{FF2B5EF4-FFF2-40B4-BE49-F238E27FC236}">
                <a16:creationId xmlns:a16="http://schemas.microsoft.com/office/drawing/2014/main" id="{B3C64375-BEB5-4EC1-B27E-0322FDA47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6B7A39F-A9BA-4AA4-84B0-8F77E47DADA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511840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لَطَمَتْ عَلَيْكَ الْحُورُ الْعِينُ،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بَكَتِ السَّمَاءُ وَ سُكَّانُهَا،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حوریں اپنے رخساروں پر طمانچے مار </a:t>
            </a:r>
            <a:r>
              <a:rPr lang="ur-PK" dirty="0">
                <a:latin typeface="Arabic Typesetting" panose="03020402040406030203" pitchFamily="66" charset="-78"/>
                <a:cs typeface="Arabic Typesetting" panose="03020402040406030203" pitchFamily="66" charset="-78"/>
              </a:rPr>
              <a:t>نے لگیں</a:t>
            </a:r>
            <a:r>
              <a:rPr lang="ar-SA" dirty="0">
                <a:latin typeface="Arabic Typesetting" panose="03020402040406030203" pitchFamily="66" charset="-78"/>
                <a:cs typeface="Arabic Typesetting" panose="03020402040406030203" pitchFamily="66" charset="-78"/>
              </a:rPr>
              <a:t>،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آسمان اور آسمانی مخلوق</a:t>
            </a:r>
            <a:r>
              <a:rPr lang="ur-PK" dirty="0">
                <a:latin typeface="Arabic Typesetting" panose="03020402040406030203" pitchFamily="66" charset="-78"/>
                <a:cs typeface="Arabic Typesetting" panose="03020402040406030203" pitchFamily="66" charset="-78"/>
              </a:rPr>
              <a:t> گریہ کرنے لگے،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the dark-eyed Maidens hit their own heads and faces in grief,</a:t>
            </a:r>
            <a:br>
              <a:rPr lang="en-US" dirty="0"/>
            </a:br>
            <a:r>
              <a:rPr lang="en-US" dirty="0"/>
              <a:t>the skies and their inhabitants wept,</a:t>
            </a:r>
          </a:p>
        </p:txBody>
      </p:sp>
      <p:pic>
        <p:nvPicPr>
          <p:cNvPr id="5" name="Picture 4">
            <a:extLst>
              <a:ext uri="{FF2B5EF4-FFF2-40B4-BE49-F238E27FC236}">
                <a16:creationId xmlns:a16="http://schemas.microsoft.com/office/drawing/2014/main" id="{809671AB-0158-449F-839F-1E6E929F8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403FEBE-FB1A-41F2-8B81-A144EAF1E44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803772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الْجِنَانُ وَ خُزَّانُهَا،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الْهِضَابُ‏ وَ أَقْطَارُهَا،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جنت اور جنت کے در و دیوار،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بلندی</a:t>
            </a:r>
            <a:r>
              <a:rPr lang="ur-PK" dirty="0">
                <a:latin typeface="Arabic Typesetting" panose="03020402040406030203" pitchFamily="66" charset="-78"/>
                <a:cs typeface="Arabic Typesetting" panose="03020402040406030203" pitchFamily="66" charset="-78"/>
              </a:rPr>
              <a:t>اں اور پستیاں قطار در قطار</a:t>
            </a:r>
            <a:r>
              <a:rPr lang="ar-SA"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as did Paradise and its keepers, the mountains and their surroundings,</a:t>
            </a:r>
          </a:p>
        </p:txBody>
      </p:sp>
      <p:pic>
        <p:nvPicPr>
          <p:cNvPr id="5" name="Picture 4">
            <a:extLst>
              <a:ext uri="{FF2B5EF4-FFF2-40B4-BE49-F238E27FC236}">
                <a16:creationId xmlns:a16="http://schemas.microsoft.com/office/drawing/2014/main" id="{FD9A9691-42C2-42ED-A749-FD2FF109D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88E8211-3B68-4532-A048-D687514293B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200586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الْبِحَارُ وَ حِيتَانُهَا، وَ مَكَّةُ وَ بُنْيَانُهَا،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الْجِنَانُ وَ وِلْدَانُهَا،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سمندروں اور مچھلیوں،</a:t>
            </a:r>
            <a:r>
              <a:rPr lang="ur-PK" dirty="0">
                <a:latin typeface="Arabic Typesetting" panose="03020402040406030203" pitchFamily="66" charset="-78"/>
                <a:cs typeface="Arabic Typesetting" panose="03020402040406030203" pitchFamily="66" charset="-78"/>
              </a:rPr>
              <a:t>اور مکہ اور اس کی عمارتیں ،</a:t>
            </a:r>
            <a:r>
              <a:rPr lang="ar-SA" dirty="0">
                <a:latin typeface="Arabic Typesetting" panose="03020402040406030203" pitchFamily="66" charset="-78"/>
                <a:cs typeface="Arabic Typesetting" panose="03020402040406030203" pitchFamily="66" charset="-78"/>
              </a:rPr>
              <a:t> </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جنت </a:t>
            </a:r>
            <a:r>
              <a:rPr lang="ur-PK" dirty="0">
                <a:latin typeface="Arabic Typesetting" panose="03020402040406030203" pitchFamily="66" charset="-78"/>
                <a:cs typeface="Arabic Typesetting" panose="03020402040406030203" pitchFamily="66" charset="-78"/>
              </a:rPr>
              <a:t>اور اس </a:t>
            </a:r>
            <a:r>
              <a:rPr lang="ar-SA" dirty="0">
                <a:latin typeface="Arabic Typesetting" panose="03020402040406030203" pitchFamily="66" charset="-78"/>
                <a:cs typeface="Arabic Typesetting" panose="03020402040406030203" pitchFamily="66" charset="-78"/>
              </a:rPr>
              <a:t>کے خدام </a:t>
            </a:r>
            <a:r>
              <a:rPr lang="ur-PK" dirty="0">
                <a:latin typeface="Arabic Typesetting" panose="03020402040406030203" pitchFamily="66" charset="-78"/>
                <a:cs typeface="Arabic Typesetting" panose="03020402040406030203" pitchFamily="66" charset="-78"/>
              </a:rPr>
              <a:t>نے</a:t>
            </a:r>
            <a:r>
              <a:rPr lang="ar-SA" dirty="0">
                <a:latin typeface="Arabic Typesetting" panose="03020402040406030203" pitchFamily="66" charset="-78"/>
                <a:cs typeface="Arabic Typesetting" panose="03020402040406030203" pitchFamily="66" charset="-78"/>
              </a:rPr>
              <a:t>مل کر آپ کی مصیبت پر خون بہائے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the oceans and their fishes, the Makkah and its structures</a:t>
            </a:r>
            <a:br>
              <a:rPr lang="en-US" dirty="0"/>
            </a:br>
            <a:r>
              <a:rPr lang="en-US" dirty="0"/>
              <a:t>the heavens and their servants,</a:t>
            </a:r>
            <a:br>
              <a:rPr lang="en-US" dirty="0"/>
            </a:br>
            <a:endParaRPr lang="en-US" dirty="0"/>
          </a:p>
        </p:txBody>
      </p:sp>
      <p:pic>
        <p:nvPicPr>
          <p:cNvPr id="5" name="Picture 4">
            <a:extLst>
              <a:ext uri="{FF2B5EF4-FFF2-40B4-BE49-F238E27FC236}">
                <a16:creationId xmlns:a16="http://schemas.microsoft.com/office/drawing/2014/main" id="{D6BA935D-EC3C-45C0-BB17-26E7A190D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110CEC3-B03B-4D49-9B16-3D9CD2DE135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369791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الْبَيْتُ وَ الْمَقَامُ، وَ الْمَشْعَرُ الْحَرَامُ،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الْحِلُّ وَ الْإِحْرَامُ.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کعبہ اور مقام ابراھیم، اور مشعر الحرام،</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حل اور حرم سب ہی رونے لگے۔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House (Ka’ba), and the Station (of Abraham),</a:t>
            </a:r>
            <a:br>
              <a:rPr lang="en-US" dirty="0"/>
            </a:br>
            <a:r>
              <a:rPr lang="en-US" dirty="0"/>
              <a:t>the Sacred Monument, </a:t>
            </a:r>
          </a:p>
        </p:txBody>
      </p:sp>
      <p:pic>
        <p:nvPicPr>
          <p:cNvPr id="5" name="Picture 4">
            <a:extLst>
              <a:ext uri="{FF2B5EF4-FFF2-40B4-BE49-F238E27FC236}">
                <a16:creationId xmlns:a16="http://schemas.microsoft.com/office/drawing/2014/main" id="{70F425EC-A34C-4950-9B73-86D412797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9D2BF62-2AEF-4582-9B39-81F3E8B99B2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921142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7200" dirty="0">
                <a:latin typeface="Arabic Typesetting" panose="03020402040406030203" pitchFamily="66" charset="-78"/>
                <a:cs typeface="Arabic Typesetting" panose="03020402040406030203" pitchFamily="66" charset="-78"/>
              </a:rPr>
              <a:t>اللَّهُمَّ فَبِحُرْمَةِ هَذَا الْمَكَانِ الْمُنِيفِ، </a:t>
            </a:r>
            <a:br>
              <a:rPr lang="en-US" sz="7200" dirty="0">
                <a:latin typeface="Arabic Typesetting" panose="03020402040406030203" pitchFamily="66" charset="-78"/>
                <a:cs typeface="Arabic Typesetting" panose="03020402040406030203" pitchFamily="66" charset="-78"/>
              </a:rPr>
            </a:br>
            <a:r>
              <a:rPr lang="ar-SA" sz="7200" dirty="0">
                <a:latin typeface="Arabic Typesetting" panose="03020402040406030203" pitchFamily="66" charset="-78"/>
                <a:cs typeface="Arabic Typesetting" panose="03020402040406030203" pitchFamily="66" charset="-78"/>
              </a:rPr>
              <a:t>صَلِّ عَلَى مُحَمَّدٍ وَ آلِ مُحَمَّدٍ وَ احْشُرْنِي فِي زُمْرَتِهِمْ،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بارالہا! اس بابرکت و باعزت جگہ کے طفیل،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محمد(صلی اللہ و علیہ والہ وسلم) و آل محمد پر درود بھیج، مجھے ان کے ساتھ محشور فرما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O Allah! By the sanctity of this exalted place,</a:t>
            </a:r>
            <a:br>
              <a:rPr lang="en-US" dirty="0"/>
            </a:br>
            <a:r>
              <a:rPr lang="en-US" dirty="0"/>
              <a:t>bestow blessings upon Muhammad and the family of Muhammad, assemble me in their company,</a:t>
            </a:r>
          </a:p>
        </p:txBody>
      </p:sp>
      <p:pic>
        <p:nvPicPr>
          <p:cNvPr id="5" name="Picture 4">
            <a:extLst>
              <a:ext uri="{FF2B5EF4-FFF2-40B4-BE49-F238E27FC236}">
                <a16:creationId xmlns:a16="http://schemas.microsoft.com/office/drawing/2014/main" id="{60D296D2-5D2A-4AD2-941B-F85AAC0B2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8E18199-DDAC-4655-993C-4D4AA82DC66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435752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وَ أَدْخِلْنِي الْجَنَّةَ بِشَفَاعَتِهِمْ.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a:bodyPr>
          <a:lstStyle/>
          <a:p>
            <a:r>
              <a:rPr lang="ar-SA" dirty="0">
                <a:latin typeface="Arabic Typesetting" panose="03020402040406030203" pitchFamily="66" charset="-78"/>
                <a:cs typeface="Arabic Typesetting" panose="03020402040406030203" pitchFamily="66" charset="-78"/>
              </a:rPr>
              <a:t>اور ان کی شفاعت کے سبب مجھے جنت </a:t>
            </a:r>
            <a:r>
              <a:rPr lang="ur-PK" dirty="0">
                <a:latin typeface="Arabic Typesetting" panose="03020402040406030203" pitchFamily="66" charset="-78"/>
                <a:cs typeface="Arabic Typesetting" panose="03020402040406030203" pitchFamily="66" charset="-78"/>
              </a:rPr>
              <a:t>میں داخل فرما۔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admit me to Paradise by their intercession.</a:t>
            </a:r>
          </a:p>
        </p:txBody>
      </p:sp>
      <p:pic>
        <p:nvPicPr>
          <p:cNvPr id="5" name="Picture 4">
            <a:extLst>
              <a:ext uri="{FF2B5EF4-FFF2-40B4-BE49-F238E27FC236}">
                <a16:creationId xmlns:a16="http://schemas.microsoft.com/office/drawing/2014/main" id="{CFCDD63D-EAA2-4C14-A0F2-6292A702B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D80CC67-699C-4AAB-8C9C-24ADD6D03A0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5019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الْحُسَيْنِ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الَّذِي سَمَحَتْ نَفْسُهُ بِمُهْجَتِهِ.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حسینؑ پر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جنھوں نے انتہائی </a:t>
            </a:r>
            <a:r>
              <a:rPr lang="ur-PK" dirty="0">
                <a:latin typeface="Arabic Typesetting" panose="03020402040406030203" pitchFamily="66" charset="-78"/>
                <a:cs typeface="Arabic Typesetting" panose="03020402040406030203" pitchFamily="66" charset="-78"/>
              </a:rPr>
              <a:t>زخمی ہونے کے بعد بھی </a:t>
            </a:r>
            <a:r>
              <a:rPr lang="ar-SA" dirty="0">
                <a:latin typeface="Arabic Typesetting" panose="03020402040406030203" pitchFamily="66" charset="-78"/>
                <a:cs typeface="Arabic Typesetting" panose="03020402040406030203" pitchFamily="66" charset="-78"/>
              </a:rPr>
              <a:t>راہِ خدا میں جان نثار کر دی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al-Husain, </a:t>
            </a:r>
            <a:br>
              <a:rPr lang="en-US" dirty="0"/>
            </a:br>
            <a:r>
              <a:rPr lang="en-US" dirty="0"/>
              <a:t>who sacrificed himself up to the last drops of the blood of his heart</a:t>
            </a:r>
          </a:p>
        </p:txBody>
      </p:sp>
      <p:pic>
        <p:nvPicPr>
          <p:cNvPr id="5" name="Picture 4">
            <a:extLst>
              <a:ext uri="{FF2B5EF4-FFF2-40B4-BE49-F238E27FC236}">
                <a16:creationId xmlns:a16="http://schemas.microsoft.com/office/drawing/2014/main" id="{15439927-29D9-4B70-AD6A-00D6569FC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1F31A8C-954F-4D3D-B614-76EC8C383EC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482862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إِنِّي أَتَوَسَّلُ إِلَيْكَ يَا أَسْرَعَ الْحَاسِبِينَ،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يَا أَكْرَمَ الْأَكْرَمِينَ،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بارالہا! </a:t>
            </a:r>
            <a:r>
              <a:rPr lang="ur-PK" dirty="0">
                <a:latin typeface="Arabic Typesetting" panose="03020402040406030203" pitchFamily="66" charset="-78"/>
                <a:cs typeface="Arabic Typesetting" panose="03020402040406030203" pitchFamily="66" charset="-78"/>
              </a:rPr>
              <a:t>میں وسیلہ چاہتا ہوں تیری بارگاہ میں </a:t>
            </a:r>
            <a:r>
              <a:rPr lang="ar-SA" dirty="0">
                <a:latin typeface="Arabic Typesetting" panose="03020402040406030203" pitchFamily="66" charset="-78"/>
                <a:cs typeface="Arabic Typesetting" panose="03020402040406030203" pitchFamily="66" charset="-78"/>
              </a:rPr>
              <a:t>اے جلد حساب کرنے والے،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اے سب سے کریم ہستی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My Allah! I implore You, O He who is the quickest of the reckoners!</a:t>
            </a:r>
            <a:br>
              <a:rPr lang="en-US" dirty="0"/>
            </a:br>
            <a:r>
              <a:rPr lang="en-US" dirty="0"/>
              <a:t>O the most generous of the generous,</a:t>
            </a:r>
          </a:p>
        </p:txBody>
      </p:sp>
      <p:pic>
        <p:nvPicPr>
          <p:cNvPr id="5" name="Picture 4">
            <a:extLst>
              <a:ext uri="{FF2B5EF4-FFF2-40B4-BE49-F238E27FC236}">
                <a16:creationId xmlns:a16="http://schemas.microsoft.com/office/drawing/2014/main" id="{D8C32AE6-2A5C-4604-B2D3-F1A568675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6B3A7A6-921D-455E-8DB3-B5F9D9EC43C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062062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يَا أَحْكَمَ الْحَاكِمِينَ،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بِمُحَمَّدٍ خَاتَمِ النَّبِيِّينَ،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اے سب سے بڑے حاکم! </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باواسطۂ </a:t>
            </a:r>
            <a:r>
              <a:rPr lang="ar-SA" dirty="0">
                <a:latin typeface="Arabic Typesetting" panose="03020402040406030203" pitchFamily="66" charset="-78"/>
                <a:cs typeface="Arabic Typesetting" panose="03020402040406030203" pitchFamily="66" charset="-78"/>
              </a:rPr>
              <a:t>آخری نبی حضرت محمد مصطفیٰ(صلی اللہ و علیہ وآلہ وسلم)</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the wisest of judges,</a:t>
            </a:r>
            <a:br>
              <a:rPr lang="en-US" dirty="0"/>
            </a:br>
            <a:r>
              <a:rPr lang="en-US" dirty="0"/>
              <a:t>By Muhammad, the seal of the prophets,</a:t>
            </a:r>
          </a:p>
        </p:txBody>
      </p:sp>
      <p:pic>
        <p:nvPicPr>
          <p:cNvPr id="5" name="Picture 4">
            <a:extLst>
              <a:ext uri="{FF2B5EF4-FFF2-40B4-BE49-F238E27FC236}">
                <a16:creationId xmlns:a16="http://schemas.microsoft.com/office/drawing/2014/main" id="{E5125DE4-E01E-4B8F-9157-950BC6F67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D1EDE85-B3BF-49EC-923F-913966AE6A7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603216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رَسُولِكَ إِلَى الْعَالَمِينَ أَجْمَعِينَ،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بِأَخِيهِ وَ ابْنِ عَمِّهِ الْأَنْزَعِ الْبَطِينِ،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تیرے رسول ہیں تمام عالمین کی طرف،</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اور واسطۂ ان کے بھائی </a:t>
            </a:r>
            <a:r>
              <a:rPr lang="ar-SA" dirty="0">
                <a:latin typeface="Arabic Typesetting" panose="03020402040406030203" pitchFamily="66" charset="-78"/>
                <a:cs typeface="Arabic Typesetting" panose="03020402040406030203" pitchFamily="66" charset="-78"/>
              </a:rPr>
              <a:t>ابن عم</a:t>
            </a:r>
            <a:r>
              <a:rPr lang="ur-PK" dirty="0">
                <a:latin typeface="Arabic Typesetting" panose="03020402040406030203" pitchFamily="66" charset="-78"/>
                <a:cs typeface="Arabic Typesetting" panose="03020402040406030203" pitchFamily="66" charset="-78"/>
              </a:rPr>
              <a:t> کا</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جو بزرگ باطن</a:t>
            </a:r>
            <a:r>
              <a:rPr lang="ar-SA" dirty="0">
                <a:latin typeface="Arabic Typesetting" panose="03020402040406030203" pitchFamily="66" charset="-78"/>
                <a:cs typeface="Arabic Typesetting" panose="03020402040406030203" pitchFamily="66" charset="-78"/>
              </a:rPr>
              <a:t> </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Your Messenger to all the worlds,</a:t>
            </a:r>
            <a:br>
              <a:rPr lang="en-US" dirty="0"/>
            </a:br>
            <a:r>
              <a:rPr lang="en-US" dirty="0"/>
              <a:t>By his brother and cousin, the </a:t>
            </a:r>
            <a:r>
              <a:rPr lang="en-US" dirty="0" err="1"/>
              <a:t>uprooter</a:t>
            </a:r>
            <a:r>
              <a:rPr lang="en-US" dirty="0"/>
              <a:t> of hidden polytheism, </a:t>
            </a:r>
          </a:p>
        </p:txBody>
      </p:sp>
      <p:pic>
        <p:nvPicPr>
          <p:cNvPr id="5" name="Picture 4">
            <a:extLst>
              <a:ext uri="{FF2B5EF4-FFF2-40B4-BE49-F238E27FC236}">
                <a16:creationId xmlns:a16="http://schemas.microsoft.com/office/drawing/2014/main" id="{63D3E03F-A519-4FDC-B9D2-0029A645A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53C6CAC-9E79-42B2-A6B7-8B448CE9480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84735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الْعَالِمِ الْمَكِينِ، عَلِيٍّ أَمِيرِ الْمُؤْمِنِينَ،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بِفَاطِمَةَ سَيِّدَةِ نِسَاءِ الْعَالَمِينَ.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دانش و آگہی کے مرکز امیر المومنین علی ابن ابی طالب(علیہ السلام)</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تمام جہانوں کی خواتین کی سردار فاطمہ زہرا </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(علیہا سلام)</a:t>
            </a:r>
            <a:r>
              <a:rPr lang="ur-PK" dirty="0">
                <a:latin typeface="Arabic Typesetting" panose="03020402040406030203" pitchFamily="66" charset="-78"/>
                <a:cs typeface="Arabic Typesetting" panose="03020402040406030203" pitchFamily="66" charset="-78"/>
              </a:rPr>
              <a:t>      کا۔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distinguished and learned, Ali, the Prince of the Faithful,</a:t>
            </a:r>
            <a:br>
              <a:rPr lang="en-US" dirty="0"/>
            </a:br>
            <a:r>
              <a:rPr lang="en-US" dirty="0"/>
              <a:t>By Fatima, the chief of women of the worlds,</a:t>
            </a:r>
          </a:p>
        </p:txBody>
      </p:sp>
      <p:pic>
        <p:nvPicPr>
          <p:cNvPr id="5" name="Picture 4">
            <a:extLst>
              <a:ext uri="{FF2B5EF4-FFF2-40B4-BE49-F238E27FC236}">
                <a16:creationId xmlns:a16="http://schemas.microsoft.com/office/drawing/2014/main" id="{2BE5BA0D-E999-408C-A723-67EB9F087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8319E15-CC66-4388-A615-4E91EF20E6E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270065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بِالْحَسَنِ الزَّكِيِّ عِصْمَةِ الْمُتَّقِينَ،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بِأَبِي عَبْدِ اللَّهِ الْحُسَيْنِ أَكْرَمِ الْمُسْتَشْهَدِينَ،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اورواسطۂ  </a:t>
            </a:r>
            <a:r>
              <a:rPr lang="ar-SA" dirty="0">
                <a:latin typeface="Arabic Typesetting" panose="03020402040406030203" pitchFamily="66" charset="-78"/>
                <a:cs typeface="Arabic Typesetting" panose="03020402040406030203" pitchFamily="66" charset="-78"/>
              </a:rPr>
              <a:t>زکی </a:t>
            </a: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پرہیزگاروں کے محافظ امام حسن علیہ السلام </a:t>
            </a:r>
            <a:r>
              <a:rPr lang="ur-PK" dirty="0">
                <a:latin typeface="Arabic Typesetting" panose="03020402040406030203" pitchFamily="66" charset="-78"/>
                <a:cs typeface="Arabic Typesetting" panose="03020402040406030203" pitchFamily="66" charset="-78"/>
              </a:rPr>
              <a:t> کا،</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شہداء کے سید و سردار ابی عبداللہ الحسین علیہ السلام</a:t>
            </a:r>
            <a:r>
              <a:rPr lang="ur-PK" dirty="0">
                <a:latin typeface="Arabic Typesetting" panose="03020402040406030203" pitchFamily="66" charset="-78"/>
                <a:cs typeface="Arabic Typesetting" panose="03020402040406030203" pitchFamily="66" charset="-78"/>
              </a:rPr>
              <a:t> کا،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al-Hasan, the purified one and the protection of the pious,</a:t>
            </a:r>
            <a:br>
              <a:rPr lang="en-US" dirty="0"/>
            </a:br>
            <a:r>
              <a:rPr lang="en-US" dirty="0"/>
              <a:t>By Abi </a:t>
            </a:r>
            <a:r>
              <a:rPr lang="en-US" dirty="0" err="1"/>
              <a:t>Abdillah</a:t>
            </a:r>
            <a:r>
              <a:rPr lang="en-US" dirty="0"/>
              <a:t>, al-Husain, the most honored martyr,</a:t>
            </a:r>
          </a:p>
        </p:txBody>
      </p:sp>
      <p:pic>
        <p:nvPicPr>
          <p:cNvPr id="5" name="Picture 4">
            <a:extLst>
              <a:ext uri="{FF2B5EF4-FFF2-40B4-BE49-F238E27FC236}">
                <a16:creationId xmlns:a16="http://schemas.microsoft.com/office/drawing/2014/main" id="{D5121029-653C-4121-8302-0B8E8138F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5C98DE8-9B9E-4EB6-AEAD-A88B08FC351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23222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بِأَوْلَادِهِ الْمَقْتُولِينَ،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بِعِتْرَتِهِ الْمَظْلُومِينَ،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واسطۂ ان کی اولاد کا جو قتل کیئے گئے،</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واسطۂ ان کی اولاد </a:t>
            </a:r>
            <a:r>
              <a:rPr lang="ar-SA" dirty="0">
                <a:latin typeface="Arabic Typesetting" panose="03020402040406030203" pitchFamily="66" charset="-78"/>
                <a:cs typeface="Arabic Typesetting" panose="03020402040406030203" pitchFamily="66" charset="-78"/>
              </a:rPr>
              <a:t>مظلوم </a:t>
            </a:r>
            <a:r>
              <a:rPr lang="ur-PK" dirty="0">
                <a:latin typeface="Arabic Typesetting" panose="03020402040406030203" pitchFamily="66" charset="-78"/>
                <a:cs typeface="Arabic Typesetting" panose="03020402040406030203" pitchFamily="66" charset="-78"/>
              </a:rPr>
              <a:t>کا،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his slain children,</a:t>
            </a:r>
            <a:br>
              <a:rPr lang="en-US" dirty="0"/>
            </a:br>
            <a:r>
              <a:rPr lang="en-US" dirty="0"/>
              <a:t> and oppressed family,</a:t>
            </a:r>
          </a:p>
        </p:txBody>
      </p:sp>
      <p:pic>
        <p:nvPicPr>
          <p:cNvPr id="5" name="Picture 4">
            <a:extLst>
              <a:ext uri="{FF2B5EF4-FFF2-40B4-BE49-F238E27FC236}">
                <a16:creationId xmlns:a16="http://schemas.microsoft.com/office/drawing/2014/main" id="{42718CF0-8FF8-4DB2-ADFA-6D068F96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CF6EF86-44EE-4996-939E-D8D233A5F75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709432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بِعَلِيِّ بْنِ الْحُسَيْنِ زَيْنِ الْعَابِدِينَ،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بِمُحَمَّدِ بْنِ عَلِيٍّ </a:t>
            </a:r>
            <a:r>
              <a:rPr lang="ar-SA" sz="8800">
                <a:latin typeface="Arabic Typesetting" panose="03020402040406030203" pitchFamily="66" charset="-78"/>
                <a:cs typeface="Arabic Typesetting" panose="03020402040406030203" pitchFamily="66" charset="-78"/>
              </a:rPr>
              <a:t>قِبْلَةِ الْأَوَّا</a:t>
            </a:r>
            <a:r>
              <a:rPr lang="ar-OM" sz="8800">
                <a:latin typeface="Arabic Typesetting" panose="03020402040406030203" pitchFamily="66" charset="-78"/>
                <a:cs typeface="Arabic Typesetting" panose="03020402040406030203" pitchFamily="66" charset="-78"/>
              </a:rPr>
              <a:t>لِ</a:t>
            </a:r>
            <a:r>
              <a:rPr lang="ar-SA" sz="8800">
                <a:latin typeface="Arabic Typesetting" panose="03020402040406030203" pitchFamily="66" charset="-78"/>
                <a:cs typeface="Arabic Typesetting" panose="03020402040406030203" pitchFamily="66" charset="-78"/>
              </a:rPr>
              <a:t>ينَ</a:t>
            </a:r>
            <a:r>
              <a:rPr lang="ar-SA" sz="8800" dirty="0">
                <a:latin typeface="Arabic Typesetting" panose="03020402040406030203" pitchFamily="66" charset="-78"/>
                <a:cs typeface="Arabic Typesetting" panose="03020402040406030203" pitchFamily="66" charset="-78"/>
              </a:rPr>
              <a:t>،</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عابدوں کی زینت حضرت علی بن حسین علیہ السلام </a:t>
            </a:r>
            <a:r>
              <a:rPr lang="ur-PK" dirty="0">
                <a:latin typeface="Arabic Typesetting" panose="03020402040406030203" pitchFamily="66" charset="-78"/>
                <a:cs typeface="Arabic Typesetting" panose="03020402040406030203" pitchFamily="66" charset="-78"/>
              </a:rPr>
              <a:t>کا،</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حضرت محمد بن علی علیہ السلام</a:t>
            </a:r>
            <a:r>
              <a:rPr lang="ur-PK" dirty="0">
                <a:latin typeface="Arabic Typesetting" panose="03020402040406030203" pitchFamily="66" charset="-78"/>
                <a:cs typeface="Arabic Typesetting" panose="03020402040406030203" pitchFamily="66" charset="-78"/>
              </a:rPr>
              <a:t> کا جو عبادت گزاروں کے مرکز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Ali Ibn al-Husain, the ornament of the worshippers,</a:t>
            </a:r>
            <a:br>
              <a:rPr lang="en-US" dirty="0"/>
            </a:br>
            <a:r>
              <a:rPr lang="en-US" dirty="0"/>
              <a:t>By Muhammad Ibn Ali, the direction of those who turn to Allah,</a:t>
            </a:r>
          </a:p>
        </p:txBody>
      </p:sp>
      <p:pic>
        <p:nvPicPr>
          <p:cNvPr id="5" name="Picture 4">
            <a:extLst>
              <a:ext uri="{FF2B5EF4-FFF2-40B4-BE49-F238E27FC236}">
                <a16:creationId xmlns:a16="http://schemas.microsoft.com/office/drawing/2014/main" id="{B9C70D9E-C74D-4ED2-A166-096BCE08B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39FC388-0453-4AD9-A3C0-670124A18F6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352204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 وَ جَعْفَرِ بْنِ مُحَمَّدٍ أَصْدَقِ الصَّادِقِينَ،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مُوسَى بْنِ جَعْفَرٍ مُظْهِرِ الْبَرَاهِينِ،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سب سے بڑے صادق القول حضرت جعفر بن محمد علیہ السلام</a:t>
            </a:r>
            <a:r>
              <a:rPr lang="ur-PK" dirty="0">
                <a:latin typeface="Arabic Typesetting" panose="03020402040406030203" pitchFamily="66" charset="-78"/>
                <a:cs typeface="Arabic Typesetting" panose="03020402040406030203" pitchFamily="66" charset="-78"/>
              </a:rPr>
              <a:t> کا،</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دلیلوں کو ظاہر کرنے والے حضرت موسی بن جعفر علیہ السلام</a:t>
            </a:r>
            <a:r>
              <a:rPr lang="ur-PK" dirty="0">
                <a:latin typeface="Arabic Typesetting" panose="03020402040406030203" pitchFamily="66" charset="-78"/>
                <a:cs typeface="Arabic Typesetting" panose="03020402040406030203" pitchFamily="66" charset="-78"/>
              </a:rPr>
              <a:t> کا،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a:t>
            </a:r>
            <a:r>
              <a:rPr lang="en-US" dirty="0" err="1"/>
              <a:t>Ja’far</a:t>
            </a:r>
            <a:r>
              <a:rPr lang="en-US" dirty="0"/>
              <a:t> Ibn Muhammad, the most truthful,</a:t>
            </a:r>
            <a:br>
              <a:rPr lang="en-US" dirty="0"/>
            </a:br>
            <a:r>
              <a:rPr lang="en-US" dirty="0"/>
              <a:t>By Musa Ibn </a:t>
            </a:r>
            <a:r>
              <a:rPr lang="en-US" dirty="0" err="1"/>
              <a:t>Ja’far</a:t>
            </a:r>
            <a:r>
              <a:rPr lang="en-US" dirty="0"/>
              <a:t>, the discloser of the proofs,</a:t>
            </a:r>
          </a:p>
        </p:txBody>
      </p:sp>
      <p:pic>
        <p:nvPicPr>
          <p:cNvPr id="5" name="Picture 4">
            <a:extLst>
              <a:ext uri="{FF2B5EF4-FFF2-40B4-BE49-F238E27FC236}">
                <a16:creationId xmlns:a16="http://schemas.microsoft.com/office/drawing/2014/main" id="{E05B3D30-2134-4AED-895D-998D3708F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2BAD5A1-8EE9-4DA3-9527-6C4C67A33BF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108220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عَلِيِّ بْنِ مُوسَى نَاصِرِ الدِّينِ،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مُحَمَّدِ بْنِ عَلِيٍّ قُدْوَةِ الْمُهْتَدِينَ،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دین کے مددگار حضرت علی بن موسی علیہ السلام</a:t>
            </a:r>
            <a:r>
              <a:rPr lang="ur-PK" dirty="0">
                <a:latin typeface="Arabic Typesetting" panose="03020402040406030203" pitchFamily="66" charset="-78"/>
                <a:cs typeface="Arabic Typesetting" panose="03020402040406030203" pitchFamily="66" charset="-78"/>
              </a:rPr>
              <a:t> کا،</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پیروکاروں کے رہنما حضرت محمد بن علی علیہ السلام</a:t>
            </a:r>
            <a:r>
              <a:rPr lang="ur-PK" dirty="0">
                <a:latin typeface="Arabic Typesetting" panose="03020402040406030203" pitchFamily="66" charset="-78"/>
                <a:cs typeface="Arabic Typesetting" panose="03020402040406030203" pitchFamily="66" charset="-78"/>
              </a:rPr>
              <a:t> کا،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By Ali Ibn Musa, the helper of the religion,</a:t>
            </a:r>
            <a:br>
              <a:rPr lang="en-US" dirty="0"/>
            </a:br>
            <a:r>
              <a:rPr lang="en-US" dirty="0"/>
              <a:t>By Muhammad Ibn Ali, the exemplar of those who accepted guidance,</a:t>
            </a:r>
          </a:p>
        </p:txBody>
      </p:sp>
      <p:pic>
        <p:nvPicPr>
          <p:cNvPr id="5" name="Picture 4">
            <a:extLst>
              <a:ext uri="{FF2B5EF4-FFF2-40B4-BE49-F238E27FC236}">
                <a16:creationId xmlns:a16="http://schemas.microsoft.com/office/drawing/2014/main" id="{B14BF698-0229-4B92-8FEC-02DED9D77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463A68D-4ACB-462B-9D6D-4FA7F62C29B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44418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عَلِيِّ بْنِ مُحَمَّدٍ أَزْهَدِ الزَّاهِدِينَ،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الْحَسَنِ بْنِ عَلِيٍّ وَارِثِ الْمُسْتَخْلَفِينَ،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واسطۂ </a:t>
            </a:r>
            <a:r>
              <a:rPr lang="ar-SA" dirty="0">
                <a:latin typeface="Arabic Typesetting" panose="03020402040406030203" pitchFamily="66" charset="-78"/>
                <a:cs typeface="Arabic Typesetting" panose="03020402040406030203" pitchFamily="66" charset="-78"/>
              </a:rPr>
              <a:t>سب سے بڑے </a:t>
            </a:r>
            <a:r>
              <a:rPr lang="ur-PK" dirty="0">
                <a:latin typeface="Arabic Typesetting" panose="03020402040406030203" pitchFamily="66" charset="-78"/>
                <a:cs typeface="Arabic Typesetting" panose="03020402040406030203" pitchFamily="66" charset="-78"/>
              </a:rPr>
              <a:t>زاہد</a:t>
            </a:r>
            <a:r>
              <a:rPr lang="ar-SA" dirty="0">
                <a:latin typeface="Arabic Typesetting" panose="03020402040406030203" pitchFamily="66" charset="-78"/>
                <a:cs typeface="Arabic Typesetting" panose="03020402040406030203" pitchFamily="66" charset="-78"/>
              </a:rPr>
              <a:t>حضرت علی بن محمد علیہ السلام</a:t>
            </a:r>
            <a:r>
              <a:rPr lang="ur-PK" dirty="0">
                <a:latin typeface="Arabic Typesetting" panose="03020402040406030203" pitchFamily="66" charset="-78"/>
                <a:cs typeface="Arabic Typesetting" panose="03020402040406030203" pitchFamily="66" charset="-78"/>
              </a:rPr>
              <a:t> کا،</a:t>
            </a:r>
            <a:br>
              <a:rPr lang="en-US"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واسطۂ  حضرت حسن بن علی </a:t>
            </a:r>
            <a:r>
              <a:rPr lang="ar-SA" dirty="0">
                <a:latin typeface="Arabic Typesetting" panose="03020402040406030203" pitchFamily="66" charset="-78"/>
                <a:cs typeface="Arabic Typesetting" panose="03020402040406030203" pitchFamily="66" charset="-78"/>
              </a:rPr>
              <a:t>علیہ السلام</a:t>
            </a:r>
            <a:r>
              <a:rPr lang="ur-PK" dirty="0">
                <a:latin typeface="Arabic Typesetting" panose="03020402040406030203" pitchFamily="66" charset="-78"/>
                <a:cs typeface="Arabic Typesetting" panose="03020402040406030203" pitchFamily="66" charset="-78"/>
              </a:rPr>
              <a:t> کا جو وارث ہیں تمام آئمہ کے،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Ali Ibn Muhammad, the most ascetic,</a:t>
            </a:r>
            <a:br>
              <a:rPr lang="en-US" dirty="0"/>
            </a:br>
            <a:r>
              <a:rPr lang="en-US" dirty="0"/>
              <a:t>By Hasan Ibn Ali, the inheritor of the appointed ones,</a:t>
            </a:r>
          </a:p>
        </p:txBody>
      </p:sp>
      <p:pic>
        <p:nvPicPr>
          <p:cNvPr id="5" name="Picture 4">
            <a:extLst>
              <a:ext uri="{FF2B5EF4-FFF2-40B4-BE49-F238E27FC236}">
                <a16:creationId xmlns:a16="http://schemas.microsoft.com/office/drawing/2014/main" id="{1261C4A4-48B3-43DF-A62C-138AF729C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E3316D4-CF2F-444E-8027-51A97696C8B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124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 أَطَاعَ اللَّهَ فِي سِرِّهِ وَ عَلَانِيَتِهِ، السَّلَامُ عَلَى مَنْ جَعَلَ الشِّفَاءَ فِي تُرْبَتِهِ،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 پر جس نے اللہ کی اطاعت کی</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 خلوت و جلوت میں</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اس پر جس کی قبر کی مٹی خاک شفا ہے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him, who obeyed Allah secretly and openly</a:t>
            </a:r>
            <a:br>
              <a:rPr lang="en-US" dirty="0"/>
            </a:br>
            <a:r>
              <a:rPr lang="en-US" dirty="0"/>
              <a:t>Peace be upon whom Allah placed a cure in the soil of his place (of martyrdom)</a:t>
            </a:r>
          </a:p>
        </p:txBody>
      </p:sp>
      <p:pic>
        <p:nvPicPr>
          <p:cNvPr id="5" name="Picture 4">
            <a:extLst>
              <a:ext uri="{FF2B5EF4-FFF2-40B4-BE49-F238E27FC236}">
                <a16:creationId xmlns:a16="http://schemas.microsoft.com/office/drawing/2014/main" id="{236EBE5E-FDD6-49DE-A9EC-0BD2F5A0E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CB4AEF3-6E16-4202-A001-6F54B070E78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471057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الْحُجَّةِ عَلَى الْخَلْقِ أَجْمَعِينَ،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أَنْ تُصَلِّيَ عَلَى مُحَمَّدٍ وَ آلِ مُحَمَّدٍ،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تمام مخلوق پر تیری حجت</a:t>
            </a:r>
            <a:r>
              <a:rPr lang="en-US"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واسطہ کہ:</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تو محمد(صلی اللہ و علیہ والہ وسلم) و آل محمد پر </a:t>
            </a:r>
            <a:r>
              <a:rPr lang="en-US"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 درود نازل فرما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the Proof upon all creation,</a:t>
            </a:r>
            <a:br>
              <a:rPr lang="en-US" dirty="0"/>
            </a:br>
            <a:r>
              <a:rPr lang="en-US" dirty="0"/>
              <a:t>Bless Muhammad and the family of Muhammad,</a:t>
            </a:r>
          </a:p>
          <a:p>
            <a:endParaRPr lang="en-US" dirty="0"/>
          </a:p>
          <a:p>
            <a:endParaRPr lang="en-US" dirty="0"/>
          </a:p>
        </p:txBody>
      </p:sp>
      <p:pic>
        <p:nvPicPr>
          <p:cNvPr id="5" name="Picture 4">
            <a:extLst>
              <a:ext uri="{FF2B5EF4-FFF2-40B4-BE49-F238E27FC236}">
                <a16:creationId xmlns:a16="http://schemas.microsoft.com/office/drawing/2014/main" id="{5EBC2666-979D-4F3E-8A97-D9AAAD80F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6608AAA-58BF-4F36-A5E4-6B325938E2E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477732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الصَّادِقِينَ الْأَبَرِّينَ، آلِ طَهَ وَ يس،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أَنْ تَجْعَلَنِي فِي الْقِيَامَةِ مِنَ الْآمِنِينَ الْمُطْمَئِنِّينَ،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جو سچے اور نیک و کار ہیں اور آل طہ و یسین بھی</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اور مجھے روز قیامت ان لوگوں میں شامل فرما جن کو امن و اطمینان حاصل ہوگا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85000" lnSpcReduction="10000"/>
          </a:bodyPr>
          <a:lstStyle/>
          <a:p>
            <a:r>
              <a:rPr lang="en-US" dirty="0"/>
              <a:t>the most truthful and devoted ones (who are) the family of Taha and Yasin,</a:t>
            </a:r>
            <a:br>
              <a:rPr lang="en-US" dirty="0"/>
            </a:br>
            <a:r>
              <a:rPr lang="en-US" dirty="0"/>
              <a:t>and place me on the Day of Judgment among those who are safe, confident,</a:t>
            </a:r>
          </a:p>
        </p:txBody>
      </p:sp>
      <p:pic>
        <p:nvPicPr>
          <p:cNvPr id="5" name="Picture 4">
            <a:extLst>
              <a:ext uri="{FF2B5EF4-FFF2-40B4-BE49-F238E27FC236}">
                <a16:creationId xmlns:a16="http://schemas.microsoft.com/office/drawing/2014/main" id="{B69E59C5-2058-45F0-9A3B-C8B44011B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EC58454-0781-4B34-9240-6D2DCEB01FA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502823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الْفَائِزِينَ الْفَرِحِينَ الْمُسْتَبْشِرِينَ.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خوش و خرم ہوں گے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جنہیں جنت رضوان کی خوش خبری سنائی جائے گی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triumphant, happy, and felicitous.</a:t>
            </a:r>
          </a:p>
        </p:txBody>
      </p:sp>
      <p:pic>
        <p:nvPicPr>
          <p:cNvPr id="5" name="Picture 4">
            <a:extLst>
              <a:ext uri="{FF2B5EF4-FFF2-40B4-BE49-F238E27FC236}">
                <a16:creationId xmlns:a16="http://schemas.microsoft.com/office/drawing/2014/main" id="{9D195F90-782B-4FCC-93C6-A3B9F2F2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573DCA1-8D78-4B7D-AD2C-008E1D44B89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102390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اللَّهُمَّ اكْتُبْنِي فِي الْمُسَلِّمِينَ، وَ أَلْحِقْنِي بِالصَّالِحِينَ، وَ اجْعَلْ لِي لِسانَ صِدْقٍ فِي الْآخِرِينَ‏،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بارالہا! میرا نام مسلمانوں میں لکھ </a:t>
            </a:r>
            <a:r>
              <a:rPr lang="ur-PK" dirty="0">
                <a:latin typeface="Arabic Typesetting" panose="03020402040406030203" pitchFamily="66" charset="-78"/>
                <a:cs typeface="Arabic Typesetting" panose="03020402040406030203" pitchFamily="66" charset="-78"/>
              </a:rPr>
              <a:t>دے</a:t>
            </a:r>
            <a:r>
              <a:rPr lang="ar-SA" dirty="0">
                <a:latin typeface="Arabic Typesetting" panose="03020402040406030203" pitchFamily="66" charset="-78"/>
                <a:cs typeface="Arabic Typesetting" panose="03020402040406030203" pitchFamily="66" charset="-78"/>
              </a:rPr>
              <a:t>، مجھے صالح میں شامل فرما، میرے پسماندگان میں ذکر سچائی اور بھلائی کے ساتھ جاری </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رکھ</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O Allah! Destine me to be amongst the submitters, </a:t>
            </a:r>
            <a:r>
              <a:rPr lang="en-US" dirty="0" err="1"/>
              <a:t>oin</a:t>
            </a:r>
            <a:r>
              <a:rPr lang="en-US" dirty="0"/>
              <a:t> me with the righteous,</a:t>
            </a:r>
            <a:br>
              <a:rPr lang="en-US" dirty="0"/>
            </a:br>
            <a:r>
              <a:rPr lang="en-US" dirty="0"/>
              <a:t>Ordain for me (offspring with) truthful tongue among the last generation,</a:t>
            </a:r>
          </a:p>
        </p:txBody>
      </p:sp>
      <p:pic>
        <p:nvPicPr>
          <p:cNvPr id="5" name="Picture 4">
            <a:extLst>
              <a:ext uri="{FF2B5EF4-FFF2-40B4-BE49-F238E27FC236}">
                <a16:creationId xmlns:a16="http://schemas.microsoft.com/office/drawing/2014/main" id="{CCFF9B27-1128-4074-91A3-DD4679736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081AE3F-1A2D-4D2F-B3E3-CCE260260C5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5381804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انْصُرْنِي عَلَى الْبَاغِينَ،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اكْفِنِي كَيْدَ الْحَاسِدِينَ،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باغیوں کے مقابلہ میں میری نصرت فرما،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حسد کرنے والوں کی قید و شر سے میری حفاظت فرما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Make me victorious over the transgressors,</a:t>
            </a:r>
            <a:br>
              <a:rPr lang="en-US" dirty="0"/>
            </a:br>
            <a:r>
              <a:rPr lang="en-US" dirty="0"/>
              <a:t>Suffice me the deception of the envious,</a:t>
            </a:r>
          </a:p>
        </p:txBody>
      </p:sp>
      <p:pic>
        <p:nvPicPr>
          <p:cNvPr id="5" name="Picture 4">
            <a:extLst>
              <a:ext uri="{FF2B5EF4-FFF2-40B4-BE49-F238E27FC236}">
                <a16:creationId xmlns:a16="http://schemas.microsoft.com/office/drawing/2014/main" id="{CD58ADF7-0C63-4BF2-BC8B-C998255D1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927563C-EA37-45A2-B6D0-12DAA9E8430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997320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اصْرِفْ عَنِّي مَكْرَ الْمَاكِرِينَ،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اقْبِضْ عَنِّي أَيْدِيَ الظَّالِمِينَ،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میری طرف سے مکاروں کے مکر و فریب کا رخ پھیر دے،</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ظالموں کے ہاتھوں کو میری جانب بڑھنے سے روک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Turn away from me the evil plans of the schemers,</a:t>
            </a:r>
            <a:br>
              <a:rPr lang="en-US" dirty="0"/>
            </a:br>
            <a:r>
              <a:rPr lang="en-US" dirty="0"/>
              <a:t>Hold back from me the hands of the oppressors,</a:t>
            </a:r>
          </a:p>
        </p:txBody>
      </p:sp>
      <p:pic>
        <p:nvPicPr>
          <p:cNvPr id="5" name="Picture 4">
            <a:extLst>
              <a:ext uri="{FF2B5EF4-FFF2-40B4-BE49-F238E27FC236}">
                <a16:creationId xmlns:a16="http://schemas.microsoft.com/office/drawing/2014/main" id="{CA407EDB-D83B-4A29-9455-4465D359B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41A13A8-3A5A-4091-8857-BFFE60FDE26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4285977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وَ اجْمَعْ بَيْنِي وَ بَيْنَ السَّادَةِ الْمَيَامِينِ فِي أَعْلَى عِلِّيِّينَ، </a:t>
            </a:r>
            <a:br>
              <a:rPr lang="en-US" sz="8000" dirty="0">
                <a:latin typeface="Arabic Typesetting" panose="03020402040406030203" pitchFamily="66" charset="-78"/>
                <a:cs typeface="Arabic Typesetting" panose="03020402040406030203" pitchFamily="66" charset="-78"/>
              </a:rPr>
            </a:br>
            <a:r>
              <a:rPr lang="ar-SA" sz="8000" dirty="0">
                <a:latin typeface="Arabic Typesetting" panose="03020402040406030203" pitchFamily="66" charset="-78"/>
                <a:cs typeface="Arabic Typesetting" panose="03020402040406030203" pitchFamily="66" charset="-78"/>
              </a:rPr>
              <a:t>مَعَ الَّذِينَ أَنْعَمْتَ عَلَيْهِمْ‏ مِنَ النَّبِيِّينَ،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a:t>
            </a:r>
            <a:r>
              <a:rPr lang="ar-SA" dirty="0">
                <a:latin typeface="Arabic Typesetting" panose="03020402040406030203" pitchFamily="66" charset="-78"/>
                <a:cs typeface="Arabic Typesetting" panose="03020402040406030203" pitchFamily="66" charset="-78"/>
              </a:rPr>
              <a:t> جمع ک</a:t>
            </a:r>
            <a:r>
              <a:rPr lang="ur-PK" dirty="0">
                <a:latin typeface="Arabic Typesetting" panose="03020402040406030203" pitchFamily="66" charset="-78"/>
                <a:cs typeface="Arabic Typesetting" panose="03020402040406030203" pitchFamily="66" charset="-78"/>
              </a:rPr>
              <a:t>ر </a:t>
            </a:r>
            <a:r>
              <a:rPr lang="ar-SA" dirty="0">
                <a:latin typeface="Arabic Typesetting" panose="03020402040406030203" pitchFamily="66" charset="-78"/>
                <a:cs typeface="Arabic Typesetting" panose="03020402040406030203" pitchFamily="66" charset="-78"/>
              </a:rPr>
              <a:t>مجھے اعلیٰ علیین میں بابرکت پیشواؤں کے جوار میں ان انبیاء</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جن پر تو نے اپنی نعمتیں نازل فرمائی ہیں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Gather me with the blessed masters in the utmost exalted place of Heaven,</a:t>
            </a:r>
            <a:br>
              <a:rPr lang="en-US" dirty="0"/>
            </a:br>
            <a:r>
              <a:rPr lang="en-US" dirty="0"/>
              <a:t>along with whom You have bestowed favor, from among the prophets,</a:t>
            </a:r>
          </a:p>
        </p:txBody>
      </p:sp>
      <p:pic>
        <p:nvPicPr>
          <p:cNvPr id="5" name="Picture 4">
            <a:extLst>
              <a:ext uri="{FF2B5EF4-FFF2-40B4-BE49-F238E27FC236}">
                <a16:creationId xmlns:a16="http://schemas.microsoft.com/office/drawing/2014/main" id="{F97833AF-292C-44A6-A248-476BD29A6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B485BE6-F27A-4066-B6D5-CEE12A4D53D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21204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الصِّدِّيقِينَ وَ الشُّهَداءِ وَ الصَّالِحِينَ‏،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بِرَحْمَتِكَ يَا أَرْحَمَ الرَّاحِمِينَ.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a:t>
            </a:r>
            <a:r>
              <a:rPr lang="ar-SA" dirty="0">
                <a:latin typeface="Arabic Typesetting" panose="03020402040406030203" pitchFamily="66" charset="-78"/>
                <a:cs typeface="Arabic Typesetting" panose="03020402040406030203" pitchFamily="66" charset="-78"/>
              </a:rPr>
              <a:t>صدیقین شہداء اور صالحین کے ساتھ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تیری  رحمت کے واسطہ اے رحمت کرنے والوںمیں سب سے زیادہ رحم کرنےوالے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truthful, the martyrs, and the righteous,</a:t>
            </a:r>
            <a:br>
              <a:rPr lang="en-US" dirty="0"/>
            </a:br>
            <a:r>
              <a:rPr lang="en-US" dirty="0"/>
              <a:t>By Your mercy, O the most merciful of the merciful.</a:t>
            </a:r>
          </a:p>
        </p:txBody>
      </p:sp>
      <p:pic>
        <p:nvPicPr>
          <p:cNvPr id="5" name="Picture 4">
            <a:extLst>
              <a:ext uri="{FF2B5EF4-FFF2-40B4-BE49-F238E27FC236}">
                <a16:creationId xmlns:a16="http://schemas.microsoft.com/office/drawing/2014/main" id="{7A72A6EA-F109-43CD-9405-57F4604C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C61FE2A-1711-428F-A2B2-B19360C42F8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97393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إِنِّي أُقْسِمُ عَلَيْكَ بِنَبِيِّكَ الْمَعْصُومِ،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بِحُكْمِكَ الْمَحْتُومِ، وَ نَهْيِكَ الْمَكْتُومِ،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پروردگارا! تجھے قسم </a:t>
            </a:r>
            <a:r>
              <a:rPr lang="ur-PK" dirty="0">
                <a:latin typeface="Arabic Typesetting" panose="03020402040406030203" pitchFamily="66" charset="-78"/>
                <a:cs typeface="Arabic Typesetting" panose="03020402040406030203" pitchFamily="66" charset="-78"/>
              </a:rPr>
              <a:t>دیتا ہوں</a:t>
            </a:r>
            <a:r>
              <a:rPr lang="ar-SA" dirty="0">
                <a:latin typeface="Arabic Typesetting" panose="03020402040406030203" pitchFamily="66" charset="-78"/>
                <a:cs typeface="Arabic Typesetting" panose="03020402040406030203" pitchFamily="66" charset="-78"/>
              </a:rPr>
              <a:t>: تیرے معصوم نبی کی،</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تیرے حتمی احکام کی، تیرے مقررہ منہیات کی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 Allah! I implore You by Your infallible Prophet,</a:t>
            </a:r>
            <a:br>
              <a:rPr lang="en-US" dirty="0"/>
            </a:br>
            <a:r>
              <a:rPr lang="en-US" dirty="0"/>
              <a:t>by Your definite judgment, and Your concealed preventive wisdom,</a:t>
            </a:r>
          </a:p>
        </p:txBody>
      </p:sp>
      <p:pic>
        <p:nvPicPr>
          <p:cNvPr id="5" name="Picture 4">
            <a:extLst>
              <a:ext uri="{FF2B5EF4-FFF2-40B4-BE49-F238E27FC236}">
                <a16:creationId xmlns:a16="http://schemas.microsoft.com/office/drawing/2014/main" id="{2F8B68F3-31D3-4DF5-B3E7-85371149E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9531D95-B2AC-462F-8EFC-065005688D3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88552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بِهَذَا الْقَبْرِ الْمَلْمُومِ‏،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الْمُوَسَّدِ فِي كَنَفِهِ الْإِمَامُ الْمَعْصُومِ،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اور اس پاک و پاکیزہ قبر کی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جس کے پہلو میں</a:t>
            </a:r>
            <a:r>
              <a:rPr lang="ur-PK" dirty="0">
                <a:latin typeface="Arabic Typesetting" panose="03020402040406030203" pitchFamily="66" charset="-78"/>
                <a:cs typeface="Arabic Typesetting" panose="03020402040406030203" pitchFamily="66" charset="-78"/>
              </a:rPr>
              <a:t> امام</a:t>
            </a:r>
            <a:r>
              <a:rPr lang="ar-SA" dirty="0">
                <a:latin typeface="Arabic Typesetting" panose="03020402040406030203" pitchFamily="66" charset="-78"/>
                <a:cs typeface="Arabic Typesetting" panose="03020402040406030203" pitchFamily="66" charset="-78"/>
              </a:rPr>
              <a:t> معصوم</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this grave which is the place of congregation </a:t>
            </a:r>
            <a:br>
              <a:rPr lang="en-US" dirty="0"/>
            </a:br>
            <a:r>
              <a:rPr lang="en-US" dirty="0"/>
              <a:t>and in which lies the infallible Imam,</a:t>
            </a:r>
          </a:p>
        </p:txBody>
      </p:sp>
      <p:pic>
        <p:nvPicPr>
          <p:cNvPr id="5" name="Picture 4">
            <a:extLst>
              <a:ext uri="{FF2B5EF4-FFF2-40B4-BE49-F238E27FC236}">
                <a16:creationId xmlns:a16="http://schemas.microsoft.com/office/drawing/2014/main" id="{B99E81F6-964E-4D06-8DAF-CE5509B08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79A74BD-5CD8-4A60-9326-70150BA0D62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250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 الْإِجَابَةُ تَحْتَ قُبَّتِهِ،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مَنِ الْأَئِمَّةُ مِنْ ذُرِّيَّتِهِ،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 پر جس کے </a:t>
            </a:r>
            <a:r>
              <a:rPr lang="ur-PK" dirty="0">
                <a:latin typeface="Arabic Typesetting" panose="03020402040406030203" pitchFamily="66" charset="-78"/>
                <a:cs typeface="Arabic Typesetting" panose="03020402040406030203" pitchFamily="66" charset="-78"/>
              </a:rPr>
              <a:t>مزار مقدس کے گنبد کے نیچے </a:t>
            </a:r>
            <a:r>
              <a:rPr lang="ar-SA" dirty="0">
                <a:latin typeface="Arabic Typesetting" panose="03020402040406030203" pitchFamily="66" charset="-78"/>
                <a:cs typeface="Arabic Typesetting" panose="03020402040406030203" pitchFamily="66" charset="-78"/>
              </a:rPr>
              <a:t>دعائیں قبول ہوتی ہیں</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اس پر کے سلسلہ امامت اس کی ذریت سے ہے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the one under whose dome answer (to supplications) is guaranteed</a:t>
            </a:r>
            <a:br>
              <a:rPr lang="en-US" dirty="0"/>
            </a:br>
            <a:r>
              <a:rPr lang="en-US" dirty="0"/>
              <a:t>Peace be upon the one in whose descendants are the Imams (after him)</a:t>
            </a:r>
          </a:p>
        </p:txBody>
      </p:sp>
      <p:pic>
        <p:nvPicPr>
          <p:cNvPr id="5" name="Picture 4">
            <a:extLst>
              <a:ext uri="{FF2B5EF4-FFF2-40B4-BE49-F238E27FC236}">
                <a16:creationId xmlns:a16="http://schemas.microsoft.com/office/drawing/2014/main" id="{B69CE760-357F-4116-89DB-515E462E8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FD8451F-006A-4510-B95D-4D236B48B52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333042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الْمَقْتُولُ الْمَظْلُومِ،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أَنْ تَكْشِفَ مَا بِي مِنَ الْغُمُومِ،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مقتول اور مظلوم دفن ہیں،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کہ تو مجھے غموں سے نجات عطا فرما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slaughtered, and the oppressed,</a:t>
            </a:r>
            <a:br>
              <a:rPr lang="en-US" dirty="0"/>
            </a:br>
            <a:r>
              <a:rPr lang="en-US" dirty="0"/>
              <a:t>that You dispel from me all that grieves me,</a:t>
            </a:r>
          </a:p>
        </p:txBody>
      </p:sp>
      <p:pic>
        <p:nvPicPr>
          <p:cNvPr id="5" name="Picture 4">
            <a:extLst>
              <a:ext uri="{FF2B5EF4-FFF2-40B4-BE49-F238E27FC236}">
                <a16:creationId xmlns:a16="http://schemas.microsoft.com/office/drawing/2014/main" id="{E26A9779-3CD3-4C14-8997-413B0C9D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DF44404-BC31-4133-BB02-E98E2786748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5446296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تَصْرِفَ عَنِّي‏ شَرَّ الْقَدَرِ الْمَحْتُومِ،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تُجِيرَنِي مِنَ النَّارِ ذَاتِ السَّمُومِ.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a:t>
            </a:r>
            <a:r>
              <a:rPr lang="ar-SA" dirty="0">
                <a:latin typeface="Arabic Typesetting" panose="03020402040406030203" pitchFamily="66" charset="-78"/>
                <a:cs typeface="Arabic Typesetting" panose="03020402040406030203" pitchFamily="66" charset="-78"/>
              </a:rPr>
              <a:t> دور کردے میرے مقدر کی برائی اور شر کو مجھ سے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مجھے زہریلی آگ سے بچالے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divert from me the harm of the decisive foreordained plan,</a:t>
            </a:r>
            <a:br>
              <a:rPr lang="en-US" dirty="0"/>
            </a:br>
            <a:r>
              <a:rPr lang="en-US" dirty="0"/>
              <a:t>and give me refuge from the Hellfire with scorching winds.</a:t>
            </a:r>
          </a:p>
        </p:txBody>
      </p:sp>
      <p:pic>
        <p:nvPicPr>
          <p:cNvPr id="5" name="Picture 4">
            <a:extLst>
              <a:ext uri="{FF2B5EF4-FFF2-40B4-BE49-F238E27FC236}">
                <a16:creationId xmlns:a16="http://schemas.microsoft.com/office/drawing/2014/main" id="{C3F5C7EE-D46C-43F8-B111-6EF6353A8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4149FA5-3465-4326-8866-1A652E31F58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475905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جَلِّلْنِي بِنِعْمَتِكَ،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رَضِّنِي بِقَسْمِكَ،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بارالہا! تو اپنی نعمت کے طفیل مجھے عزت و آبرو مرحمت فرما،</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مجھے اپنی تقسیم کی ہوئی روزی پر راضی رکھ</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My Allah! Honor me with Your bounties,</a:t>
            </a:r>
            <a:br>
              <a:rPr lang="en-US" dirty="0"/>
            </a:br>
            <a:r>
              <a:rPr lang="en-US" dirty="0"/>
              <a:t>Make me content with Your apportionment,</a:t>
            </a:r>
          </a:p>
        </p:txBody>
      </p:sp>
      <p:pic>
        <p:nvPicPr>
          <p:cNvPr id="5" name="Picture 4">
            <a:extLst>
              <a:ext uri="{FF2B5EF4-FFF2-40B4-BE49-F238E27FC236}">
                <a16:creationId xmlns:a16="http://schemas.microsoft.com/office/drawing/2014/main" id="{100B64FA-92A8-4DA1-86DD-CF6F72D0C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71FD518-C3BF-4F1F-A091-0D195A54AD0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39059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تَغَمَّدْنِي بِجُودِكَ وَ كَرَمِكَ،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بَاعِدْنِي مِنْ مَكْرِكَ وَ نَقَمِكَ،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مجھے اپنے کرم اور جود و سجا سے ڈھانپ لے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نیز مجھے اپنی ناگواری اور ناراضگی سے محفوظ فرما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Encompass me with Your munificence and generosity,</a:t>
            </a:r>
            <a:br>
              <a:rPr lang="en-US" dirty="0"/>
            </a:br>
            <a:r>
              <a:rPr lang="en-US" dirty="0"/>
              <a:t>And keep me far off from Your requital scheme and Your wrath,</a:t>
            </a:r>
          </a:p>
        </p:txBody>
      </p:sp>
      <p:pic>
        <p:nvPicPr>
          <p:cNvPr id="5" name="Picture 4">
            <a:extLst>
              <a:ext uri="{FF2B5EF4-FFF2-40B4-BE49-F238E27FC236}">
                <a16:creationId xmlns:a16="http://schemas.microsoft.com/office/drawing/2014/main" id="{90263C11-BAAE-48D2-8528-C95C927CE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C462401-9900-4C52-A0D7-19A7C69E876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4045805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اعْصِمْنِي مِنَ الزَّلَلِ،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سَدِّدْنِي فِي الْقَوْلِ وَ الْعَمَلِ،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پروردگار لغزشوں سے میری حفاظت فرما،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میرے قول و عمل کو درست کردے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 Allah! Protect me from errors,</a:t>
            </a:r>
            <a:br>
              <a:rPr lang="en-US" dirty="0"/>
            </a:br>
            <a:r>
              <a:rPr lang="en-US" dirty="0"/>
              <a:t>Make me firm in speech and action,</a:t>
            </a:r>
          </a:p>
        </p:txBody>
      </p:sp>
      <p:pic>
        <p:nvPicPr>
          <p:cNvPr id="5" name="Picture 4">
            <a:extLst>
              <a:ext uri="{FF2B5EF4-FFF2-40B4-BE49-F238E27FC236}">
                <a16:creationId xmlns:a16="http://schemas.microsoft.com/office/drawing/2014/main" id="{76F71628-2B12-4BC2-BE75-91518883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7B911C3-56C1-4251-BB55-3979035B6BE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409117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افْسَحْ لِي فِي مُدَّةِ الْأَجَلِ،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أَعْفِنِي مِنَ الْأَوْجَاعِ وَ الْعِلَلِ،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a:t>
            </a:r>
            <a:r>
              <a:rPr lang="ar-SA" dirty="0">
                <a:latin typeface="Arabic Typesetting" panose="03020402040406030203" pitchFamily="66" charset="-78"/>
                <a:cs typeface="Arabic Typesetting" panose="03020402040406030203" pitchFamily="66" charset="-78"/>
              </a:rPr>
              <a:t>میری مدت عمر کو بڑھا دے،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مجھے درد و امراض سے عافیت عطا فرما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Extend for me the period (of life),</a:t>
            </a:r>
            <a:br>
              <a:rPr lang="en-US" dirty="0"/>
            </a:br>
            <a:r>
              <a:rPr lang="en-US" dirty="0"/>
              <a:t>Relieve me from pain and ailments,</a:t>
            </a:r>
          </a:p>
        </p:txBody>
      </p:sp>
      <p:pic>
        <p:nvPicPr>
          <p:cNvPr id="5" name="Picture 4">
            <a:extLst>
              <a:ext uri="{FF2B5EF4-FFF2-40B4-BE49-F238E27FC236}">
                <a16:creationId xmlns:a16="http://schemas.microsoft.com/office/drawing/2014/main" id="{0AA58C60-AAEF-46E5-992A-BBAE3AFA7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94E8FBF-A273-4669-8724-BF7023C2DD4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740553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وَ بَلِّغْنِي بِمَوَالِيَّ وَ بِفَضْلِكَ أَفْضَلَ الْأَمَلِ.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a:bodyPr>
          <a:lstStyle/>
          <a:p>
            <a:r>
              <a:rPr lang="ar-SA" dirty="0">
                <a:latin typeface="Arabic Typesetting" panose="03020402040406030203" pitchFamily="66" charset="-78"/>
                <a:cs typeface="Arabic Typesetting" panose="03020402040406030203" pitchFamily="66" charset="-78"/>
              </a:rPr>
              <a:t> اور مجھے آئمہ(علیہم السلام) کے صدقے اور اپنے فضل و کرم کے طفیل بہترین امیدوں تک پہنچا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Make me achieve, through my masters and Your grace, </a:t>
            </a:r>
            <a:br>
              <a:rPr lang="en-US" dirty="0"/>
            </a:br>
            <a:r>
              <a:rPr lang="en-US" dirty="0"/>
              <a:t>the best of wishes.</a:t>
            </a:r>
          </a:p>
        </p:txBody>
      </p:sp>
      <p:pic>
        <p:nvPicPr>
          <p:cNvPr id="5" name="Picture 4">
            <a:extLst>
              <a:ext uri="{FF2B5EF4-FFF2-40B4-BE49-F238E27FC236}">
                <a16:creationId xmlns:a16="http://schemas.microsoft.com/office/drawing/2014/main" id="{6ED2EB18-E037-4D2A-AD97-3F1FEB0F4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626C217-C9A9-496C-B7D4-B1186C5F08B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989959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000" dirty="0">
                <a:latin typeface="Arabic Typesetting" panose="03020402040406030203" pitchFamily="66" charset="-78"/>
                <a:cs typeface="Arabic Typesetting" panose="03020402040406030203" pitchFamily="66" charset="-78"/>
              </a:rPr>
              <a:t>اللَّهُمَّ صَلِّ عَلَى مُحَمَّدٍ وَ آلِ مُحَمَّدٍ وَ اقْبَلْ تَوْبَتِي، </a:t>
            </a:r>
            <a:br>
              <a:rPr lang="en-US" sz="8000" dirty="0">
                <a:latin typeface="Arabic Typesetting" panose="03020402040406030203" pitchFamily="66" charset="-78"/>
                <a:cs typeface="Arabic Typesetting" panose="03020402040406030203" pitchFamily="66" charset="-78"/>
              </a:rPr>
            </a:br>
            <a:r>
              <a:rPr lang="ar-SA" sz="8000" dirty="0">
                <a:latin typeface="Arabic Typesetting" panose="03020402040406030203" pitchFamily="66" charset="-78"/>
                <a:cs typeface="Arabic Typesetting" panose="03020402040406030203" pitchFamily="66" charset="-78"/>
              </a:rPr>
              <a:t>وَ ارْحَمْ عَبْرَتِي‏، وَ أَقِلْنِي عَثْرَتِي،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خداوندا! محمد و آل محمد پر درود نازل فرما، میری توبہ قبول فرما لے، میرے آنسوؤں پر رحم فرما</a:t>
            </a:r>
            <a:r>
              <a:rPr lang="ur-PK" dirty="0">
                <a:latin typeface="Arabic Typesetting" panose="03020402040406030203" pitchFamily="66" charset="-78"/>
                <a:cs typeface="Arabic Typesetting" panose="03020402040406030203" pitchFamily="66" charset="-78"/>
              </a:rPr>
              <a:t> ، اورمیرے گناہوں کو بخش دے،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O Allah! Bless Muhammad and the family of Muhammad and accept my repentance and my return,</a:t>
            </a:r>
            <a:br>
              <a:rPr lang="en-US" dirty="0"/>
            </a:br>
            <a:r>
              <a:rPr lang="en-US" dirty="0"/>
              <a:t>Have mercy upon my weeping, Lessen my lapses,</a:t>
            </a:r>
          </a:p>
        </p:txBody>
      </p:sp>
      <p:pic>
        <p:nvPicPr>
          <p:cNvPr id="5" name="Picture 4">
            <a:extLst>
              <a:ext uri="{FF2B5EF4-FFF2-40B4-BE49-F238E27FC236}">
                <a16:creationId xmlns:a16="http://schemas.microsoft.com/office/drawing/2014/main" id="{2B99D53B-78DB-4E7E-A820-91B34DF77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83A1052-190C-4D4F-A655-282AA6D4FE6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034407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نَفِّسْ كُرْبَتِي، وَ اغْفِرْ لِي خَطِيئَتِي،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أَصْلِحْ لِي فِي ذُرِّيَّتِي.</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 میری تکالیف </a:t>
            </a:r>
            <a:r>
              <a:rPr lang="ur-PK" dirty="0">
                <a:latin typeface="Arabic Typesetting" panose="03020402040406030203" pitchFamily="66" charset="-78"/>
                <a:cs typeface="Arabic Typesetting" panose="03020402040406030203" pitchFamily="66" charset="-78"/>
              </a:rPr>
              <a:t>کو دور فرما</a:t>
            </a:r>
            <a:r>
              <a:rPr lang="ar-SA" dirty="0">
                <a:latin typeface="Arabic Typesetting" panose="03020402040406030203" pitchFamily="66" charset="-78"/>
                <a:cs typeface="Arabic Typesetting" panose="03020402040406030203" pitchFamily="66" charset="-78"/>
              </a:rPr>
              <a:t>، میری خطائیں معاف فرما دے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میری اولاد کو سعید و صالح بنا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Relieve my distress, Forgive me my mistake,</a:t>
            </a:r>
            <a:br>
              <a:rPr lang="en-US" dirty="0"/>
            </a:br>
            <a:r>
              <a:rPr lang="en-US" dirty="0"/>
              <a:t>And improve my (righteousness) through my children.</a:t>
            </a:r>
          </a:p>
        </p:txBody>
      </p:sp>
      <p:pic>
        <p:nvPicPr>
          <p:cNvPr id="5" name="Picture 4">
            <a:extLst>
              <a:ext uri="{FF2B5EF4-FFF2-40B4-BE49-F238E27FC236}">
                <a16:creationId xmlns:a16="http://schemas.microsoft.com/office/drawing/2014/main" id="{DF21DC75-0253-43A0-8295-6A6BF40C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78F5F66-876C-4335-836F-D3F613D0E22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6147176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لَا تَدَعْ لِي فِي هَذَا الْمَشْهَدِ الْمُعَظَّمِ،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الْمَحَلِّ الْمُكَرَّمِ، ذَنْباً إِلَّا غَفَرْتَهُ،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رب جلیل! اس عظیم بارگاہ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باکرامت مقام پر میرے تمام گناہ بخش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My Allah! Do not leave for me, in this exalted </a:t>
            </a:r>
            <a:br>
              <a:rPr lang="en-US" dirty="0"/>
            </a:br>
            <a:r>
              <a:rPr lang="en-US" dirty="0"/>
              <a:t>and honored place of martyrdom, any sin but that You forgive,</a:t>
            </a:r>
          </a:p>
        </p:txBody>
      </p:sp>
      <p:pic>
        <p:nvPicPr>
          <p:cNvPr id="5" name="Picture 4">
            <a:extLst>
              <a:ext uri="{FF2B5EF4-FFF2-40B4-BE49-F238E27FC236}">
                <a16:creationId xmlns:a16="http://schemas.microsoft.com/office/drawing/2014/main" id="{1C0EA91E-91D5-4C2D-8D98-1D997EECC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D128B7D-24B3-4865-9FFD-0E5DED6FB70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0027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ابْنِ خَاتَمِ الْأَنْبِيَاءِ،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ابْنِ سَيِّدِ الْأَوْصِيَاءِ،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پسرِ ختمی مرتبتؐ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سیّد الاوصیاء کے فرزند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son of the seal of the prophets</a:t>
            </a:r>
            <a:br>
              <a:rPr lang="en-US" dirty="0"/>
            </a:br>
            <a:r>
              <a:rPr lang="en-US" dirty="0"/>
              <a:t>Peace be upon the son of the chief of the executors</a:t>
            </a:r>
          </a:p>
        </p:txBody>
      </p:sp>
      <p:pic>
        <p:nvPicPr>
          <p:cNvPr id="5" name="Picture 4">
            <a:extLst>
              <a:ext uri="{FF2B5EF4-FFF2-40B4-BE49-F238E27FC236}">
                <a16:creationId xmlns:a16="http://schemas.microsoft.com/office/drawing/2014/main" id="{2F256661-4B3F-4149-80B0-2E9C52BA6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F70894B-CB65-44D6-A822-D45D96D2219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295204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عَيْباً إِلَّا سَتَرْتَهُ،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غَمّاً إِلَّا كَشَفْتَهُ،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سارے عیب کو مگر جن کو تو نے چھپا دیا</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ہو،</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مسارے غم</a:t>
            </a:r>
            <a:r>
              <a:rPr lang="ur-PK" dirty="0">
                <a:latin typeface="Arabic Typesetting" panose="03020402040406030203" pitchFamily="66" charset="-78"/>
                <a:cs typeface="Arabic Typesetting" panose="03020402040406030203" pitchFamily="66" charset="-78"/>
              </a:rPr>
              <a:t> کو مگرتو نے</a:t>
            </a:r>
            <a:r>
              <a:rPr lang="ar-SA" dirty="0">
                <a:latin typeface="Arabic Typesetting" panose="03020402040406030203" pitchFamily="66" charset="-78"/>
                <a:cs typeface="Arabic Typesetting" panose="03020402040406030203" pitchFamily="66" charset="-78"/>
              </a:rPr>
              <a:t> دور کر د</a:t>
            </a:r>
            <a:r>
              <a:rPr lang="ur-PK" dirty="0">
                <a:latin typeface="Arabic Typesetting" panose="03020402040406030203" pitchFamily="66" charset="-78"/>
                <a:cs typeface="Arabic Typesetting" panose="03020402040406030203" pitchFamily="66" charset="-78"/>
              </a:rPr>
              <a:t>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defect but that You conceal,</a:t>
            </a:r>
            <a:br>
              <a:rPr lang="en-US" dirty="0"/>
            </a:br>
            <a:r>
              <a:rPr lang="en-US" dirty="0"/>
              <a:t>Nor any grief but that You remove,</a:t>
            </a:r>
          </a:p>
        </p:txBody>
      </p:sp>
      <p:pic>
        <p:nvPicPr>
          <p:cNvPr id="5" name="Picture 4">
            <a:extLst>
              <a:ext uri="{FF2B5EF4-FFF2-40B4-BE49-F238E27FC236}">
                <a16:creationId xmlns:a16="http://schemas.microsoft.com/office/drawing/2014/main" id="{234E4F8B-DAD7-46E5-9AEB-80FC73999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EB136F8-D436-4215-BB82-73125FD51EB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796062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رِزْقاً إِلَّا بَسَطْتَهُ،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جَاهاً إِلَّا عَمَرْتَهُ،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رزق </a:t>
            </a:r>
            <a:r>
              <a:rPr lang="ur-PK" dirty="0">
                <a:latin typeface="Arabic Typesetting" panose="03020402040406030203" pitchFamily="66" charset="-78"/>
                <a:cs typeface="Arabic Typesetting" panose="03020402040406030203" pitchFamily="66" charset="-78"/>
              </a:rPr>
              <a:t>کو مگر تو نے </a:t>
            </a:r>
            <a:r>
              <a:rPr lang="ar-SA" dirty="0">
                <a:latin typeface="Arabic Typesetting" panose="03020402040406030203" pitchFamily="66" charset="-78"/>
                <a:cs typeface="Arabic Typesetting" panose="03020402040406030203" pitchFamily="66" charset="-78"/>
              </a:rPr>
              <a:t>وسعت عطا فرما</a:t>
            </a:r>
            <a:r>
              <a:rPr lang="ur-PK" dirty="0">
                <a:latin typeface="Arabic Typesetting" panose="03020402040406030203" pitchFamily="66" charset="-78"/>
                <a:cs typeface="Arabic Typesetting" panose="03020402040406030203" pitchFamily="66" charset="-78"/>
              </a:rPr>
              <a:t>ئی،</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مرتبے کو مگر تو نے اسے بڑھا 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sustenance but that You extend,</a:t>
            </a:r>
            <a:br>
              <a:rPr lang="en-US" dirty="0"/>
            </a:br>
            <a:r>
              <a:rPr lang="en-US" dirty="0"/>
              <a:t>Nor any (spiritual) status but that You cause to prosper,</a:t>
            </a:r>
          </a:p>
        </p:txBody>
      </p:sp>
      <p:pic>
        <p:nvPicPr>
          <p:cNvPr id="5" name="Picture 4">
            <a:extLst>
              <a:ext uri="{FF2B5EF4-FFF2-40B4-BE49-F238E27FC236}">
                <a16:creationId xmlns:a16="http://schemas.microsoft.com/office/drawing/2014/main" id="{DBD959D1-2CF9-45E8-872F-D310A405E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3874E94-5C94-4E07-B197-35280DB2243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73570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فَسَاداً إِلَّا أَصْلَحْتَهُ،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أَمَلًا إِلَّا بَلَّغْتَهُ،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کسی بگڑے کام کو مگر تو نے اصلاح کردی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نہ کسی امید کو مگر یہ کہ اس کو پورا کردیا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corruption but that which You correct,</a:t>
            </a:r>
            <a:br>
              <a:rPr lang="en-US" dirty="0"/>
            </a:br>
            <a:r>
              <a:rPr lang="en-US" dirty="0"/>
              <a:t>Nor any wish but that You fulfill,</a:t>
            </a:r>
          </a:p>
        </p:txBody>
      </p:sp>
      <p:pic>
        <p:nvPicPr>
          <p:cNvPr id="5" name="Picture 4">
            <a:extLst>
              <a:ext uri="{FF2B5EF4-FFF2-40B4-BE49-F238E27FC236}">
                <a16:creationId xmlns:a16="http://schemas.microsoft.com/office/drawing/2014/main" id="{EDB6C3A2-1F27-4277-B9F0-31624B376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A33320C-0946-40D1-9489-8D71CB1A70D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428272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دُعَاءً إِلَّا أَجَبْتَهُ،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مُضَيَّقاً إِلَّا فَرَّجْتَهُ،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نہ کسی دعا کو مگر یہ کہ اس کو قبول فرمایا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نہ کسی پریشانی کو مگر اس کو دور کردیا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supplication but that You answer,</a:t>
            </a:r>
            <a:br>
              <a:rPr lang="en-US" dirty="0"/>
            </a:br>
            <a:r>
              <a:rPr lang="en-US" dirty="0"/>
              <a:t>Nor any pressure but that You relieve,</a:t>
            </a:r>
          </a:p>
        </p:txBody>
      </p:sp>
      <p:pic>
        <p:nvPicPr>
          <p:cNvPr id="5" name="Picture 4">
            <a:extLst>
              <a:ext uri="{FF2B5EF4-FFF2-40B4-BE49-F238E27FC236}">
                <a16:creationId xmlns:a16="http://schemas.microsoft.com/office/drawing/2014/main" id="{F9EDF9CC-2882-4AFF-88B4-1A562CAA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574A010-0BF6-4149-9109-E3E8D643D85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8943727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شَمْلًا إِلَّا جَمَعْتَهُ،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أَمْراً إِلَّا أَتْمَمْتَهُ،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نہ کسی انتشار کو مگر یہ کہ تو نے اسے اطمینان ميں بدل دیا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نہ کسی کام کو مگر یہ کہ تو نے اسے مکمل کردیا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dispersed (believers) but that You reunify,</a:t>
            </a:r>
            <a:br>
              <a:rPr lang="en-US" dirty="0"/>
            </a:br>
            <a:r>
              <a:rPr lang="en-US" dirty="0"/>
              <a:t>Nor any matter but that You complete,</a:t>
            </a:r>
          </a:p>
        </p:txBody>
      </p:sp>
      <p:pic>
        <p:nvPicPr>
          <p:cNvPr id="5" name="Picture 4">
            <a:extLst>
              <a:ext uri="{FF2B5EF4-FFF2-40B4-BE49-F238E27FC236}">
                <a16:creationId xmlns:a16="http://schemas.microsoft.com/office/drawing/2014/main" id="{0AA091F8-C162-466F-8190-6CBE0C891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0E6286F-A220-44A1-BA21-77B0B8D70CE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774308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مَالًا إِلَّا كَثَّرْتَهُ،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خُلُقاً إِلَّا حَسَّنْتَهُ،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نہ کسی مال کو مگر یہ کہ تو نے اس کو  زیادہ کردیا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نہ کسی خلق و اخلاق کو مگر یہ کہ تو نے اس کو بہترین بنا 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wealth but that You increase,</a:t>
            </a:r>
            <a:br>
              <a:rPr lang="en-US" dirty="0"/>
            </a:br>
            <a:r>
              <a:rPr lang="en-US" dirty="0"/>
              <a:t>Nor any character but that You improve,</a:t>
            </a:r>
          </a:p>
        </p:txBody>
      </p:sp>
      <p:pic>
        <p:nvPicPr>
          <p:cNvPr id="5" name="Picture 4">
            <a:extLst>
              <a:ext uri="{FF2B5EF4-FFF2-40B4-BE49-F238E27FC236}">
                <a16:creationId xmlns:a16="http://schemas.microsoft.com/office/drawing/2014/main" id="{32E3587D-C85E-4DCC-B7B3-C488CFEE4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37183B6-3044-46E9-806A-24A5248BD8D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6993312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إِنْفَاقاً إِلَّا أَخْلَفْتَهُ،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حَالًا إِلَّا عَمَّرْتَهُ،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a:latin typeface="Arabic Typesetting" panose="03020402040406030203" pitchFamily="66" charset="-78"/>
                <a:cs typeface="Arabic Typesetting" panose="03020402040406030203" pitchFamily="66" charset="-78"/>
              </a:rPr>
              <a:t>اور نہ کسی خرچ کو مگر یہ کہ تو نے اسے پوراکردیا ہو،</a:t>
            </a:r>
            <a:br>
              <a:rPr lang="ur-PK">
                <a:latin typeface="Arabic Typesetting" panose="03020402040406030203" pitchFamily="66" charset="-78"/>
                <a:cs typeface="Arabic Typesetting" panose="03020402040406030203" pitchFamily="66" charset="-78"/>
              </a:rPr>
            </a:br>
            <a:r>
              <a:rPr lang="ur-PK">
                <a:latin typeface="Arabic Typesetting" panose="03020402040406030203" pitchFamily="66" charset="-78"/>
                <a:cs typeface="Arabic Typesetting" panose="03020402040406030203" pitchFamily="66" charset="-78"/>
              </a:rPr>
              <a:t>اور نہ کسی حال و احوال کو مگر یہ کہ تو نے اس کو بہتر بنا  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spending but that You repay,</a:t>
            </a:r>
            <a:br>
              <a:rPr lang="en-US" dirty="0"/>
            </a:br>
            <a:r>
              <a:rPr lang="en-US" dirty="0"/>
              <a:t>Nor any condition but that You cause to improve,</a:t>
            </a:r>
          </a:p>
        </p:txBody>
      </p:sp>
      <p:pic>
        <p:nvPicPr>
          <p:cNvPr id="5" name="Picture 4">
            <a:extLst>
              <a:ext uri="{FF2B5EF4-FFF2-40B4-BE49-F238E27FC236}">
                <a16:creationId xmlns:a16="http://schemas.microsoft.com/office/drawing/2014/main" id="{04C0FF0C-8175-49FB-BEBF-3BB6FD4A3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FE350CA-9AC2-45E4-AA5F-1CE41B472F4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155025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حَسُوداً إِلَّا قَمَعْتَهُ،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عَدُوّاً إِلَّا أَرْدَيْتَهُ،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نہ کسی حاسد کو مگر یہ کہ تو نے اسے تباہ کردیا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نہ کسی دشمن کو مگر یہ کہ تو نے اس کو ہلاک کردیا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envious (one) but that You suppress,</a:t>
            </a:r>
            <a:br>
              <a:rPr lang="en-US" dirty="0"/>
            </a:br>
            <a:r>
              <a:rPr lang="en-US" dirty="0"/>
              <a:t>Nor any enemy but that You destroy,</a:t>
            </a:r>
          </a:p>
        </p:txBody>
      </p:sp>
      <p:pic>
        <p:nvPicPr>
          <p:cNvPr id="5" name="Picture 4">
            <a:extLst>
              <a:ext uri="{FF2B5EF4-FFF2-40B4-BE49-F238E27FC236}">
                <a16:creationId xmlns:a16="http://schemas.microsoft.com/office/drawing/2014/main" id="{58539EC4-10E1-41F2-A06E-EC3591A74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18A8CC6-D533-472C-9472-B2C749B13C1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804605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شَرّاً إِلَّا كَفَيْتَهُ،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مَرَضاً إِلَّا شَفَيْتَهُ،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نہ کسی شرکو مگر یہ کہ تو نے اس سے بچا لیا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نہ کسی مرض کو مگر یہ کہ تو نے اس سے شفا دے دی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evil but that You suffice,</a:t>
            </a:r>
            <a:br>
              <a:rPr lang="en-US" dirty="0"/>
            </a:br>
            <a:r>
              <a:rPr lang="en-US" dirty="0"/>
              <a:t>Nor any ailment but that You cure,</a:t>
            </a:r>
          </a:p>
        </p:txBody>
      </p:sp>
      <p:pic>
        <p:nvPicPr>
          <p:cNvPr id="5" name="Picture 4">
            <a:extLst>
              <a:ext uri="{FF2B5EF4-FFF2-40B4-BE49-F238E27FC236}">
                <a16:creationId xmlns:a16="http://schemas.microsoft.com/office/drawing/2014/main" id="{158D1AD0-DC81-455B-A342-AC487B1DA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9838E58-CE23-44DF-9846-C7C377CD203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896508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لَا بَعِيداً إِلَّا أَدْنَيْتَهُ،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لَا شَعَثاً إلَّا لَمَمْتَهُ،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نہ کسی دور رہنے والےکو مگر یہ کہ تو نے اسے قریب کردیا ہو،</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نہ کسی پریشانی کو مگر یہ کہ تو نے اسے دور کردیا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distant (one) but that You bring near,</a:t>
            </a:r>
            <a:br>
              <a:rPr lang="en-US" dirty="0"/>
            </a:br>
            <a:r>
              <a:rPr lang="en-US" dirty="0"/>
              <a:t>Nor any scattering but that You reunite,</a:t>
            </a:r>
          </a:p>
        </p:txBody>
      </p:sp>
      <p:pic>
        <p:nvPicPr>
          <p:cNvPr id="5" name="Picture 4">
            <a:extLst>
              <a:ext uri="{FF2B5EF4-FFF2-40B4-BE49-F238E27FC236}">
                <a16:creationId xmlns:a16="http://schemas.microsoft.com/office/drawing/2014/main" id="{8EE1B31F-8816-48B1-8FEF-A12FF6833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DCDF9EC-984D-4EA3-87C6-A26F576774C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4860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آدَمَ صِفْوَةِ اللَّهِ مِنْ خَلِيقَتِهِ،</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 السَّلَامُ عَلَى شَيْثٍ وَلِيِّ اللَّهِ وَ خِيَرَتِهِ،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خلق خدا میں منتخب روزگار نبی آدمؑ پر</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اللہ کے ولی اور اس کے نیک بندے شیثؑ پر</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Adam, the chosen one of Allah from among His creation.</a:t>
            </a:r>
            <a:br>
              <a:rPr lang="en-US" dirty="0"/>
            </a:br>
            <a:r>
              <a:rPr lang="en-US" dirty="0"/>
              <a:t>Peace be upon Seth (</a:t>
            </a:r>
            <a:r>
              <a:rPr lang="en-US" dirty="0" err="1"/>
              <a:t>Shaith</a:t>
            </a:r>
            <a:r>
              <a:rPr lang="en-US" dirty="0"/>
              <a:t>), the friend of Allah and His elite.</a:t>
            </a:r>
          </a:p>
        </p:txBody>
      </p:sp>
      <p:pic>
        <p:nvPicPr>
          <p:cNvPr id="5" name="Picture 4">
            <a:extLst>
              <a:ext uri="{FF2B5EF4-FFF2-40B4-BE49-F238E27FC236}">
                <a16:creationId xmlns:a16="http://schemas.microsoft.com/office/drawing/2014/main" id="{A1A423A3-774B-4380-9986-22A873EF5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E7D8DA0-43C1-4796-BB8F-110D579E531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2014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ابْنِ فَاطِمَةَ الزَّهْرَاءِ،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ابْنِ خَدِيجَةَ الْكُبْرَى،</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فاطمہؑ زہرا کے بیٹے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خدیجۃؑ الکبریٰ کے </a:t>
            </a:r>
            <a:r>
              <a:rPr lang="ur-PK" dirty="0">
                <a:latin typeface="Arabic Typesetting" panose="03020402040406030203" pitchFamily="66" charset="-78"/>
                <a:cs typeface="Arabic Typesetting" panose="03020402040406030203" pitchFamily="66" charset="-78"/>
              </a:rPr>
              <a:t>فرزند ارجمند </a:t>
            </a:r>
            <a:r>
              <a:rPr lang="ar-SA" dirty="0">
                <a:latin typeface="Arabic Typesetting" panose="03020402040406030203" pitchFamily="66" charset="-78"/>
                <a:cs typeface="Arabic Typesetting" panose="03020402040406030203" pitchFamily="66" charset="-78"/>
              </a:rPr>
              <a:t>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son of Fatima, the radiant</a:t>
            </a:r>
            <a:br>
              <a:rPr lang="en-US" dirty="0"/>
            </a:br>
            <a:r>
              <a:rPr lang="en-US" dirty="0"/>
              <a:t>Peace be upon the son of Khadija, the great</a:t>
            </a:r>
          </a:p>
        </p:txBody>
      </p:sp>
      <p:pic>
        <p:nvPicPr>
          <p:cNvPr id="5" name="Picture 4">
            <a:extLst>
              <a:ext uri="{FF2B5EF4-FFF2-40B4-BE49-F238E27FC236}">
                <a16:creationId xmlns:a16="http://schemas.microsoft.com/office/drawing/2014/main" id="{BE526265-18FA-4365-AFE6-FB40E2F7F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E55DEF1-61A8-4F4D-B6A3-FCF01547E24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448127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وَ لَا سُؤَالًا إِلَّا أَعْطَيْتَهُ.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a:bodyPr>
          <a:lstStyle/>
          <a:p>
            <a:r>
              <a:rPr lang="ur-PK" dirty="0">
                <a:latin typeface="Arabic Typesetting" panose="03020402040406030203" pitchFamily="66" charset="-78"/>
                <a:cs typeface="Arabic Typesetting" panose="03020402040406030203" pitchFamily="66" charset="-78"/>
              </a:rPr>
              <a:t>اور نہ کسی سوال کو مگر یہ کہ تو نے اس کو پوراکردیا ہو۔</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Nor any request but that You grant.</a:t>
            </a:r>
          </a:p>
        </p:txBody>
      </p:sp>
      <p:pic>
        <p:nvPicPr>
          <p:cNvPr id="5" name="Picture 4">
            <a:extLst>
              <a:ext uri="{FF2B5EF4-FFF2-40B4-BE49-F238E27FC236}">
                <a16:creationId xmlns:a16="http://schemas.microsoft.com/office/drawing/2014/main" id="{08AFE565-18D2-47A6-94E1-FF8EE8F66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1283839-76C9-41BE-8B62-17098A2177C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6416731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إِنِّي أَسْأَلُكَ خَيْرَ الْعَاجِلَةِ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ثَوَابَ الْآجِلَةِ،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اے اللہ! یقینا میں تجھ سے سوال کرتا ہوں دنیا کی بہتری کے لیئے</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آخرت کے ثواب کے لیئے،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 Allah! I ask You for the goodness of this transitory world,</a:t>
            </a:r>
            <a:br>
              <a:rPr lang="en-US" dirty="0"/>
            </a:br>
            <a:r>
              <a:rPr lang="en-US" dirty="0"/>
              <a:t>and the reward of the hereafter.</a:t>
            </a:r>
          </a:p>
        </p:txBody>
      </p:sp>
      <p:pic>
        <p:nvPicPr>
          <p:cNvPr id="5" name="Picture 4">
            <a:extLst>
              <a:ext uri="{FF2B5EF4-FFF2-40B4-BE49-F238E27FC236}">
                <a16:creationId xmlns:a16="http://schemas.microsoft.com/office/drawing/2014/main" id="{B0682B18-0DAF-41A5-8C1E-C6D7A2B1B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508F3DD-07FA-40A5-973B-6327669AE35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389587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أَغْنِنِي بِحَلَالِكَ عَنِ الْحَرَامِ،</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بِفَضْلِكَ عَنْ جَمِيعِ الْأَنَامِ،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اے اللہ ! مجھے حلال کی روزی اتنی عطا فرما کہ میں حرام سے بےنیاز ہوجا‎ؤں،</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اپنا فضل اتنا میرے شامل حال رکھ کہ میں کسی سےحاجت نہ رکھوں،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 Allah! Suffice me with what You made lawful from the unlawful,</a:t>
            </a:r>
            <a:br>
              <a:rPr lang="en-US" dirty="0"/>
            </a:br>
            <a:r>
              <a:rPr lang="en-US" dirty="0"/>
              <a:t>and with Your grace from all other creatures.</a:t>
            </a:r>
          </a:p>
        </p:txBody>
      </p:sp>
      <p:pic>
        <p:nvPicPr>
          <p:cNvPr id="5" name="Picture 4">
            <a:extLst>
              <a:ext uri="{FF2B5EF4-FFF2-40B4-BE49-F238E27FC236}">
                <a16:creationId xmlns:a16="http://schemas.microsoft.com/office/drawing/2014/main" id="{F4965A51-9D60-4777-B99C-A1123A8CC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24DF8E0-39E7-4CFA-9424-ACCE84BD6DD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301782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إِنِّي أَسْأَلُكَ عِلْماً نَافِعاً،</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قَلْباً خَاشِعاً، وَ يَقِيناً شَافِياً،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اے اللہ</a:t>
            </a:r>
            <a:r>
              <a:rPr lang="ar-SA" dirty="0">
                <a:latin typeface="Arabic Typesetting" panose="03020402040406030203" pitchFamily="66" charset="-78"/>
                <a:cs typeface="Arabic Typesetting" panose="03020402040406030203" pitchFamily="66" charset="-78"/>
              </a:rPr>
              <a:t>! میں تجھ سے </a:t>
            </a:r>
            <a:r>
              <a:rPr lang="ur-PK" dirty="0">
                <a:latin typeface="Arabic Typesetting" panose="03020402040406030203" pitchFamily="66" charset="-78"/>
                <a:cs typeface="Arabic Typesetting" panose="03020402040406030203" pitchFamily="66" charset="-78"/>
              </a:rPr>
              <a:t>سوال کرتا ہوں </a:t>
            </a:r>
            <a:r>
              <a:rPr lang="ar-SA" dirty="0">
                <a:latin typeface="Arabic Typesetting" panose="03020402040406030203" pitchFamily="66" charset="-78"/>
                <a:cs typeface="Arabic Typesetting" panose="03020402040406030203" pitchFamily="66" charset="-78"/>
              </a:rPr>
              <a:t>نفع بخش علم</a:t>
            </a:r>
            <a:r>
              <a:rPr lang="ur-PK" dirty="0">
                <a:latin typeface="Arabic Typesetting" panose="03020402040406030203" pitchFamily="66" charset="-78"/>
                <a:cs typeface="Arabic Typesetting" panose="03020402040406030203" pitchFamily="66" charset="-78"/>
              </a:rPr>
              <a:t> کا،</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تیری جانب جھکنے والے دل، پختہ ایمان</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My Allah! I ask You for beneficial knowledge,</a:t>
            </a:r>
            <a:br>
              <a:rPr lang="en-US" dirty="0"/>
            </a:br>
            <a:r>
              <a:rPr lang="en-US" dirty="0"/>
              <a:t>a humble heart, unequivocal certitude,</a:t>
            </a:r>
          </a:p>
        </p:txBody>
      </p:sp>
      <p:pic>
        <p:nvPicPr>
          <p:cNvPr id="5" name="Picture 4">
            <a:extLst>
              <a:ext uri="{FF2B5EF4-FFF2-40B4-BE49-F238E27FC236}">
                <a16:creationId xmlns:a16="http://schemas.microsoft.com/office/drawing/2014/main" id="{30D1D23F-194A-46C8-89CA-FC764D8D3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F7E0DD2-7872-43AE-B5A3-A9138657191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6715356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عَمَلًا زَاكِياً،</a:t>
            </a:r>
            <a:r>
              <a:rPr lang="ur-PK" sz="8800" dirty="0">
                <a:latin typeface="Arabic Typesetting" panose="03020402040406030203" pitchFamily="66" charset="-78"/>
                <a:cs typeface="Arabic Typesetting" panose="03020402040406030203" pitchFamily="66" charset="-78"/>
              </a:rPr>
              <a:t> </a:t>
            </a:r>
            <a:r>
              <a:rPr lang="ar-SA" sz="8800" dirty="0">
                <a:latin typeface="Arabic Typesetting" panose="03020402040406030203" pitchFamily="66" charset="-78"/>
                <a:cs typeface="Arabic Typesetting" panose="03020402040406030203" pitchFamily="66" charset="-78"/>
              </a:rPr>
              <a:t>وَ صَبْراً جَمِيلًا،</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أَجْراً جَزِيلًا.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پاکیزہ اور مخلصانہ عمل، مثالی صبر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بےپناہ اجر و ثواب کا طلبگار ہوں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pure action, beautiful patience,</a:t>
            </a:r>
            <a:br>
              <a:rPr lang="en-US" dirty="0"/>
            </a:br>
            <a:r>
              <a:rPr lang="en-US" dirty="0"/>
              <a:t>and a bountiful reward.</a:t>
            </a:r>
          </a:p>
        </p:txBody>
      </p:sp>
      <p:pic>
        <p:nvPicPr>
          <p:cNvPr id="5" name="Picture 4">
            <a:extLst>
              <a:ext uri="{FF2B5EF4-FFF2-40B4-BE49-F238E27FC236}">
                <a16:creationId xmlns:a16="http://schemas.microsoft.com/office/drawing/2014/main" id="{944D895B-CE18-446A-8378-4A79C72CE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9" name="TextBox 8">
            <a:extLst>
              <a:ext uri="{FF2B5EF4-FFF2-40B4-BE49-F238E27FC236}">
                <a16:creationId xmlns:a16="http://schemas.microsoft.com/office/drawing/2014/main" id="{A8D39BF2-E916-41D6-BAA6-F7C226E0882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021841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ارْزُقْنِي شُكْرَ نِعْمَتِكَ عَلَيَّ،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زِدْ فِي إِحْسَانِكَ وَ كَرَمِكَ إِلَيَّ،</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a:t>
            </a:r>
            <a:r>
              <a:rPr lang="ar-SA" dirty="0">
                <a:latin typeface="Arabic Typesetting" panose="03020402040406030203" pitchFamily="66" charset="-78"/>
                <a:cs typeface="Arabic Typesetting" panose="03020402040406030203" pitchFamily="66" charset="-78"/>
              </a:rPr>
              <a:t>ے اللہ! تو </a:t>
            </a:r>
            <a:r>
              <a:rPr lang="ur-PK" dirty="0">
                <a:latin typeface="Arabic Typesetting" panose="03020402040406030203" pitchFamily="66" charset="-78"/>
                <a:cs typeface="Arabic Typesetting" panose="03020402040406030203" pitchFamily="66" charset="-78"/>
              </a:rPr>
              <a:t>مجھے </a:t>
            </a:r>
            <a:r>
              <a:rPr lang="ar-SA" dirty="0">
                <a:latin typeface="Arabic Typesetting" panose="03020402040406030203" pitchFamily="66" charset="-78"/>
                <a:cs typeface="Arabic Typesetting" panose="03020402040406030203" pitchFamily="66" charset="-78"/>
              </a:rPr>
              <a:t>شکر کی توفیق عطا فرما </a:t>
            </a:r>
            <a:r>
              <a:rPr lang="ur-PK" dirty="0">
                <a:latin typeface="Arabic Typesetting" panose="03020402040406030203" pitchFamily="66" charset="-78"/>
                <a:cs typeface="Arabic Typesetting" panose="03020402040406030203" pitchFamily="66" charset="-78"/>
              </a:rPr>
              <a:t>اس </a:t>
            </a:r>
            <a:r>
              <a:rPr lang="ar-SA" dirty="0">
                <a:latin typeface="Arabic Typesetting" panose="03020402040406030203" pitchFamily="66" charset="-78"/>
                <a:cs typeface="Arabic Typesetting" panose="03020402040406030203" pitchFamily="66" charset="-78"/>
              </a:rPr>
              <a:t>پر جو فراوان نعمتیں نازل فرمائی ہیں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مجھ پر اپنے احسان و کرم میں اضافہ فرما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 Allah! Grant me gratitude of Your blessing upon me,</a:t>
            </a:r>
            <a:br>
              <a:rPr lang="en-US" dirty="0"/>
            </a:br>
            <a:r>
              <a:rPr lang="en-US" dirty="0"/>
              <a:t>Increase Your favor and munificence on me,</a:t>
            </a:r>
          </a:p>
        </p:txBody>
      </p:sp>
      <p:pic>
        <p:nvPicPr>
          <p:cNvPr id="5" name="Picture 4">
            <a:extLst>
              <a:ext uri="{FF2B5EF4-FFF2-40B4-BE49-F238E27FC236}">
                <a16:creationId xmlns:a16="http://schemas.microsoft.com/office/drawing/2014/main" id="{66E524B8-57F3-4B52-BB50-C75910967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4073043-2910-4151-9002-9723B2EBE50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5335186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اجْعَلْ قَوْلِي فِي النَّاسِ مَسْمُوعاً،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عَمَلِي عِنْدَكَ مَرْفُوعاً،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 لوگوں کے درمیان میرے قول میں تاثیر عطا کر،</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میرے عمل کو اپنی بارگاہ میں بلندی عطا فرما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Make my speech amongst people effective,</a:t>
            </a:r>
            <a:br>
              <a:rPr lang="en-US" dirty="0"/>
            </a:br>
            <a:r>
              <a:rPr lang="en-US" dirty="0"/>
              <a:t>my deeds elevated near you,</a:t>
            </a:r>
          </a:p>
        </p:txBody>
      </p:sp>
      <p:pic>
        <p:nvPicPr>
          <p:cNvPr id="5" name="Picture 4">
            <a:extLst>
              <a:ext uri="{FF2B5EF4-FFF2-40B4-BE49-F238E27FC236}">
                <a16:creationId xmlns:a16="http://schemas.microsoft.com/office/drawing/2014/main" id="{E3A38F65-7CDF-46DD-B742-10A5FA95C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0258334-E6C9-4BEE-9709-8D10D5E3659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8898493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أثَري فِي الْخَيْراتِ مَتْبُوعاً،</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عَدُوّي مَقْمُوعاً،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مجھے ایسا بنا دے کہ میری نیکیوں کی پیروی کی جانے لگے،</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میرے دشمن کو تباہ و برباد کردے،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my righteous works followed (by others),</a:t>
            </a:r>
            <a:br>
              <a:rPr lang="en-US" dirty="0"/>
            </a:br>
            <a:r>
              <a:rPr lang="en-US" dirty="0"/>
              <a:t>and my enemy quelled,</a:t>
            </a:r>
          </a:p>
        </p:txBody>
      </p:sp>
      <p:pic>
        <p:nvPicPr>
          <p:cNvPr id="5" name="Picture 4">
            <a:extLst>
              <a:ext uri="{FF2B5EF4-FFF2-40B4-BE49-F238E27FC236}">
                <a16:creationId xmlns:a16="http://schemas.microsoft.com/office/drawing/2014/main" id="{D4B59AAA-C638-4B3A-B376-6DBE4BB86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604A3D2-0F68-4594-8A76-08DB351CD65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773046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اللَّهُمَّ صَلِّ عَلَى مُحَمَّدٍ وَ آلِ مُحَمَّدٍ الْأَخْيَارِ،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فِي آنَاءِ اللَّيْلِ وَ أَطْرَافِ النَّهَارِ،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اے جہانوں کے پالنہار! تو اپنے بہترین بندوں یعنی محمد (صلی اللہ و علیہ وآلہ وسلم) و آل محمد پر شب و روز اپنی رحمتیں اور درود نازل فرما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O Allah! Send blessings upon Muhammad and the family of Muhammad, the best of the creations, day and night,</a:t>
            </a:r>
          </a:p>
        </p:txBody>
      </p:sp>
      <p:pic>
        <p:nvPicPr>
          <p:cNvPr id="5" name="Picture 4">
            <a:extLst>
              <a:ext uri="{FF2B5EF4-FFF2-40B4-BE49-F238E27FC236}">
                <a16:creationId xmlns:a16="http://schemas.microsoft.com/office/drawing/2014/main" id="{F502238B-CA8B-44F9-8A59-EE5B6A609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E92AD37-A2D6-48BC-B34B-8870BB32D4C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0627520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اكْفِنِي شَرَّ الْأَشْرَارِ،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طَهِّرْنِي مِنَ الذُّنُوبِ وَ الْأَوْزَارِ،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اور مجھے بروں کی شر سے محفوظ کر دے،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گناہوں سے پاک فرما دے</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میرے بوجھ اتار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Spare me from the evil of the wicked,</a:t>
            </a:r>
            <a:br>
              <a:rPr lang="en-US" dirty="0"/>
            </a:br>
            <a:r>
              <a:rPr lang="en-US" dirty="0"/>
              <a:t>Purify me from sins and burdens,</a:t>
            </a:r>
          </a:p>
        </p:txBody>
      </p:sp>
      <p:pic>
        <p:nvPicPr>
          <p:cNvPr id="5" name="Picture 4">
            <a:extLst>
              <a:ext uri="{FF2B5EF4-FFF2-40B4-BE49-F238E27FC236}">
                <a16:creationId xmlns:a16="http://schemas.microsoft.com/office/drawing/2014/main" id="{3D7E103E-ADE6-4EE0-B716-F3A1388A6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EB628A6-DAEF-4529-A5DA-D2544EACA51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3385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ابْنِ سِدْرَةِ الْمُنْتَهَى،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ابْنِ جَنَّةِ الْمَأْوَى،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a:t>
            </a:r>
            <a:r>
              <a:rPr lang="ur-PK" dirty="0">
                <a:latin typeface="Arabic Typesetting" panose="03020402040406030203" pitchFamily="66" charset="-78"/>
                <a:cs typeface="Arabic Typesetting" panose="03020402040406030203" pitchFamily="66" charset="-78"/>
              </a:rPr>
              <a:t>فرزند </a:t>
            </a:r>
            <a:r>
              <a:rPr lang="ar-SA" dirty="0">
                <a:latin typeface="Arabic Typesetting" panose="03020402040406030203" pitchFamily="66" charset="-78"/>
                <a:cs typeface="Arabic Typesetting" panose="03020402040406030203" pitchFamily="66" charset="-78"/>
              </a:rPr>
              <a:t>سدرۃ المنتہیٰ کے وارث و مختار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ہوج</a:t>
            </a:r>
            <a:r>
              <a:rPr lang="ur-PK" dirty="0">
                <a:latin typeface="Arabic Typesetting" panose="03020402040406030203" pitchFamily="66" charset="-78"/>
                <a:cs typeface="Arabic Typesetting" panose="03020402040406030203" pitchFamily="66" charset="-78"/>
              </a:rPr>
              <a:t> فرزند </a:t>
            </a:r>
            <a:r>
              <a:rPr lang="ar-SA" dirty="0">
                <a:latin typeface="Arabic Typesetting" panose="03020402040406030203" pitchFamily="66" charset="-78"/>
                <a:cs typeface="Arabic Typesetting" panose="03020402040406030203" pitchFamily="66" charset="-78"/>
              </a:rPr>
              <a:t>نت الماویٰ کے مالک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the son of the </a:t>
            </a:r>
            <a:r>
              <a:rPr lang="en-US" dirty="0" err="1"/>
              <a:t>lote</a:t>
            </a:r>
            <a:r>
              <a:rPr lang="en-US" dirty="0"/>
              <a:t>-tree in the outermost boundary (of Heaven)</a:t>
            </a:r>
            <a:br>
              <a:rPr lang="en-US" dirty="0"/>
            </a:br>
            <a:r>
              <a:rPr lang="en-US" dirty="0"/>
              <a:t>Peace be upon the son of the Garden of refuge</a:t>
            </a:r>
          </a:p>
        </p:txBody>
      </p:sp>
      <p:pic>
        <p:nvPicPr>
          <p:cNvPr id="5" name="Picture 4">
            <a:extLst>
              <a:ext uri="{FF2B5EF4-FFF2-40B4-BE49-F238E27FC236}">
                <a16:creationId xmlns:a16="http://schemas.microsoft.com/office/drawing/2014/main" id="{BAD34A81-2AA7-4FBD-86A8-3A50B7B6C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3DE7A80-7BB5-4F6D-9E65-638213DFE89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5880630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أَجِرْنِي مِنَ النَّارِ،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أَدْخِلْنِي‏ دَارَ الْقَرَارِ،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پناہ دے مجھے دوزخ کی آگ سے،</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مجھے سکون و قرار کی جگہ یعنی جنت میں جگہ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Give me refuge from Hell-fire,</a:t>
            </a:r>
            <a:br>
              <a:rPr lang="en-US" dirty="0"/>
            </a:br>
            <a:r>
              <a:rPr lang="en-US" dirty="0"/>
              <a:t>Settle me in the House of rest (Paradise),</a:t>
            </a:r>
          </a:p>
        </p:txBody>
      </p:sp>
      <p:pic>
        <p:nvPicPr>
          <p:cNvPr id="5" name="Picture 4">
            <a:extLst>
              <a:ext uri="{FF2B5EF4-FFF2-40B4-BE49-F238E27FC236}">
                <a16:creationId xmlns:a16="http://schemas.microsoft.com/office/drawing/2014/main" id="{B85212DF-9371-4EAB-8997-310BF516E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649BB53-01F1-4234-A604-437FF747D2E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7052453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اغْفِرْ لِي وَ لِجَمِيعِ إِخْوَانِي فِيكَ،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أَخَوَاتِيَ الْمُؤْمِنِينَ وَ الْمُؤْمِنَاتِ،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نیز مجھے اور مومنین و مومنات میں سے میرے تمام بھائیوں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بہنوں اور اعزاہ و اقربا کو بخش دے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forgive me and all my faithful </a:t>
            </a:r>
            <a:br>
              <a:rPr lang="en-US" dirty="0"/>
            </a:br>
            <a:r>
              <a:rPr lang="en-US" dirty="0"/>
              <a:t>brothers and sisters,</a:t>
            </a:r>
          </a:p>
        </p:txBody>
      </p:sp>
      <p:pic>
        <p:nvPicPr>
          <p:cNvPr id="5" name="Picture 4">
            <a:extLst>
              <a:ext uri="{FF2B5EF4-FFF2-40B4-BE49-F238E27FC236}">
                <a16:creationId xmlns:a16="http://schemas.microsoft.com/office/drawing/2014/main" id="{2C0638AE-9AD3-4D09-85F7-57137BFF1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DD9445F-28E1-4756-B364-5E4B9C7A40B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258188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a:latin typeface="Arabic Typesetting" panose="03020402040406030203" pitchFamily="66" charset="-78"/>
                <a:cs typeface="Arabic Typesetting" panose="03020402040406030203" pitchFamily="66" charset="-78"/>
              </a:rPr>
              <a:t>بِرَحْمَتِكَ يَا أَرْحَمَ الرَّاحِمِينَ.</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a:bodyPr>
          <a:lstStyle/>
          <a:p>
            <a:r>
              <a:rPr lang="ar-SA" dirty="0">
                <a:latin typeface="Arabic Typesetting" panose="03020402040406030203" pitchFamily="66" charset="-78"/>
                <a:cs typeface="Arabic Typesetting" panose="03020402040406030203" pitchFamily="66" charset="-78"/>
              </a:rPr>
              <a:t>اے سب رحم کرنے والوں سے زیادہ رحم. کرنے والے اپنی رحمت کے تصدق میری التجا کو قبول فرما لے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By Your mercy, O the most merciful of the merciful!</a:t>
            </a:r>
          </a:p>
        </p:txBody>
      </p:sp>
      <p:pic>
        <p:nvPicPr>
          <p:cNvPr id="5" name="Picture 4">
            <a:extLst>
              <a:ext uri="{FF2B5EF4-FFF2-40B4-BE49-F238E27FC236}">
                <a16:creationId xmlns:a16="http://schemas.microsoft.com/office/drawing/2014/main" id="{8D56320A-1BE8-49D8-82BE-038EBBAA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011BBDE-7832-4CAD-B7D9-D7FD7224374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9342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السَّلَامُ عَلَى ابْنِ زَمْزَمَ وَ الصَّفَا</a:t>
            </a:r>
            <a:r>
              <a:rPr lang="en-US" sz="8800" dirty="0">
                <a:latin typeface="Arabic Typesetting" panose="03020402040406030203" pitchFamily="66" charset="-78"/>
                <a:cs typeface="Arabic Typesetting" panose="03020402040406030203" pitchFamily="66" charset="-78"/>
              </a:rPr>
              <a:t>.</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a:bodyPr>
          <a:lstStyle/>
          <a:p>
            <a:r>
              <a:rPr lang="ar-SA" dirty="0">
                <a:latin typeface="Arabic Typesetting" panose="03020402040406030203" pitchFamily="66" charset="-78"/>
                <a:cs typeface="Arabic Typesetting" panose="03020402040406030203" pitchFamily="66" charset="-78"/>
              </a:rPr>
              <a:t> سلام ہو </a:t>
            </a:r>
            <a:r>
              <a:rPr lang="ur-PK" dirty="0">
                <a:latin typeface="Arabic Typesetting" panose="03020402040406030203" pitchFamily="66" charset="-78"/>
                <a:cs typeface="Arabic Typesetting" panose="03020402040406030203" pitchFamily="66" charset="-78"/>
              </a:rPr>
              <a:t>فرزند صاحب </a:t>
            </a:r>
            <a:r>
              <a:rPr lang="ar-SA" dirty="0">
                <a:latin typeface="Arabic Typesetting" panose="03020402040406030203" pitchFamily="66" charset="-78"/>
                <a:cs typeface="Arabic Typesetting" panose="03020402040406030203" pitchFamily="66" charset="-78"/>
              </a:rPr>
              <a:t>زمزم و صفا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son of Zamzam and al-</a:t>
            </a:r>
            <a:r>
              <a:rPr lang="en-US" dirty="0" err="1"/>
              <a:t>Safaa</a:t>
            </a:r>
            <a:endParaRPr lang="en-US" dirty="0"/>
          </a:p>
        </p:txBody>
      </p:sp>
      <p:pic>
        <p:nvPicPr>
          <p:cNvPr id="5" name="Picture 4">
            <a:extLst>
              <a:ext uri="{FF2B5EF4-FFF2-40B4-BE49-F238E27FC236}">
                <a16:creationId xmlns:a16="http://schemas.microsoft.com/office/drawing/2014/main" id="{FBA639F5-ADF1-4A3A-88EF-36DA93569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6F56BB8-34BC-44FC-843F-BA25D7497FF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2516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الْمُرَمَّلِ بِالدِّمَاءِ،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مَهْتُوكِ الْخِبَاءِ،</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اس پر جوخاک و خون میں غلطاں ہوا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اس پر جس </a:t>
            </a:r>
            <a:r>
              <a:rPr lang="ur-PK" dirty="0">
                <a:latin typeface="Arabic Typesetting" panose="03020402040406030203" pitchFamily="66" charset="-78"/>
                <a:cs typeface="Arabic Typesetting" panose="03020402040406030203" pitchFamily="66" charset="-78"/>
              </a:rPr>
              <a:t>کے خیموں کو چاک کرڈالا گیا،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him, who was saturated in (his) blood</a:t>
            </a:r>
            <a:br>
              <a:rPr lang="en-US" dirty="0"/>
            </a:br>
            <a:r>
              <a:rPr lang="en-US" dirty="0"/>
              <a:t>Peace be upon him, whose tents were violated</a:t>
            </a:r>
          </a:p>
        </p:txBody>
      </p:sp>
      <p:pic>
        <p:nvPicPr>
          <p:cNvPr id="5" name="Picture 4">
            <a:extLst>
              <a:ext uri="{FF2B5EF4-FFF2-40B4-BE49-F238E27FC236}">
                <a16:creationId xmlns:a16="http://schemas.microsoft.com/office/drawing/2014/main" id="{27011677-FE10-4734-A111-E0F1D938E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87CEA21-F566-4BC7-9884-C1BE2B67219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5460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خَامِسِ أَصْحَابِ الْكِسَاءِ،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غَرِيبِ الْغُرَبَاءِ،</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کساء والوں کی پانچویں شخصیت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سب سے بڑے پردیسی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fifth of the People of the Cloak</a:t>
            </a:r>
            <a:br>
              <a:rPr lang="en-US" dirty="0"/>
            </a:br>
            <a:r>
              <a:rPr lang="en-US" dirty="0"/>
              <a:t>Peace be upon the loneliest of the lonely</a:t>
            </a:r>
          </a:p>
        </p:txBody>
      </p:sp>
      <p:pic>
        <p:nvPicPr>
          <p:cNvPr id="5" name="Picture 4">
            <a:extLst>
              <a:ext uri="{FF2B5EF4-FFF2-40B4-BE49-F238E27FC236}">
                <a16:creationId xmlns:a16="http://schemas.microsoft.com/office/drawing/2014/main" id="{C9A85E20-E401-448C-B1D0-500DFDF0C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D14F76E-B619-4696-A266-7B47DE3D48F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9592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شَهِيدِ الشُّهَدَاءِ،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قَتِيلِ الْأَدْعِيَاءِ،</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سرورِ شہیداں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اس پر جو بے </a:t>
            </a:r>
            <a:r>
              <a:rPr lang="ur-PK" dirty="0">
                <a:latin typeface="Arabic Typesetting" panose="03020402040406030203" pitchFamily="66" charset="-78"/>
                <a:cs typeface="Arabic Typesetting" panose="03020402040406030203" pitchFamily="66" charset="-78"/>
              </a:rPr>
              <a:t>نسل</a:t>
            </a:r>
            <a:r>
              <a:rPr lang="ar-SA" dirty="0">
                <a:latin typeface="Arabic Typesetting" panose="03020402040406030203" pitchFamily="66" charset="-78"/>
                <a:cs typeface="Arabic Typesetting" panose="03020402040406030203" pitchFamily="66" charset="-78"/>
              </a:rPr>
              <a:t> لوگوں کے ہاتھوں شہید ہوا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the (greatest) martyr of all martyrs</a:t>
            </a:r>
            <a:br>
              <a:rPr lang="en-US" dirty="0"/>
            </a:br>
            <a:r>
              <a:rPr lang="en-US" dirty="0"/>
              <a:t>Peace be upon him, who was slain by the individuals of illegitimate birth</a:t>
            </a:r>
          </a:p>
        </p:txBody>
      </p:sp>
      <p:pic>
        <p:nvPicPr>
          <p:cNvPr id="5" name="Picture 4">
            <a:extLst>
              <a:ext uri="{FF2B5EF4-FFF2-40B4-BE49-F238E27FC236}">
                <a16:creationId xmlns:a16="http://schemas.microsoft.com/office/drawing/2014/main" id="{2315F297-7EC4-4749-813D-FDFA751AE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B6137FA-A790-4622-912D-B03390000AB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5780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سَاكِنِ كَرْبَلَاءَ،</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مَنْ بَكَتْهُ مَلَائِكَةُ السَّمَاءِ،</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کربلا میں آکر بسنے والے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سلام ہو اس پر کہ جس پر آسمان کے فرشتے رو   دیئے،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one who is at rest in Karbala</a:t>
            </a:r>
            <a:br>
              <a:rPr lang="en-US" dirty="0"/>
            </a:br>
            <a:r>
              <a:rPr lang="en-US" dirty="0"/>
              <a:t>Peace be upon the one for whom the heavenly Angels wept</a:t>
            </a:r>
          </a:p>
        </p:txBody>
      </p:sp>
      <p:pic>
        <p:nvPicPr>
          <p:cNvPr id="5" name="Picture 4">
            <a:extLst>
              <a:ext uri="{FF2B5EF4-FFF2-40B4-BE49-F238E27FC236}">
                <a16:creationId xmlns:a16="http://schemas.microsoft.com/office/drawing/2014/main" id="{B1446E3E-1042-4DC8-96CD-AE92AAD62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B1F695E-BE64-47A7-9CE2-013A830A477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0284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 ذُرِّيَّتُهُ الْأَزْكِيَاءُ،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يَعْسُوبِ الدِّينِ،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a:latin typeface="Arabic Typesetting" panose="03020402040406030203" pitchFamily="66" charset="-78"/>
                <a:cs typeface="Arabic Typesetting" panose="03020402040406030203" pitchFamily="66" charset="-78"/>
              </a:rPr>
              <a:t> سلام ہو اس پر جس کی ذریت پاک و پاکیزہ ہے</a:t>
            </a:r>
            <a:r>
              <a:rPr lang="ur-PK">
                <a:latin typeface="Arabic Typesetting" panose="03020402040406030203" pitchFamily="66" charset="-78"/>
                <a:cs typeface="Arabic Typesetting" panose="03020402040406030203" pitchFamily="66" charset="-78"/>
              </a:rPr>
              <a:t>،</a:t>
            </a:r>
            <a:br>
              <a:rPr lang="en-US">
                <a:latin typeface="Arabic Typesetting" panose="03020402040406030203" pitchFamily="66" charset="-78"/>
                <a:cs typeface="Arabic Typesetting" panose="03020402040406030203" pitchFamily="66" charset="-78"/>
              </a:rPr>
            </a:br>
            <a:r>
              <a:rPr lang="ar-SA">
                <a:latin typeface="Arabic Typesetting" panose="03020402040406030203" pitchFamily="66" charset="-78"/>
                <a:cs typeface="Arabic Typesetting" panose="03020402040406030203" pitchFamily="66" charset="-78"/>
              </a:rPr>
              <a:t>سلام ہو دین کے سید و سردار پر</a:t>
            </a:r>
            <a:r>
              <a:rPr lang="ur-PK">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one whose descendants are the pure</a:t>
            </a:r>
            <a:br>
              <a:rPr lang="en-US" dirty="0"/>
            </a:br>
            <a:r>
              <a:rPr lang="en-US" dirty="0"/>
              <a:t>Peace be upon the chief of the religion</a:t>
            </a:r>
          </a:p>
        </p:txBody>
      </p:sp>
      <p:pic>
        <p:nvPicPr>
          <p:cNvPr id="5" name="Picture 4">
            <a:extLst>
              <a:ext uri="{FF2B5EF4-FFF2-40B4-BE49-F238E27FC236}">
                <a16:creationId xmlns:a16="http://schemas.microsoft.com/office/drawing/2014/main" id="{24D53819-E7CB-4620-9831-51AC3772D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63675D4-46BB-4C62-9A50-BD3EDFB9823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62694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مَنَازِلِ الْبَرَاهِينِ،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الْأَئِمَّةِ السَّادَاتِ،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ان پر جو دلائل و براہین کی آماجگاہ ہیں</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ان پر جو سرداروں کے سردار امام ہیں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places of the (divine) proofs</a:t>
            </a:r>
            <a:br>
              <a:rPr lang="en-US" dirty="0"/>
            </a:br>
            <a:r>
              <a:rPr lang="en-US" dirty="0"/>
              <a:t>Peace be upon the Imams, the masters (of mankind)</a:t>
            </a:r>
          </a:p>
        </p:txBody>
      </p:sp>
      <p:pic>
        <p:nvPicPr>
          <p:cNvPr id="5" name="Picture 4">
            <a:extLst>
              <a:ext uri="{FF2B5EF4-FFF2-40B4-BE49-F238E27FC236}">
                <a16:creationId xmlns:a16="http://schemas.microsoft.com/office/drawing/2014/main" id="{E447DFA5-3188-4056-BC8F-1D2725CA0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F084DC0-E999-48EB-8D68-55524818283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5936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الْجُيُوبِ الْمُضَرَّجَاتِ،‏ </a:t>
            </a:r>
            <a:endParaRPr lang="en-US" sz="8800" dirty="0">
              <a:latin typeface="Arabic Typesetting" panose="03020402040406030203" pitchFamily="66" charset="-78"/>
              <a:cs typeface="Arabic Typesetting" panose="03020402040406030203" pitchFamily="66" charset="-78"/>
            </a:endParaRPr>
          </a:p>
          <a:p>
            <a:r>
              <a:rPr lang="ar-SA" sz="8800" dirty="0">
                <a:latin typeface="Arabic Typesetting" panose="03020402040406030203" pitchFamily="66" charset="-78"/>
                <a:cs typeface="Arabic Typesetting" panose="03020402040406030203" pitchFamily="66" charset="-78"/>
              </a:rPr>
              <a:t>السَّلَامُ عَلَى الشِّفَاهِ الذَّابِلَاتِ‏،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چاک گریبانوں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مرجھائے ہوئے ہونٹوں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bloodstained chests</a:t>
            </a:r>
            <a:br>
              <a:rPr lang="en-US" dirty="0"/>
            </a:br>
            <a:r>
              <a:rPr lang="en-US" dirty="0"/>
              <a:t>Peace be upon the parched lips</a:t>
            </a:r>
          </a:p>
        </p:txBody>
      </p:sp>
      <p:pic>
        <p:nvPicPr>
          <p:cNvPr id="5" name="Picture 4">
            <a:extLst>
              <a:ext uri="{FF2B5EF4-FFF2-40B4-BE49-F238E27FC236}">
                <a16:creationId xmlns:a16="http://schemas.microsoft.com/office/drawing/2014/main" id="{4B8C5CEC-849D-4F7B-9839-956856CEB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CA970A3-6EE6-464C-9887-6E1643EA296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1796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إِدْرِيسَ الْقَائِمِ لِلَّهِ بِحُجَّتِهِ،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نُوحٍ الْمُجَابِ فِي دَعْوَتِهِ،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خدا کے دلیلوں کے مظہر ادریسؑ پر</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نوحؑ پر اللہ نے جن کی دعا قبول کی</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Idrees, who established (religion) on behalf of </a:t>
            </a:r>
            <a:br>
              <a:rPr lang="en-US" dirty="0"/>
            </a:br>
            <a:r>
              <a:rPr lang="en-US" dirty="0"/>
              <a:t>Allah by His authority</a:t>
            </a:r>
            <a:br>
              <a:rPr lang="en-US" dirty="0"/>
            </a:br>
            <a:r>
              <a:rPr lang="en-US" dirty="0"/>
              <a:t>Peace be upon Noah (Nuh), whose invocation was answered</a:t>
            </a:r>
          </a:p>
          <a:p>
            <a:endParaRPr lang="en-US" dirty="0"/>
          </a:p>
          <a:p>
            <a:endParaRPr lang="en-US" dirty="0"/>
          </a:p>
        </p:txBody>
      </p:sp>
      <p:pic>
        <p:nvPicPr>
          <p:cNvPr id="5" name="Picture 4">
            <a:extLst>
              <a:ext uri="{FF2B5EF4-FFF2-40B4-BE49-F238E27FC236}">
                <a16:creationId xmlns:a16="http://schemas.microsoft.com/office/drawing/2014/main" id="{97B6E823-158E-42C4-9699-426AF0B74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A497CF6-C367-4463-B87F-04B0CA74DF0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2044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النُّفُوسِ‏ الْمُصْطَلَمَاتِ،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الْأَرْوَاحِ الْمُخْتَلَسَاتِ،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a:t>
            </a:r>
            <a:r>
              <a:rPr lang="ur-PK" dirty="0">
                <a:latin typeface="Arabic Typesetting" panose="03020402040406030203" pitchFamily="66" charset="-78"/>
                <a:cs typeface="Arabic Typesetting" panose="03020402040406030203" pitchFamily="66" charset="-78"/>
              </a:rPr>
              <a:t>ہ</a:t>
            </a:r>
            <a:r>
              <a:rPr lang="ar-SA" dirty="0">
                <a:latin typeface="Arabic Typesetting" panose="03020402040406030203" pitchFamily="66" charset="-78"/>
                <a:cs typeface="Arabic Typesetting" panose="03020402040406030203" pitchFamily="66" charset="-78"/>
              </a:rPr>
              <a:t>و کرب و اندوہ میں گھرے ہوئے چور چور نفوس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ان روحوں پر جن کے </a:t>
            </a:r>
            <a:r>
              <a:rPr lang="ur-PK" dirty="0">
                <a:latin typeface="Arabic Typesetting" panose="03020402040406030203" pitchFamily="66" charset="-78"/>
                <a:cs typeface="Arabic Typesetting" panose="03020402040406030203" pitchFamily="66" charset="-78"/>
              </a:rPr>
              <a:t>قتل کے بعد فورا ہی لوٹ لیا</a:t>
            </a:r>
            <a:r>
              <a:rPr lang="ar-SA" dirty="0">
                <a:latin typeface="Arabic Typesetting" panose="03020402040406030203" pitchFamily="66" charset="-78"/>
                <a:cs typeface="Arabic Typesetting" panose="03020402040406030203" pitchFamily="66" charset="-78"/>
              </a:rPr>
              <a:t>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plucked souls</a:t>
            </a:r>
            <a:br>
              <a:rPr lang="en-US" dirty="0"/>
            </a:br>
            <a:r>
              <a:rPr lang="en-US" dirty="0"/>
              <a:t>Peace be upon the snatched spirits</a:t>
            </a:r>
          </a:p>
        </p:txBody>
      </p:sp>
      <p:pic>
        <p:nvPicPr>
          <p:cNvPr id="5" name="Picture 4">
            <a:extLst>
              <a:ext uri="{FF2B5EF4-FFF2-40B4-BE49-F238E27FC236}">
                <a16:creationId xmlns:a16="http://schemas.microsoft.com/office/drawing/2014/main" id="{98D44ABA-261C-4200-9FA1-5C5F62756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418F688-9E8D-499D-B816-ECBF09C81E3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4870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الْأَجْسَادِ الْعَارِيَاتِ،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الْجُسُومِ الشَّاحِبَاتِ‏،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بے گور و کفن لعشوں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a:t>
            </a:r>
            <a:r>
              <a:rPr lang="ur-PK" dirty="0">
                <a:latin typeface="Arabic Typesetting" panose="03020402040406030203" pitchFamily="66" charset="-78"/>
                <a:cs typeface="Arabic Typesetting" panose="03020402040406030203" pitchFamily="66" charset="-78"/>
              </a:rPr>
              <a:t>لاغر و متغیر</a:t>
            </a:r>
            <a:r>
              <a:rPr lang="ar-SA" dirty="0">
                <a:latin typeface="Arabic Typesetting" panose="03020402040406030203" pitchFamily="66" charset="-78"/>
                <a:cs typeface="Arabic Typesetting" panose="03020402040406030203" pitchFamily="66" charset="-78"/>
              </a:rPr>
              <a:t> جسموں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stripped corpses</a:t>
            </a:r>
            <a:br>
              <a:rPr lang="en-US" dirty="0"/>
            </a:br>
            <a:r>
              <a:rPr lang="en-US" dirty="0"/>
              <a:t>Peace be upon the pallid bodies</a:t>
            </a:r>
          </a:p>
        </p:txBody>
      </p:sp>
      <p:pic>
        <p:nvPicPr>
          <p:cNvPr id="5" name="Picture 4">
            <a:extLst>
              <a:ext uri="{FF2B5EF4-FFF2-40B4-BE49-F238E27FC236}">
                <a16:creationId xmlns:a16="http://schemas.microsoft.com/office/drawing/2014/main" id="{D2FA5A6B-9EED-4D7E-B242-F86ACFEFE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7119A303-A732-4237-A1CA-DC266242897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7162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الدِّمَاءِ السَّائِلَاتِ،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الْأَعْضَاءِ الْمُقَطَّعَاتِ،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خون کی ان دھاروں پر جو کربلا کے دامن میں جذب ہو گئیں</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بکھرے ہوئے </a:t>
            </a:r>
            <a:r>
              <a:rPr lang="ur-PK" dirty="0">
                <a:latin typeface="Arabic Typesetting" panose="03020402040406030203" pitchFamily="66" charset="-78"/>
                <a:cs typeface="Arabic Typesetting" panose="03020402040406030203" pitchFamily="66" charset="-78"/>
              </a:rPr>
              <a:t>کٹے</a:t>
            </a:r>
            <a:r>
              <a:rPr lang="ar-SA" dirty="0">
                <a:latin typeface="Arabic Typesetting" panose="03020402040406030203" pitchFamily="66" charset="-78"/>
                <a:cs typeface="Arabic Typesetting" panose="03020402040406030203" pitchFamily="66" charset="-78"/>
              </a:rPr>
              <a:t>اعضاء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gushing bloods</a:t>
            </a:r>
            <a:br>
              <a:rPr lang="en-US" dirty="0"/>
            </a:br>
            <a:r>
              <a:rPr lang="en-US" dirty="0"/>
              <a:t>Peace be upon the dismembered limbs</a:t>
            </a:r>
          </a:p>
        </p:txBody>
      </p:sp>
      <p:pic>
        <p:nvPicPr>
          <p:cNvPr id="5" name="Picture 4">
            <a:extLst>
              <a:ext uri="{FF2B5EF4-FFF2-40B4-BE49-F238E27FC236}">
                <a16:creationId xmlns:a16="http://schemas.microsoft.com/office/drawing/2014/main" id="{3E6A0B02-7BAB-4A54-8057-585A33EBE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640EB70-8A77-4F51-B6AB-DADF6374CA0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15028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الرُّءُوسِ الْمُشَالاتِ،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النِّسْوَةِ الْبَارِزَاتِ،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ان سروں پر جنہیں نیزوں پر بلند کیا گیا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ان </a:t>
            </a:r>
            <a:r>
              <a:rPr lang="ur-PK" dirty="0">
                <a:latin typeface="Arabic Typesetting" panose="03020402040406030203" pitchFamily="66" charset="-78"/>
                <a:cs typeface="Arabic Typesetting" panose="03020402040406030203" pitchFamily="66" charset="-78"/>
              </a:rPr>
              <a:t>مستورات</a:t>
            </a:r>
            <a:r>
              <a:rPr lang="ar-SA" dirty="0">
                <a:latin typeface="Arabic Typesetting" panose="03020402040406030203" pitchFamily="66" charset="-78"/>
                <a:cs typeface="Arabic Typesetting" panose="03020402040406030203" pitchFamily="66" charset="-78"/>
              </a:rPr>
              <a:t> عصمت پر جنہیں بے ردا پھرایا 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heads raised upon lances</a:t>
            </a:r>
            <a:br>
              <a:rPr lang="en-US" dirty="0"/>
            </a:br>
            <a:r>
              <a:rPr lang="en-US" dirty="0"/>
              <a:t>Peace be upon the women (forcibly) </a:t>
            </a:r>
            <a:r>
              <a:rPr lang="en-US" dirty="0" err="1"/>
              <a:t>unvield</a:t>
            </a:r>
            <a:endParaRPr lang="en-US" dirty="0"/>
          </a:p>
        </p:txBody>
      </p:sp>
      <p:pic>
        <p:nvPicPr>
          <p:cNvPr id="5" name="Picture 4">
            <a:extLst>
              <a:ext uri="{FF2B5EF4-FFF2-40B4-BE49-F238E27FC236}">
                <a16:creationId xmlns:a16="http://schemas.microsoft.com/office/drawing/2014/main" id="{CEF1EE49-5152-4488-B7AC-418EBBB14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08BDF64-2D77-428A-A8B3-AD84646AE5A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9126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حُجَّةِ رَبِّ الْعَالَمِينَ،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عَلَيْكَ وَ عَلَى آبَائِكَ الطَّاهِرِينَ،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دونوں جہانوں کے پالنہار کی حجت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آپ پر اور آپ کے پاک و پاکیزہ آباؤ اجداد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Proof of the Lord of the worlds</a:t>
            </a:r>
            <a:br>
              <a:rPr lang="en-US" dirty="0"/>
            </a:br>
            <a:r>
              <a:rPr lang="en-US" dirty="0"/>
              <a:t>Peace be upon you and upon your pure ancestors</a:t>
            </a:r>
          </a:p>
        </p:txBody>
      </p:sp>
      <p:pic>
        <p:nvPicPr>
          <p:cNvPr id="5" name="Picture 4">
            <a:extLst>
              <a:ext uri="{FF2B5EF4-FFF2-40B4-BE49-F238E27FC236}">
                <a16:creationId xmlns:a16="http://schemas.microsoft.com/office/drawing/2014/main" id="{0884B744-386A-4AFA-B5F0-254AB4CE1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D00EB9E-E0FB-46A4-8BB6-F4201BDCFA0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12755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عَلَيْكَ وَ عَلَى أَبْنَائِكَ الْمُسْتَشْهَدِينَ، السَّلَامُ عَلَيْكَ وَ عَلَى ذُرِّيَّتِكَ النَّاصِرِينَ،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آپ پر اور آپ کے شہید فرزندوں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آپ اور آپ کی نصرت کرنے والی ذریت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you and upon your martyred sons</a:t>
            </a:r>
            <a:br>
              <a:rPr lang="en-US" dirty="0"/>
            </a:br>
            <a:r>
              <a:rPr lang="en-US" dirty="0"/>
              <a:t>Peace be upon you and upon your children who aided (you)</a:t>
            </a:r>
          </a:p>
        </p:txBody>
      </p:sp>
      <p:pic>
        <p:nvPicPr>
          <p:cNvPr id="5" name="Picture 4">
            <a:extLst>
              <a:ext uri="{FF2B5EF4-FFF2-40B4-BE49-F238E27FC236}">
                <a16:creationId xmlns:a16="http://schemas.microsoft.com/office/drawing/2014/main" id="{17F89DC7-0FC9-4C90-8D1E-DA459C568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01AA76B-CC17-4180-97D4-66C694B74C0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0216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عَلَيْكَ وَ عَلَى الْمَلَائِكَةِ الْمُضَاجِعِينَ، السَّلَامُ عَلَى الْقَتِيلِ الْمَظْلُومِ،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آپ پر اور آپ کی قبر کے مجاور فرشتوں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انتہائے مظلومیت کے ساتھ قتل ہونے والے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you and upon the accompanying Angels</a:t>
            </a:r>
            <a:br>
              <a:rPr lang="en-US" dirty="0"/>
            </a:br>
            <a:r>
              <a:rPr lang="en-US" dirty="0"/>
              <a:t>Peace be upon the slain and the oppressed one</a:t>
            </a:r>
          </a:p>
        </p:txBody>
      </p:sp>
      <p:pic>
        <p:nvPicPr>
          <p:cNvPr id="5" name="Picture 4">
            <a:extLst>
              <a:ext uri="{FF2B5EF4-FFF2-40B4-BE49-F238E27FC236}">
                <a16:creationId xmlns:a16="http://schemas.microsoft.com/office/drawing/2014/main" id="{87D9409F-7409-4034-BCA6-BE5F51E5E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7D0D7AE-A2DB-463C-BAF9-AA822F1A401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3981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أَخِيهِ الْمَسْمُومِ،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عَلِيٍّ الْكَبِيرِ،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آپ کے زہر سے شہید ہونے والے بھائی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علی اکبر(علیہ السلام)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his poisoned brother (Imam al-Hasan)</a:t>
            </a:r>
            <a:br>
              <a:rPr lang="en-US" dirty="0"/>
            </a:br>
            <a:r>
              <a:rPr lang="en-US" dirty="0"/>
              <a:t>Peace be upon Ali, the elder (Ali al-Akbar)</a:t>
            </a:r>
          </a:p>
        </p:txBody>
      </p:sp>
      <p:pic>
        <p:nvPicPr>
          <p:cNvPr id="5" name="Picture 4">
            <a:extLst>
              <a:ext uri="{FF2B5EF4-FFF2-40B4-BE49-F238E27FC236}">
                <a16:creationId xmlns:a16="http://schemas.microsoft.com/office/drawing/2014/main" id="{31904789-3E01-409B-AFD2-2AF8BF58E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84B626C-4CAE-48C1-A572-58A1CFD9C23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83400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السَّلَامُ عَلَى الرَّضِيعِ الصَّغِيرِ</a:t>
            </a:r>
            <a:r>
              <a:rPr lang="en-US" sz="8800" dirty="0">
                <a:latin typeface="Arabic Typesetting" panose="03020402040406030203" pitchFamily="66" charset="-78"/>
                <a:cs typeface="Arabic Typesetting" panose="03020402040406030203" pitchFamily="66" charset="-78"/>
              </a:rPr>
              <a:t>.</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a:bodyPr>
          <a:lstStyle/>
          <a:p>
            <a:r>
              <a:rPr lang="ar-SA" dirty="0">
                <a:latin typeface="Arabic Typesetting" panose="03020402040406030203" pitchFamily="66" charset="-78"/>
                <a:cs typeface="Arabic Typesetting" panose="03020402040406030203" pitchFamily="66" charset="-78"/>
              </a:rPr>
              <a:t> سلام ہو کمسن شیرخوار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suckling infant (Ali al-Asghar)</a:t>
            </a:r>
          </a:p>
        </p:txBody>
      </p:sp>
      <p:pic>
        <p:nvPicPr>
          <p:cNvPr id="5" name="Picture 4">
            <a:extLst>
              <a:ext uri="{FF2B5EF4-FFF2-40B4-BE49-F238E27FC236}">
                <a16:creationId xmlns:a16="http://schemas.microsoft.com/office/drawing/2014/main" id="{CDAABCC3-1181-4A10-B213-49E2DC195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376BADF-C571-47B7-8C67-3CF87AF2525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0915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الْأَبْدَانِ السَّلِيبَةِ،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الْعِتْرَةِ الْقَرِيبَةِ،</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ان نازنین جسموں پر جن پر </a:t>
            </a:r>
            <a:r>
              <a:rPr lang="ur-PK" dirty="0">
                <a:latin typeface="Arabic Typesetting" panose="03020402040406030203" pitchFamily="66" charset="-78"/>
                <a:cs typeface="Arabic Typesetting" panose="03020402040406030203" pitchFamily="66" charset="-78"/>
              </a:rPr>
              <a:t>قتل کے بعد لٹکایا </a:t>
            </a:r>
            <a:r>
              <a:rPr lang="ar-SA" dirty="0">
                <a:latin typeface="Arabic Typesetting" panose="03020402040406030203" pitchFamily="66" charset="-78"/>
                <a:cs typeface="Arabic Typesetting" panose="03020402040406030203" pitchFamily="66" charset="-78"/>
              </a:rPr>
              <a:t>گیا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a:t>
            </a:r>
            <a:r>
              <a:rPr lang="ur-PK" dirty="0">
                <a:latin typeface="Arabic Typesetting" panose="03020402040406030203" pitchFamily="66" charset="-78"/>
                <a:cs typeface="Arabic Typesetting" panose="03020402040406030203" pitchFamily="66" charset="-78"/>
              </a:rPr>
              <a:t>(</a:t>
            </a:r>
            <a:r>
              <a:rPr lang="ur-PK">
                <a:latin typeface="Arabic Typesetting" panose="03020402040406030203" pitchFamily="66" charset="-78"/>
                <a:cs typeface="Arabic Typesetting" panose="03020402040406030203" pitchFamily="66" charset="-78"/>
              </a:rPr>
              <a:t>نبی</a:t>
            </a:r>
            <a:r>
              <a:rPr lang="ar-SA">
                <a:latin typeface="Arabic Typesetting" panose="03020402040406030203" pitchFamily="66" charset="-78"/>
                <a:cs typeface="Arabic Typesetting" panose="03020402040406030203" pitchFamily="66" charset="-78"/>
              </a:rPr>
              <a:t>ؐ</a:t>
            </a:r>
            <a:r>
              <a:rPr lang="ur-PK">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کی) قریب ترین اولاد </a:t>
            </a:r>
            <a:r>
              <a:rPr lang="ar-SA" dirty="0">
                <a:latin typeface="Arabic Typesetting" panose="03020402040406030203" pitchFamily="66" charset="-78"/>
                <a:cs typeface="Arabic Typesetting" panose="03020402040406030203" pitchFamily="66" charset="-78"/>
              </a:rPr>
              <a:t>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plundered bodies</a:t>
            </a:r>
            <a:br>
              <a:rPr lang="en-US" dirty="0"/>
            </a:br>
            <a:r>
              <a:rPr lang="en-US" dirty="0"/>
              <a:t>Peace be upon the family and children (of Prophet) who were nearby</a:t>
            </a:r>
          </a:p>
        </p:txBody>
      </p:sp>
      <p:pic>
        <p:nvPicPr>
          <p:cNvPr id="5" name="Picture 4">
            <a:extLst>
              <a:ext uri="{FF2B5EF4-FFF2-40B4-BE49-F238E27FC236}">
                <a16:creationId xmlns:a16="http://schemas.microsoft.com/office/drawing/2014/main" id="{1EA83A4B-0C2C-488A-A9BF-B18C7B5F0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234B880-5052-4755-9905-1B7F9F74543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6781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هُودٍ الْمَمْدُودِ مِنَ اللَّهِ بِمَعُونَتِهِ، السَّلَامُ عَلَى صَالِحٍ الَّذِي تَوَّجَهُ اللَّهُ بِكَرَامَتِهِ،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a:xfrm>
            <a:off x="531223" y="3280804"/>
            <a:ext cx="11129554" cy="1468557"/>
          </a:xfrm>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ہودؑ پر جن کی مراد اللہ نے پوری کی</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صالحؑ پر جن </a:t>
            </a:r>
            <a:r>
              <a:rPr lang="ur-PK" dirty="0">
                <a:latin typeface="Arabic Typesetting" panose="03020402040406030203" pitchFamily="66" charset="-78"/>
                <a:cs typeface="Arabic Typesetting" panose="03020402040406030203" pitchFamily="66" charset="-78"/>
              </a:rPr>
              <a:t>کو اللہ نے اپنے کرم و مہربانی سے ذیشان بنایا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Hud, who was assisted through Allah’s aid</a:t>
            </a:r>
            <a:br>
              <a:rPr lang="en-US" dirty="0"/>
            </a:br>
            <a:r>
              <a:rPr lang="en-US" dirty="0"/>
              <a:t>Peace be upon Saleh, whom Allah crowned with His generosity</a:t>
            </a:r>
          </a:p>
        </p:txBody>
      </p:sp>
      <p:pic>
        <p:nvPicPr>
          <p:cNvPr id="5" name="Picture 4">
            <a:extLst>
              <a:ext uri="{FF2B5EF4-FFF2-40B4-BE49-F238E27FC236}">
                <a16:creationId xmlns:a16="http://schemas.microsoft.com/office/drawing/2014/main" id="{1FFA7246-8488-40DE-9AE0-A609C55EA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FF937D8-D88A-4FD2-B7BF-160AF32CAF30}"/>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3857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الْمُجَدَّلِينَ‏ فِي الْفَلَوَاتِ،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النَّازِحِينَ‏ عَنِ الْأَوْطَانِ،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ان لاشوں پر جو صحراؤں میں بکھری رہیں</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ان پر جن سے ان کا وطن چھڑایا 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mangled corpses (left) in the desert</a:t>
            </a:r>
            <a:br>
              <a:rPr lang="en-US" dirty="0"/>
            </a:br>
            <a:r>
              <a:rPr lang="en-US" dirty="0"/>
              <a:t>Peace be upon those who were left far from their homeland</a:t>
            </a:r>
          </a:p>
        </p:txBody>
      </p:sp>
      <p:pic>
        <p:nvPicPr>
          <p:cNvPr id="5" name="Picture 4">
            <a:extLst>
              <a:ext uri="{FF2B5EF4-FFF2-40B4-BE49-F238E27FC236}">
                <a16:creationId xmlns:a16="http://schemas.microsoft.com/office/drawing/2014/main" id="{F3D9EA5F-DE60-4727-86ED-CF77F9E71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E3C1C3E-E625-46D0-B2FE-B46EE1EDB77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59784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الْمَدْفُونِينَ بِلَا أَكْفَانٍ،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الرُّءُوسِ الْمُفَرَّقَةِ عَنِ الْأَبْدَانِ.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ان پر جنہیں بغیر کفن کے دفنانا پڑا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ان سروں پر جنہیں جسموں سے جدا کردیا 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those who were buried without shrouds</a:t>
            </a:r>
            <a:br>
              <a:rPr lang="en-US" dirty="0"/>
            </a:br>
            <a:r>
              <a:rPr lang="en-US" dirty="0"/>
              <a:t>Peace be upon the heads severed from the bodies</a:t>
            </a:r>
          </a:p>
        </p:txBody>
      </p:sp>
      <p:pic>
        <p:nvPicPr>
          <p:cNvPr id="5" name="Picture 4">
            <a:extLst>
              <a:ext uri="{FF2B5EF4-FFF2-40B4-BE49-F238E27FC236}">
                <a16:creationId xmlns:a16="http://schemas.microsoft.com/office/drawing/2014/main" id="{A95962FA-FB76-4FE9-B84C-AB2C0F5B4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315118A-75AF-4875-8A10-67A6BF05202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04423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الْمُحْتَسِبِ الصَّابِرِ،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الْمَظْلُومِ بِلَا نَاصِرٍ،</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اللہ کی راہ میں </a:t>
            </a:r>
            <a:r>
              <a:rPr lang="ur-PK" dirty="0">
                <a:latin typeface="Arabic Typesetting" panose="03020402040406030203" pitchFamily="66" charset="-78"/>
                <a:cs typeface="Arabic Typesetting" panose="03020402040406030203" pitchFamily="66" charset="-78"/>
              </a:rPr>
              <a:t> تکلیف اٹھانے والےصابر </a:t>
            </a:r>
            <a:r>
              <a:rPr lang="ar-SA" dirty="0">
                <a:latin typeface="Arabic Typesetting" panose="03020402040406030203" pitchFamily="66" charset="-78"/>
                <a:cs typeface="Arabic Typesetting" panose="03020402040406030203" pitchFamily="66" charset="-78"/>
              </a:rPr>
              <a:t>پر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اس مظلوم پر جو بے یار و مددگار تھا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bereaved and the patient one</a:t>
            </a:r>
            <a:br>
              <a:rPr lang="en-US" dirty="0"/>
            </a:br>
            <a:r>
              <a:rPr lang="en-US" dirty="0"/>
              <a:t>Peace be upon the oppressed one who was without a helper</a:t>
            </a:r>
          </a:p>
        </p:txBody>
      </p:sp>
      <p:pic>
        <p:nvPicPr>
          <p:cNvPr id="5" name="Picture 4">
            <a:extLst>
              <a:ext uri="{FF2B5EF4-FFF2-40B4-BE49-F238E27FC236}">
                <a16:creationId xmlns:a16="http://schemas.microsoft.com/office/drawing/2014/main" id="{C3393533-0CCC-429A-BBEC-8E5DCF1C7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E3A7097-FDFA-4E81-A12E-68D28EE3E1B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55500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سَاكِنِ التُّرْبَةِ الزَّاكِيَةِ،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صَاحِبِ الْقُبَّةِ السَّامِيَةِ،</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پاک و پاکیزہ خاک میں بسنے والے</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بلند و بالا قبہ والے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inhabitant of the purified soil</a:t>
            </a:r>
            <a:br>
              <a:rPr lang="en-US" dirty="0"/>
            </a:br>
            <a:r>
              <a:rPr lang="en-US" dirty="0"/>
              <a:t>Peace be upon the possessor of the lofty dome</a:t>
            </a:r>
          </a:p>
        </p:txBody>
      </p:sp>
      <p:pic>
        <p:nvPicPr>
          <p:cNvPr id="5" name="Picture 4">
            <a:extLst>
              <a:ext uri="{FF2B5EF4-FFF2-40B4-BE49-F238E27FC236}">
                <a16:creationId xmlns:a16="http://schemas.microsoft.com/office/drawing/2014/main" id="{A9702D40-7366-4C0C-937B-05C9D95EA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678F465-84AB-478F-B714-B8380559334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93153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 طَهَّرَهُ الْجَلِيلُ،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مَنِ افْتَخَرَ بِهِ جَبْرَئِيلُ،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اس پر جسے خدائے بزرگ و برتر نے پاک کیا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اس پر جس کی خدمت گذاری پر جبرائیل کو ناز تھا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him, whom the Almighty purified</a:t>
            </a:r>
            <a:br>
              <a:rPr lang="en-US" dirty="0"/>
            </a:br>
            <a:r>
              <a:rPr lang="en-US" dirty="0"/>
              <a:t>Peace be upon him, of whom </a:t>
            </a:r>
            <a:r>
              <a:rPr lang="en-US" dirty="0" err="1"/>
              <a:t>Jabra’il</a:t>
            </a:r>
            <a:r>
              <a:rPr lang="en-US" dirty="0"/>
              <a:t> was proud</a:t>
            </a:r>
          </a:p>
        </p:txBody>
      </p:sp>
      <p:pic>
        <p:nvPicPr>
          <p:cNvPr id="5" name="Picture 4">
            <a:extLst>
              <a:ext uri="{FF2B5EF4-FFF2-40B4-BE49-F238E27FC236}">
                <a16:creationId xmlns:a16="http://schemas.microsoft.com/office/drawing/2014/main" id="{53C97C14-9CE1-40E4-9742-F60A09E26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028B648A-B908-45B1-8260-C9BB0752EAC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99121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rmAutofit/>
          </a:bodyPr>
          <a:lstStyle/>
          <a:p>
            <a:r>
              <a:rPr lang="ar-SA" sz="8800" dirty="0">
                <a:latin typeface="Arabic Typesetting" panose="03020402040406030203" pitchFamily="66" charset="-78"/>
                <a:cs typeface="Arabic Typesetting" panose="03020402040406030203" pitchFamily="66" charset="-78"/>
              </a:rPr>
              <a:t>السَّلَامُ عَلَى مَنْ نَاغَاهُ‏ فِي الْمَهْدِ مِيكَائِيلُ.</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a:bodyPr>
          <a:lstStyle/>
          <a:p>
            <a:r>
              <a:rPr lang="ar-SA" dirty="0">
                <a:latin typeface="Arabic Typesetting" panose="03020402040406030203" pitchFamily="66" charset="-78"/>
                <a:cs typeface="Arabic Typesetting" panose="03020402040406030203" pitchFamily="66" charset="-78"/>
              </a:rPr>
              <a:t> سلام ہو اس پر جسے میکائیل نے گہوارے میں لوری دی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one to whom </a:t>
            </a:r>
            <a:r>
              <a:rPr lang="en-US" dirty="0" err="1"/>
              <a:t>Mika’il</a:t>
            </a:r>
            <a:r>
              <a:rPr lang="en-US" dirty="0"/>
              <a:t> spoke tenderly in the cradle</a:t>
            </a:r>
          </a:p>
        </p:txBody>
      </p:sp>
      <p:pic>
        <p:nvPicPr>
          <p:cNvPr id="5" name="Picture 4">
            <a:extLst>
              <a:ext uri="{FF2B5EF4-FFF2-40B4-BE49-F238E27FC236}">
                <a16:creationId xmlns:a16="http://schemas.microsoft.com/office/drawing/2014/main" id="{CE340A9A-657D-4578-A786-8CDD324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540D23B-D6C1-433B-8522-FA2F2F0D714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4139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 نُكِثَتْ ذِمَّتُهُ،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مَنْ هُتِكَتْ حُرْمَتُهُ،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 پر جس کے </a:t>
            </a:r>
            <a:r>
              <a:rPr lang="ur-PK" dirty="0">
                <a:latin typeface="Arabic Typesetting" panose="03020402040406030203" pitchFamily="66" charset="-78"/>
                <a:cs typeface="Arabic Typesetting" panose="03020402040406030203" pitchFamily="66" charset="-78"/>
              </a:rPr>
              <a:t>بارے </a:t>
            </a:r>
            <a:r>
              <a:rPr lang="ar-SA" dirty="0">
                <a:latin typeface="Arabic Typesetting" panose="03020402040406030203" pitchFamily="66" charset="-78"/>
                <a:cs typeface="Arabic Typesetting" panose="03020402040406030203" pitchFamily="66" charset="-78"/>
              </a:rPr>
              <a:t>میں </a:t>
            </a:r>
            <a:r>
              <a:rPr lang="ur-PK" dirty="0">
                <a:latin typeface="Arabic Typesetting" panose="03020402040406030203" pitchFamily="66" charset="-78"/>
                <a:cs typeface="Arabic Typesetting" panose="03020402040406030203" pitchFamily="66" charset="-78"/>
              </a:rPr>
              <a:t>عہدو</a:t>
            </a:r>
            <a:r>
              <a:rPr lang="ar-SA" dirty="0">
                <a:latin typeface="Arabic Typesetting" panose="03020402040406030203" pitchFamily="66" charset="-78"/>
                <a:cs typeface="Arabic Typesetting" panose="03020402040406030203" pitchFamily="66" charset="-78"/>
              </a:rPr>
              <a:t>پیمان توڑا</a:t>
            </a:r>
            <a:r>
              <a:rPr lang="ur-PK" dirty="0">
                <a:latin typeface="Arabic Typesetting" panose="03020402040406030203" pitchFamily="66" charset="-78"/>
                <a:cs typeface="Arabic Typesetting" panose="03020402040406030203" pitchFamily="66" charset="-78"/>
              </a:rPr>
              <a:t> گیا،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اس پر جس کی حرمت پامال ہوئی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one whose pact was broken</a:t>
            </a:r>
            <a:br>
              <a:rPr lang="en-US" dirty="0"/>
            </a:br>
            <a:r>
              <a:rPr lang="en-US" dirty="0"/>
              <a:t>Peace be upon the one whose rights and dignity were violated</a:t>
            </a:r>
          </a:p>
        </p:txBody>
      </p:sp>
      <p:pic>
        <p:nvPicPr>
          <p:cNvPr id="5" name="Picture 4">
            <a:extLst>
              <a:ext uri="{FF2B5EF4-FFF2-40B4-BE49-F238E27FC236}">
                <a16:creationId xmlns:a16="http://schemas.microsoft.com/office/drawing/2014/main" id="{65EFC32A-3C3F-49B4-88C2-9D64BE7CC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E144538-4FE5-4334-80C5-DC2E7CB55A6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54229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مَنْ أُرِيقَ بِالظُّلْمِ دَمُهُ،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الْمُغَسَّلِ‏ بِدَمِ الْجِرَاحِ،</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 پر جس کا خون ظلم کے ساتھ بہایا گیا</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زخموں سے نہانے والے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one whose blood was shed unjustly</a:t>
            </a:r>
            <a:br>
              <a:rPr lang="en-US" dirty="0"/>
            </a:br>
            <a:r>
              <a:rPr lang="en-US" dirty="0"/>
              <a:t>Peace be upon the one who was bathed in the blood of his wounds</a:t>
            </a:r>
          </a:p>
        </p:txBody>
      </p:sp>
      <p:pic>
        <p:nvPicPr>
          <p:cNvPr id="5" name="Picture 4">
            <a:extLst>
              <a:ext uri="{FF2B5EF4-FFF2-40B4-BE49-F238E27FC236}">
                <a16:creationId xmlns:a16="http://schemas.microsoft.com/office/drawing/2014/main" id="{A40BC227-87A9-45F3-A617-FF0873F57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D3D0C0F-BABA-4054-AA71-CF6FC24CBA0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26456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الْمُجَرَّعِ بِكَأْسَاتِ الرِّمَاحِ،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الْمُضَامِ‏ الْمُسْتَبَاحِ،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 پر جسے </a:t>
            </a:r>
            <a:r>
              <a:rPr lang="ur-PK" dirty="0">
                <a:latin typeface="Arabic Typesetting" panose="03020402040406030203" pitchFamily="66" charset="-78"/>
                <a:cs typeface="Arabic Typesetting" panose="03020402040406030203" pitchFamily="66" charset="-78"/>
              </a:rPr>
              <a:t>ہر جانب سے نیزے لگاۓ</a:t>
            </a:r>
            <a:r>
              <a:rPr lang="ar-SA" dirty="0">
                <a:latin typeface="Arabic Typesetting" panose="03020402040406030203" pitchFamily="66" charset="-78"/>
                <a:cs typeface="Arabic Typesetting" panose="03020402040406030203" pitchFamily="66" charset="-78"/>
              </a:rPr>
              <a:t>گئے</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اس پر </a:t>
            </a:r>
            <a:r>
              <a:rPr lang="ur-PK" dirty="0">
                <a:latin typeface="Arabic Typesetting" panose="03020402040406030203" pitchFamily="66" charset="-78"/>
                <a:cs typeface="Arabic Typesetting" panose="03020402040406030203" pitchFamily="66" charset="-78"/>
              </a:rPr>
              <a:t>جس پر ہر طرح کا ظلم روا رکھا </a:t>
            </a:r>
            <a:r>
              <a:rPr lang="ar-SA" dirty="0">
                <a:latin typeface="Arabic Typesetting" panose="03020402040406030203" pitchFamily="66" charset="-78"/>
                <a:cs typeface="Arabic Typesetting" panose="03020402040406030203" pitchFamily="66" charset="-78"/>
              </a:rPr>
              <a:t>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the one who tasted the spears raining down over his body</a:t>
            </a:r>
            <a:br>
              <a:rPr lang="en-US" dirty="0"/>
            </a:br>
            <a:r>
              <a:rPr lang="en-US" dirty="0"/>
              <a:t>Peace be upon the one against whom people came together and made lawful the shedding of his blood</a:t>
            </a:r>
          </a:p>
        </p:txBody>
      </p:sp>
      <p:pic>
        <p:nvPicPr>
          <p:cNvPr id="5" name="Picture 4">
            <a:extLst>
              <a:ext uri="{FF2B5EF4-FFF2-40B4-BE49-F238E27FC236}">
                <a16:creationId xmlns:a16="http://schemas.microsoft.com/office/drawing/2014/main" id="{5F666755-CD5D-47B4-BB03-3E62FE76B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626802D-F975-471B-A48C-8FFE282B562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76588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الْمَنْحُورِ فِي الْوَرَى،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مَنْ دَفْنَهُ أَهْلُ الْقُرَى،</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سلام ہو اس پر جس کو لوگوں نے گھیر کر قتل کیا،</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سلام ہو اس پر جس کو گاؤں کے لوگوں نے دفن کیا،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the one slaughtered in public</a:t>
            </a:r>
            <a:br>
              <a:rPr lang="en-US" dirty="0"/>
            </a:br>
            <a:r>
              <a:rPr lang="en-US" dirty="0"/>
              <a:t>Peace be upon the one who was buried by the strangers from villages</a:t>
            </a:r>
          </a:p>
        </p:txBody>
      </p:sp>
      <p:pic>
        <p:nvPicPr>
          <p:cNvPr id="5" name="Picture 4">
            <a:extLst>
              <a:ext uri="{FF2B5EF4-FFF2-40B4-BE49-F238E27FC236}">
                <a16:creationId xmlns:a16="http://schemas.microsoft.com/office/drawing/2014/main" id="{D4A5662D-0242-4FE8-B5BE-139D24F94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4303951-D742-4141-BF5F-9AEC976AC2B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6767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6600" dirty="0">
                <a:latin typeface="Arabic Typesetting" panose="03020402040406030203" pitchFamily="66" charset="-78"/>
                <a:cs typeface="Arabic Typesetting" panose="03020402040406030203" pitchFamily="66" charset="-78"/>
              </a:rPr>
              <a:t>السَّلَامُ عَلَى إِبْرَاهِيمَ الَّذِي حَبَاهُ اللَّهُ بِخُلَّتِهِ، </a:t>
            </a:r>
            <a:br>
              <a:rPr lang="ar-SA" sz="6600" dirty="0">
                <a:latin typeface="Arabic Typesetting" panose="03020402040406030203" pitchFamily="66" charset="-78"/>
                <a:cs typeface="Arabic Typesetting" panose="03020402040406030203" pitchFamily="66" charset="-78"/>
              </a:rPr>
            </a:br>
            <a:r>
              <a:rPr lang="ar-SA" sz="6600" dirty="0">
                <a:latin typeface="Arabic Typesetting" panose="03020402040406030203" pitchFamily="66" charset="-78"/>
                <a:cs typeface="Arabic Typesetting" panose="03020402040406030203" pitchFamily="66" charset="-78"/>
              </a:rPr>
              <a:t>السَّلَامُ عَلَى إِسْمَاعِيلَ الَّذِي فَدَاهُ اللَّهُ‏ بِذِبْحٍ عَظِيمٍ‏ مِنْ جَنَّتِهِ،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ابراہیمؑ خلیل پر </a:t>
            </a:r>
            <a:r>
              <a:rPr lang="ur-PK" dirty="0">
                <a:latin typeface="Arabic Typesetting" panose="03020402040406030203" pitchFamily="66" charset="-78"/>
                <a:cs typeface="Arabic Typesetting" panose="03020402040406030203" pitchFamily="66" charset="-78"/>
              </a:rPr>
              <a:t>جن کو اللہ نے اپنا خلیل بنایا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فدیۂِ راہِ حق اسمٰعیلؑ پر جنھیں اللہ نے جنت سے ذبح عظیم کا تحفہ بھیجا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Ibrahim, whom Allah endowed with His friendship</a:t>
            </a:r>
            <a:br>
              <a:rPr lang="en-US" dirty="0"/>
            </a:br>
            <a:r>
              <a:rPr lang="en-US" dirty="0"/>
              <a:t>Peace be upon </a:t>
            </a:r>
            <a:r>
              <a:rPr lang="en-US" dirty="0" err="1"/>
              <a:t>Isma’il</a:t>
            </a:r>
            <a:r>
              <a:rPr lang="en-US" dirty="0"/>
              <a:t>, whom Allah ransomed with a great sacrifice from His Heaven</a:t>
            </a:r>
          </a:p>
        </p:txBody>
      </p:sp>
      <p:pic>
        <p:nvPicPr>
          <p:cNvPr id="5" name="Picture 4">
            <a:extLst>
              <a:ext uri="{FF2B5EF4-FFF2-40B4-BE49-F238E27FC236}">
                <a16:creationId xmlns:a16="http://schemas.microsoft.com/office/drawing/2014/main" id="{35E47A4D-2E9B-4460-9010-FECF668D0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5595CBFD-B7D5-49B5-91B6-1BA5E439FE1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55717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الْمَقْطُوعِ الْوَتِينِ،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الْمُحَامِي بِلَا مُعِينٍ.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اس پر جس کی شہ رگ کاٹی گئی</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a:t>
            </a:r>
            <a:r>
              <a:rPr lang="ur-PK" dirty="0">
                <a:latin typeface="Arabic Typesetting" panose="03020402040406030203" pitchFamily="66" charset="-78"/>
                <a:cs typeface="Arabic Typesetting" panose="03020402040406030203" pitchFamily="66" charset="-78"/>
              </a:rPr>
              <a:t>اس پر جو یک و تنہا دشمنوں کی  یلغار کو ہٹا رہا تھا۔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one whose aorta was severed</a:t>
            </a:r>
            <a:br>
              <a:rPr lang="en-US" dirty="0"/>
            </a:br>
            <a:r>
              <a:rPr lang="en-US" dirty="0"/>
              <a:t>Peace be upon the defender who had no helper</a:t>
            </a:r>
          </a:p>
        </p:txBody>
      </p:sp>
      <p:pic>
        <p:nvPicPr>
          <p:cNvPr id="5" name="Picture 4">
            <a:extLst>
              <a:ext uri="{FF2B5EF4-FFF2-40B4-BE49-F238E27FC236}">
                <a16:creationId xmlns:a16="http://schemas.microsoft.com/office/drawing/2014/main" id="{3350C778-8291-41BC-991A-E49DC90E9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62BA5CD-2C90-4926-91CF-26DBB3F28CA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14299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الشَّيْبِ الْخَضِيبِ،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الْخَدِّ التَّرِيبِ،</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 ریش اقدس پر جو خون سے رنگین ہوئی</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آپ کے خاک آلود</a:t>
            </a:r>
            <a:r>
              <a:rPr lang="ur-PK" dirty="0">
                <a:latin typeface="Arabic Typesetting" panose="03020402040406030203" pitchFamily="66" charset="-78"/>
                <a:cs typeface="Arabic Typesetting" panose="03020402040406030203" pitchFamily="66" charset="-78"/>
              </a:rPr>
              <a:t>ہ</a:t>
            </a:r>
            <a:r>
              <a:rPr lang="ar-SA" dirty="0">
                <a:latin typeface="Arabic Typesetting" panose="03020402040406030203" pitchFamily="66" charset="-78"/>
                <a:cs typeface="Arabic Typesetting" panose="03020402040406030203" pitchFamily="66" charset="-78"/>
              </a:rPr>
              <a:t> رخساروں پر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gray hair that was dyed (with blood)</a:t>
            </a:r>
            <a:br>
              <a:rPr lang="en-US" dirty="0"/>
            </a:br>
            <a:r>
              <a:rPr lang="en-US" dirty="0"/>
              <a:t>Peace be upon the cheek that struck the dust</a:t>
            </a:r>
          </a:p>
        </p:txBody>
      </p:sp>
      <p:pic>
        <p:nvPicPr>
          <p:cNvPr id="5" name="Picture 4">
            <a:extLst>
              <a:ext uri="{FF2B5EF4-FFF2-40B4-BE49-F238E27FC236}">
                <a16:creationId xmlns:a16="http://schemas.microsoft.com/office/drawing/2014/main" id="{0153DD4D-0862-4741-8923-F154CAD8F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826C94D-EA6C-4DBC-A45A-30E613EDC8C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76178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الْبَدَنِ السَّلِيبِ،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الثَّغْرِ الْمَقْرُوعِ بِالْقَضِيبِ،</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a:t>
            </a:r>
            <a:r>
              <a:rPr lang="ur-PK" dirty="0">
                <a:latin typeface="Arabic Typesetting" panose="03020402040406030203" pitchFamily="66" charset="-78"/>
                <a:cs typeface="Arabic Typesetting" panose="03020402040406030203" pitchFamily="66" charset="-78"/>
              </a:rPr>
              <a:t>غبار آلودہ</a:t>
            </a:r>
            <a:r>
              <a:rPr lang="ar-SA" dirty="0">
                <a:latin typeface="Arabic Typesetting" panose="03020402040406030203" pitchFamily="66" charset="-78"/>
                <a:cs typeface="Arabic Typesetting" panose="03020402040406030203" pitchFamily="66" charset="-78"/>
              </a:rPr>
              <a:t> بدن </a:t>
            </a:r>
            <a:r>
              <a:rPr lang="ur-PK" dirty="0">
                <a:latin typeface="Arabic Typesetting" panose="03020402040406030203" pitchFamily="66" charset="-78"/>
                <a:cs typeface="Arabic Typesetting" panose="03020402040406030203" pitchFamily="66" charset="-78"/>
              </a:rPr>
              <a:t>اقدس </a:t>
            </a:r>
            <a:r>
              <a:rPr lang="ar-SA" dirty="0">
                <a:latin typeface="Arabic Typesetting" panose="03020402040406030203" pitchFamily="66" charset="-78"/>
                <a:cs typeface="Arabic Typesetting" panose="03020402040406030203" pitchFamily="66" charset="-78"/>
              </a:rPr>
              <a:t>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اس دندان مبارک پر جس کی چھڑی سے بے حرمتی کی گئی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butchered body</a:t>
            </a:r>
            <a:br>
              <a:rPr lang="en-US" dirty="0"/>
            </a:br>
            <a:r>
              <a:rPr lang="en-US" dirty="0"/>
              <a:t>Peace be upon the front teeth that were beaten with a rod</a:t>
            </a:r>
          </a:p>
        </p:txBody>
      </p:sp>
      <p:pic>
        <p:nvPicPr>
          <p:cNvPr id="5" name="Picture 4">
            <a:extLst>
              <a:ext uri="{FF2B5EF4-FFF2-40B4-BE49-F238E27FC236}">
                <a16:creationId xmlns:a16="http://schemas.microsoft.com/office/drawing/2014/main" id="{A230C238-87EE-490D-9E61-D903398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7EB1DEC-91B9-41A6-8AE2-DC4AD2D21FD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70523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الرَّأْسِ الْمَرْفُوعِ،</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السَّلَامُ عَلَى الْأَجْسَامِ الْعَارِيَةِ فِي الْفَلَوَاتِ،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نیزے پر بلند کئے جانے والے سر اقدس پر</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ان مقدس جسموں پر</a:t>
            </a:r>
            <a:r>
              <a:rPr lang="ur-PK" dirty="0">
                <a:latin typeface="Arabic Typesetting" panose="03020402040406030203" pitchFamily="66" charset="-78"/>
                <a:cs typeface="Arabic Typesetting" panose="03020402040406030203" pitchFamily="66" charset="-78"/>
              </a:rPr>
              <a:t>جو </a:t>
            </a:r>
            <a:r>
              <a:rPr lang="ar-SA" dirty="0">
                <a:latin typeface="Arabic Typesetting" panose="03020402040406030203" pitchFamily="66" charset="-78"/>
                <a:cs typeface="Arabic Typesetting" panose="03020402040406030203" pitchFamily="66" charset="-78"/>
              </a:rPr>
              <a:t>صحرا میں </a:t>
            </a:r>
            <a:r>
              <a:rPr lang="ur-PK" dirty="0">
                <a:latin typeface="Arabic Typesetting" panose="03020402040406030203" pitchFamily="66" charset="-78"/>
                <a:cs typeface="Arabic Typesetting" panose="03020402040406030203" pitchFamily="66" charset="-78"/>
              </a:rPr>
              <a:t>برہنہ پڑے تھے،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the head raised (upon a lance)</a:t>
            </a:r>
            <a:br>
              <a:rPr lang="en-US" dirty="0"/>
            </a:br>
            <a:r>
              <a:rPr lang="en-US" dirty="0"/>
              <a:t>Peace be upon the unclothed corpses in the desert,</a:t>
            </a:r>
          </a:p>
        </p:txBody>
      </p:sp>
      <p:pic>
        <p:nvPicPr>
          <p:cNvPr id="5" name="Picture 4">
            <a:extLst>
              <a:ext uri="{FF2B5EF4-FFF2-40B4-BE49-F238E27FC236}">
                <a16:creationId xmlns:a16="http://schemas.microsoft.com/office/drawing/2014/main" id="{45222A9C-4404-42AF-8147-802A62EE0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513E81A-560A-40B6-9F46-B07C295CE9B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99051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تَنْهَشُهَا الذِّئَابُ الْعَادِيَاتُ،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تَخْتَلِفُ إِلَيْهَا السِّبَاعُ الضَّارِيَاتُ.</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جن کو ستمگر،بھیڑیوں کی طرح جنگل میں دوڑ دوڑ کر جھنجوڑ رہے تھے،</a:t>
            </a:r>
            <a:br>
              <a:rPr lang="en-US"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اورکاٹ کھانے والےدرندوں کی طرح ان کے اوپر ظلم وستم کر رہے تھے۔</a:t>
            </a:r>
            <a:endParaRPr lang="en-US" dirty="0">
              <a:latin typeface="Arabic Typesetting" panose="03020402040406030203" pitchFamily="66" charset="-78"/>
              <a:cs typeface="Arabic Typesetting" panose="03020402040406030203" pitchFamily="66" charset="-78"/>
            </a:endParaRPr>
          </a:p>
          <a:p>
            <a:endParaRPr lang="en-US" dirty="0"/>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bitten by wild wolves and </a:t>
            </a:r>
            <a:br>
              <a:rPr lang="en-US" dirty="0"/>
            </a:br>
            <a:r>
              <a:rPr lang="en-US" dirty="0"/>
              <a:t>around whom the beasts of prey prowled</a:t>
            </a:r>
          </a:p>
        </p:txBody>
      </p:sp>
      <p:pic>
        <p:nvPicPr>
          <p:cNvPr id="5" name="Picture 4">
            <a:extLst>
              <a:ext uri="{FF2B5EF4-FFF2-40B4-BE49-F238E27FC236}">
                <a16:creationId xmlns:a16="http://schemas.microsoft.com/office/drawing/2014/main" id="{D020529F-D066-4C8C-BC6D-54E31D65F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747D6DE-FCAA-447B-B7B6-8DAE633A9BF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65783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عَلَيْكَ يَا مَوْلَايَ،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عَلَى الْمَلَائِكَةِ الْمُرَفْرَفِينَ حَوْلَ قُبَّتِكَ،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سلام ہو آپ پر اے میرے آقا ،</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ان فرشتوں پر بھی سلام ہو جو آپ کے قبے کے گرد جمع رہتے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you, O my master, </a:t>
            </a:r>
            <a:br>
              <a:rPr lang="en-US" dirty="0"/>
            </a:br>
            <a:r>
              <a:rPr lang="en-US" dirty="0"/>
              <a:t>and the Angels who flutter around your dome</a:t>
            </a:r>
          </a:p>
        </p:txBody>
      </p:sp>
      <p:pic>
        <p:nvPicPr>
          <p:cNvPr id="5" name="Picture 4">
            <a:extLst>
              <a:ext uri="{FF2B5EF4-FFF2-40B4-BE49-F238E27FC236}">
                <a16:creationId xmlns:a16="http://schemas.microsoft.com/office/drawing/2014/main" id="{31704201-D0BD-4E31-9096-16CCD2C12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C643F392-CE68-4A15-9EA2-A9FF89811D7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92083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الْحَافِّينَ بِتُرْبَتِكَ، الطَّائِفِينَ بِعَرْصَتِكَ،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الْوَارِدِينَ لِزِيَارَتِكَ،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 اور </a:t>
            </a:r>
            <a:r>
              <a:rPr lang="ar-SA" dirty="0">
                <a:latin typeface="Arabic Typesetting" panose="03020402040406030203" pitchFamily="66" charset="-78"/>
                <a:cs typeface="Arabic Typesetting" panose="03020402040406030203" pitchFamily="66" charset="-78"/>
              </a:rPr>
              <a:t>آپ کی تربت کو ہمیشہ گھیرے رہنے والے، آپ کی ضریح اقدس کا ہمیشہ طواف کرنے والے اور آپ کی زیارت کے لئے آنے والے فرشتوں پر بھی ہمار</a:t>
            </a:r>
            <a:r>
              <a:rPr lang="ur-PK" dirty="0">
                <a:latin typeface="Arabic Typesetting" panose="03020402040406030203" pitchFamily="66" charset="-78"/>
                <a:cs typeface="Arabic Typesetting" panose="03020402040406030203" pitchFamily="66" charset="-78"/>
              </a:rPr>
              <a:t>ا</a:t>
            </a:r>
            <a:r>
              <a:rPr lang="ar-SA" dirty="0">
                <a:latin typeface="Arabic Typesetting" panose="03020402040406030203" pitchFamily="66" charset="-78"/>
                <a:cs typeface="Arabic Typesetting" panose="03020402040406030203" pitchFamily="66" charset="-78"/>
              </a:rPr>
              <a:t>سلام</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surround your grave, circumambulate your courtyard, </a:t>
            </a:r>
            <a:br>
              <a:rPr lang="en-US" dirty="0"/>
            </a:br>
            <a:r>
              <a:rPr lang="en-US" dirty="0"/>
              <a:t>and come for your visitation</a:t>
            </a:r>
          </a:p>
        </p:txBody>
      </p:sp>
      <p:pic>
        <p:nvPicPr>
          <p:cNvPr id="5" name="Picture 4">
            <a:extLst>
              <a:ext uri="{FF2B5EF4-FFF2-40B4-BE49-F238E27FC236}">
                <a16:creationId xmlns:a16="http://schemas.microsoft.com/office/drawing/2014/main" id="{9A3DDADB-2461-4FB2-8A51-8AA782CDF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2AB8D5A-596A-41A7-9F42-2A8B2DCF505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10389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عَلَيْكَ فَإِنِّي قَصَدْتُ إِلَيْكَ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رَجَوْتُ الْفَوْزَ لَدَيْكَ.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سلام ہو آپ پر پس میں نے آپ کی جانب قصد کیا </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اورآپ کی برگاہ سے کامیابی کا امیدوار ہوں۔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Peace be upon you! Indeed, I intended your visitation, </a:t>
            </a:r>
            <a:br>
              <a:rPr lang="en-US" dirty="0"/>
            </a:br>
            <a:r>
              <a:rPr lang="en-US" dirty="0"/>
              <a:t>and I am hopeful of achieving the prosperity that is with you</a:t>
            </a:r>
          </a:p>
        </p:txBody>
      </p:sp>
      <p:pic>
        <p:nvPicPr>
          <p:cNvPr id="5" name="Picture 4">
            <a:extLst>
              <a:ext uri="{FF2B5EF4-FFF2-40B4-BE49-F238E27FC236}">
                <a16:creationId xmlns:a16="http://schemas.microsoft.com/office/drawing/2014/main" id="{D3F2D657-C15B-4B4A-A183-D59412F59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B300E5C-1434-4326-9297-63DCD5D1FF3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28953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عَلَيْكَ، سَلَامَ الْعَارِفِ بِحُرْمَتِكَ،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الْمُخْلِصِ فِي وَلَايَتِكَ،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a:bodyPr>
          <a:lstStyle/>
          <a:p>
            <a:r>
              <a:rPr lang="ur-PK" dirty="0">
                <a:latin typeface="Arabic Typesetting" panose="03020402040406030203" pitchFamily="66" charset="-78"/>
                <a:cs typeface="Arabic Typesetting" panose="03020402040406030203" pitchFamily="66" charset="-78"/>
              </a:rPr>
              <a:t>سلام ہو آپ پر اس کا سلام</a:t>
            </a:r>
            <a:r>
              <a:rPr lang="ar-SA" dirty="0">
                <a:latin typeface="Arabic Typesetting" panose="03020402040406030203" pitchFamily="66" charset="-78"/>
                <a:cs typeface="Arabic Typesetting" panose="03020402040406030203" pitchFamily="66" charset="-78"/>
              </a:rPr>
              <a:t> جو آپ کی عزت و حرمت سے آگاہ آپ کی ولایت میں مخلص</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Salutations to you, Salutations from he who recognizes your sanctity, </a:t>
            </a:r>
            <a:br>
              <a:rPr lang="en-US" dirty="0"/>
            </a:br>
            <a:r>
              <a:rPr lang="en-US" dirty="0"/>
              <a:t>is sincere in your guardianship</a:t>
            </a:r>
          </a:p>
        </p:txBody>
      </p:sp>
      <p:pic>
        <p:nvPicPr>
          <p:cNvPr id="5" name="Picture 4">
            <a:extLst>
              <a:ext uri="{FF2B5EF4-FFF2-40B4-BE49-F238E27FC236}">
                <a16:creationId xmlns:a16="http://schemas.microsoft.com/office/drawing/2014/main" id="{5C75B673-68A7-4DBC-9D1B-4C8F88BB2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C7DBCF1-C7C2-4BFB-9737-83451F395A4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96291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الْمُتَقَرِّبِ إِلَى اللَّهِ بِمَحَبَّتِكَ،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الْبَرِي‏ءِ مِنْ أَعْدَائِكَ،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کی محبت کے وسیلہ سے اللہ کے تقرب کا شیدا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کے دشمنوں سے بری و بیزار</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seeks nearness to Allah through your love, </a:t>
            </a:r>
            <a:br>
              <a:rPr lang="en-US" dirty="0"/>
            </a:br>
            <a:r>
              <a:rPr lang="en-US" dirty="0"/>
              <a:t>and is aloof from your enemies</a:t>
            </a:r>
          </a:p>
        </p:txBody>
      </p:sp>
      <p:pic>
        <p:nvPicPr>
          <p:cNvPr id="5" name="Picture 4">
            <a:extLst>
              <a:ext uri="{FF2B5EF4-FFF2-40B4-BE49-F238E27FC236}">
                <a16:creationId xmlns:a16="http://schemas.microsoft.com/office/drawing/2014/main" id="{075AAD51-200E-4165-8298-6E9B49A30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7FA2252-31E8-466A-BB5D-E36CA607E71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2692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7200" dirty="0">
                <a:latin typeface="Arabic Typesetting" panose="03020402040406030203" pitchFamily="66" charset="-78"/>
                <a:cs typeface="Arabic Typesetting" panose="03020402040406030203" pitchFamily="66" charset="-78"/>
              </a:rPr>
              <a:t>السَّلَامُ عَلَى إِسْحَاقَ الَّذِي جَعَلَ اللَّهُ النُّبُوَّةَ فِي ذُرِّيَّتِهِ، السَّلَامُ عَلَى يَعْقُوبَ الَّذِي رَدَّ اللَّهُ عَلَيْهِ بَصَرَهُ بِرَحْمَتِهِ،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اسحاقؑ پر جن کی ذریت میں اللہ نے نبوت قرار دی</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یعقوبؑ پر جن کی بینائی اللہ کی رحمت سے واپس آگئی</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a:t>
            </a:r>
            <a:r>
              <a:rPr lang="en-US" dirty="0" err="1"/>
              <a:t>Ishaq</a:t>
            </a:r>
            <a:r>
              <a:rPr lang="en-US" dirty="0"/>
              <a:t>, in whose progeny Allah placed prophethood</a:t>
            </a:r>
            <a:br>
              <a:rPr lang="en-US" dirty="0"/>
            </a:br>
            <a:r>
              <a:rPr lang="en-US" dirty="0"/>
              <a:t>Peace be upon </a:t>
            </a:r>
            <a:r>
              <a:rPr lang="en-US" dirty="0" err="1"/>
              <a:t>Ya’qub</a:t>
            </a:r>
            <a:r>
              <a:rPr lang="en-US" dirty="0"/>
              <a:t>, for whom Allah restored his sight by His mercy</a:t>
            </a:r>
          </a:p>
        </p:txBody>
      </p:sp>
      <p:pic>
        <p:nvPicPr>
          <p:cNvPr id="5" name="Picture 4">
            <a:extLst>
              <a:ext uri="{FF2B5EF4-FFF2-40B4-BE49-F238E27FC236}">
                <a16:creationId xmlns:a16="http://schemas.microsoft.com/office/drawing/2014/main" id="{4301D46F-BA04-4751-A886-3FC560CD0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71E72D9-9BBD-4DF6-AF1A-C13333FEECA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47913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سَلَامَ مَنْ قَلْبُهُ بِمُصَابِكَ مَقْرُوحٌ،</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دَمْعُهُ عِنْدَ ذِكْرِكَ مَسْفُوحٌ،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آپ پر اس کا جس کا دل آپ کی مصیبتوں کے سبب زخ</a:t>
            </a:r>
            <a:r>
              <a:rPr lang="ur-PK" dirty="0">
                <a:latin typeface="Arabic Typesetting" panose="03020402040406030203" pitchFamily="66" charset="-78"/>
                <a:cs typeface="Arabic Typesetting" panose="03020402040406030203" pitchFamily="66" charset="-78"/>
              </a:rPr>
              <a:t>می</a:t>
            </a:r>
            <a:r>
              <a:rPr lang="ar-SA" dirty="0">
                <a:latin typeface="Arabic Typesetting" panose="03020402040406030203" pitchFamily="66" charset="-78"/>
                <a:cs typeface="Arabic Typesetting" panose="03020402040406030203" pitchFamily="66" charset="-78"/>
              </a:rPr>
              <a:t> ہے</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آپ کی یاد میں خون کے آنسو بہاتا ہے </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Salutations from the one whose heart is wounded due to the tribulations you have suffered, </a:t>
            </a:r>
            <a:br>
              <a:rPr lang="en-US" dirty="0"/>
            </a:br>
            <a:r>
              <a:rPr lang="en-US" dirty="0"/>
              <a:t>and whose tears flow in your remembrance</a:t>
            </a:r>
          </a:p>
        </p:txBody>
      </p:sp>
      <p:pic>
        <p:nvPicPr>
          <p:cNvPr id="5" name="Picture 4">
            <a:extLst>
              <a:ext uri="{FF2B5EF4-FFF2-40B4-BE49-F238E27FC236}">
                <a16:creationId xmlns:a16="http://schemas.microsoft.com/office/drawing/2014/main" id="{FDADFD97-518A-4442-A823-734C03445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D952F04-61B1-4256-BFCA-4AD3696026B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88814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سَلَامَ الْمَفْجُوعِ الْمَحْزُونِ،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الْوَالِهِ الْمُسْتَكِينِ.</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آپ پر اس کا </a:t>
            </a:r>
            <a:r>
              <a:rPr lang="ur-PK"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جو آپ کے غم میں نڈھال،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بےحال اور بےچین ہے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Salutations from the one who is distressed, grief-stricken, distracted, and yielding</a:t>
            </a:r>
          </a:p>
        </p:txBody>
      </p:sp>
      <p:pic>
        <p:nvPicPr>
          <p:cNvPr id="5" name="Picture 4">
            <a:extLst>
              <a:ext uri="{FF2B5EF4-FFF2-40B4-BE49-F238E27FC236}">
                <a16:creationId xmlns:a16="http://schemas.microsoft.com/office/drawing/2014/main" id="{E9BC60B6-56F8-4697-9D57-174B002E6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0F56CFC-7724-4850-A369-E5B28034F7D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15460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6600" dirty="0">
                <a:latin typeface="Arabic Typesetting" panose="03020402040406030203" pitchFamily="66" charset="-78"/>
                <a:cs typeface="Arabic Typesetting" panose="03020402040406030203" pitchFamily="66" charset="-78"/>
              </a:rPr>
              <a:t>سَلَامَ مَنْ لَوْ كَانَ مَعَكَ بِالطُّفُوفِ لَوَقَاكَ بِنَفْسِهِ حَدَّ السُّيُوفِ، </a:t>
            </a:r>
            <a:br>
              <a:rPr lang="ur-PK" sz="6600" dirty="0">
                <a:latin typeface="Arabic Typesetting" panose="03020402040406030203" pitchFamily="66" charset="-78"/>
                <a:cs typeface="Arabic Typesetting" panose="03020402040406030203" pitchFamily="66" charset="-78"/>
              </a:rPr>
            </a:br>
            <a:r>
              <a:rPr lang="ar-SA" sz="6600" dirty="0">
                <a:latin typeface="Arabic Typesetting" panose="03020402040406030203" pitchFamily="66" charset="-78"/>
                <a:cs typeface="Arabic Typesetting" panose="03020402040406030203" pitchFamily="66" charset="-78"/>
              </a:rPr>
              <a:t>وَ بَذَلَ حُشَاشَتَهُ‏ دُونَكَ لِلْحُتُوفِ‏،</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 سلام ہو آپ پر اس کا </a:t>
            </a:r>
            <a:r>
              <a:rPr lang="ar-SA" dirty="0">
                <a:latin typeface="Arabic Typesetting" panose="03020402040406030203" pitchFamily="66" charset="-78"/>
                <a:cs typeface="Arabic Typesetting" panose="03020402040406030203" pitchFamily="66" charset="-78"/>
              </a:rPr>
              <a:t>جو اگر کربلا میں آپ کے ساتھ ہوتا تو </a:t>
            </a:r>
            <a:r>
              <a:rPr lang="ur-PK" dirty="0">
                <a:latin typeface="Arabic Typesetting" panose="03020402040406030203" pitchFamily="66" charset="-78"/>
                <a:cs typeface="Arabic Typesetting" panose="03020402040406030203" pitchFamily="66" charset="-78"/>
              </a:rPr>
              <a:t>اپنی جان کو تلواروں کی باڑھ پر ڈال دیتا،</a:t>
            </a:r>
            <a:r>
              <a:rPr lang="en-US"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اپنے خون کا آخری قطرہ آپ پر قربان کر  دیتا</a:t>
            </a:r>
            <a:r>
              <a:rPr lang="ar-SA"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Salutations from the one, who, had he been present with you in that plain, would have shielded you from the sharpness of the swords with his body and sacrificed his last breath for you</a:t>
            </a:r>
          </a:p>
        </p:txBody>
      </p:sp>
      <p:pic>
        <p:nvPicPr>
          <p:cNvPr id="5" name="Picture 4">
            <a:extLst>
              <a:ext uri="{FF2B5EF4-FFF2-40B4-BE49-F238E27FC236}">
                <a16:creationId xmlns:a16="http://schemas.microsoft.com/office/drawing/2014/main" id="{71E78C8E-69D2-47E5-803A-D7C56B3D5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EEBC2C5-B757-4B5C-98C9-6337D2A3CB6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37258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جَاهَدَ بَيْنَ يَدَيْكَ،</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 وَ نَصَرَكَ عَلَى مَنْ بَغَى عَلَيْكَ،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کے سامنے جنگ و جہاد کے جوہر دکھاتا،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آپ کے خلاف بغاوت کرنے والوں کے مقابلہ میں آپ کی مدد کرتا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would have struggled beside you, </a:t>
            </a:r>
            <a:br>
              <a:rPr lang="en-US" dirty="0"/>
            </a:br>
            <a:r>
              <a:rPr lang="en-US" dirty="0"/>
              <a:t>helped you against the aggressors</a:t>
            </a:r>
          </a:p>
        </p:txBody>
      </p:sp>
      <p:pic>
        <p:nvPicPr>
          <p:cNvPr id="5" name="Picture 4">
            <a:extLst>
              <a:ext uri="{FF2B5EF4-FFF2-40B4-BE49-F238E27FC236}">
                <a16:creationId xmlns:a16="http://schemas.microsoft.com/office/drawing/2014/main" id="{E882CA4E-C495-4B64-88F6-549FE9261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135FD6C-5FAD-4557-A3CB-1A8A6E4B8437}"/>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67537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فَدَاكَ بِرُوحِهِ وَ جَسَدِهِ،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مَالِهِ وَ وُلْدِهِ،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انجام کار اپنا جسم و جان</a:t>
            </a:r>
            <a:r>
              <a:rPr lang="ur-PK" dirty="0">
                <a:latin typeface="Arabic Typesetting" panose="03020402040406030203" pitchFamily="66" charset="-78"/>
                <a:cs typeface="Arabic Typesetting" panose="03020402040406030203" pitchFamily="66" charset="-78"/>
              </a:rPr>
              <a:t> اور</a:t>
            </a:r>
            <a:r>
              <a:rPr lang="ar-SA" dirty="0">
                <a:latin typeface="Arabic Typesetting" panose="03020402040406030203" pitchFamily="66" charset="-78"/>
                <a:cs typeface="Arabic Typesetting" panose="03020402040406030203" pitchFamily="66" charset="-78"/>
              </a:rPr>
              <a:t> روح </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مال و آل اولاد سب کچھ آپ پر قربان کردیتا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redeemed you with his soul, body, </a:t>
            </a:r>
            <a:br>
              <a:rPr lang="en-US" dirty="0"/>
            </a:br>
            <a:r>
              <a:rPr lang="en-US" dirty="0"/>
              <a:t>wealth, and children</a:t>
            </a:r>
          </a:p>
        </p:txBody>
      </p:sp>
      <p:pic>
        <p:nvPicPr>
          <p:cNvPr id="5" name="Picture 4">
            <a:extLst>
              <a:ext uri="{FF2B5EF4-FFF2-40B4-BE49-F238E27FC236}">
                <a16:creationId xmlns:a16="http://schemas.microsoft.com/office/drawing/2014/main" id="{DF644E6A-05D6-428A-881C-9C9C5AE78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BCBFDD8-31DF-4372-8240-06BDEEAC5FB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02953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رُوحُهُ لِرُوحِكَ فِدَاءٌ،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أَهْلُهُ لِأَهْلِكَ وِقَاءٌ.</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اس کی روح آپ کی روح پر فدا </a:t>
            </a:r>
            <a:r>
              <a:rPr lang="ur-PK" dirty="0">
                <a:latin typeface="Arabic Typesetting" panose="03020402040406030203" pitchFamily="66" charset="-78"/>
                <a:cs typeface="Arabic Typesetting" panose="03020402040406030203" pitchFamily="66" charset="-78"/>
              </a:rPr>
              <a:t>ہوتی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اس کے اہل و عیال آپ کے اہل و عیال پر </a:t>
            </a:r>
            <a:r>
              <a:rPr lang="ur-PK" dirty="0">
                <a:latin typeface="Arabic Typesetting" panose="03020402040406030203" pitchFamily="66" charset="-78"/>
                <a:cs typeface="Arabic Typesetting" panose="03020402040406030203" pitchFamily="66" charset="-78"/>
              </a:rPr>
              <a:t>فدا ہوتے۔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(Salutations from the one) whose soul is a sacrifice for yours,</a:t>
            </a:r>
            <a:br>
              <a:rPr lang="en-US" dirty="0"/>
            </a:br>
            <a:r>
              <a:rPr lang="en-US" dirty="0"/>
              <a:t>and whose family is a shield for yours</a:t>
            </a:r>
          </a:p>
        </p:txBody>
      </p:sp>
      <p:pic>
        <p:nvPicPr>
          <p:cNvPr id="5" name="Picture 4">
            <a:extLst>
              <a:ext uri="{FF2B5EF4-FFF2-40B4-BE49-F238E27FC236}">
                <a16:creationId xmlns:a16="http://schemas.microsoft.com/office/drawing/2014/main" id="{2AF2255A-F91F-444D-B6DC-9D988CC8D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EE42147-790B-4F62-8213-2495A009A09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24348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a:latin typeface="Arabic Typesetting" panose="03020402040406030203" pitchFamily="66" charset="-78"/>
                <a:cs typeface="Arabic Typesetting" panose="03020402040406030203" pitchFamily="66" charset="-78"/>
              </a:rPr>
              <a:t>فَلَئِنْ أَخَّرَتْنِي الدُّهُورُ، </a:t>
            </a:r>
            <a:br>
              <a:rPr lang="en-US" sz="8800">
                <a:latin typeface="Arabic Typesetting" panose="03020402040406030203" pitchFamily="66" charset="-78"/>
                <a:cs typeface="Arabic Typesetting" panose="03020402040406030203" pitchFamily="66" charset="-78"/>
              </a:rPr>
            </a:br>
            <a:r>
              <a:rPr lang="ar-SA" sz="8800">
                <a:latin typeface="Arabic Typesetting" panose="03020402040406030203" pitchFamily="66" charset="-78"/>
                <a:cs typeface="Arabic Typesetting" panose="03020402040406030203" pitchFamily="66" charset="-78"/>
              </a:rPr>
              <a:t>وَ عَاقَنِي عَنْ نَصْرِكَ الْمَقْدُورُ،</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مولا! میں واقعہ شہادت کے بعد پیدا ہوا،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اپن</a:t>
            </a:r>
            <a:r>
              <a:rPr lang="ur-PK" dirty="0">
                <a:latin typeface="Arabic Typesetting" panose="03020402040406030203" pitchFamily="66" charset="-78"/>
                <a:cs typeface="Arabic Typesetting" panose="03020402040406030203" pitchFamily="66" charset="-78"/>
              </a:rPr>
              <a:t>ے مقدر</a:t>
            </a:r>
            <a:r>
              <a:rPr lang="ar-SA" dirty="0">
                <a:latin typeface="Arabic Typesetting" panose="03020402040406030203" pitchFamily="66" charset="-78"/>
                <a:cs typeface="Arabic Typesetting" panose="03020402040406030203" pitchFamily="66" charset="-78"/>
              </a:rPr>
              <a:t>کے سبب میں </a:t>
            </a:r>
            <a:r>
              <a:rPr lang="ur-PK" dirty="0">
                <a:latin typeface="Arabic Typesetting" panose="03020402040406030203" pitchFamily="66" charset="-78"/>
                <a:cs typeface="Arabic Typesetting" panose="03020402040406030203" pitchFamily="66" charset="-78"/>
              </a:rPr>
              <a:t>آپ </a:t>
            </a:r>
            <a:r>
              <a:rPr lang="ar-SA" dirty="0">
                <a:latin typeface="Arabic Typesetting" panose="03020402040406030203" pitchFamily="66" charset="-78"/>
                <a:cs typeface="Arabic Typesetting" panose="03020402040406030203" pitchFamily="66" charset="-78"/>
              </a:rPr>
              <a:t>کی نصرت سے محروم رہا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But as I have been hindered by the course of time </a:t>
            </a:r>
            <a:br>
              <a:rPr lang="en-US" dirty="0"/>
            </a:br>
            <a:r>
              <a:rPr lang="en-US" dirty="0"/>
              <a:t>and as (Allah’s) decree has prevented me from helping you</a:t>
            </a:r>
          </a:p>
        </p:txBody>
      </p:sp>
      <p:pic>
        <p:nvPicPr>
          <p:cNvPr id="5" name="Picture 4">
            <a:extLst>
              <a:ext uri="{FF2B5EF4-FFF2-40B4-BE49-F238E27FC236}">
                <a16:creationId xmlns:a16="http://schemas.microsoft.com/office/drawing/2014/main" id="{6FCE98CA-ABBD-41B5-8383-6E65E118D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C4D9FB9-4739-4AB0-9622-79C22C50048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34192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لَمْ أَكُنْ لِمَنْ حَارَبَكَ مُحَارِباً،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لِمَنْ نَصَبَ لَكَ الْعَدَاوَةَ مُنَاصِباً،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a:t>
            </a:r>
            <a:r>
              <a:rPr lang="ar-SA" dirty="0">
                <a:latin typeface="Arabic Typesetting" panose="03020402040406030203" pitchFamily="66" charset="-78"/>
                <a:cs typeface="Arabic Typesetting" panose="03020402040406030203" pitchFamily="66" charset="-78"/>
              </a:rPr>
              <a:t> آپ کے سامنے میدان کارزار میں اترنے والوں میں شامل نہ ہوسکا،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اور نہ ہی میں آپ کے دشمنوں سے نبردآزما ہو سکا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and as I could not fight those who fought you, </a:t>
            </a:r>
            <a:br>
              <a:rPr lang="en-US" dirty="0"/>
            </a:br>
            <a:r>
              <a:rPr lang="en-US" dirty="0"/>
              <a:t>and was not able to show hostility to those who showed hostility to you</a:t>
            </a:r>
          </a:p>
        </p:txBody>
      </p:sp>
      <p:pic>
        <p:nvPicPr>
          <p:cNvPr id="5" name="Picture 4">
            <a:extLst>
              <a:ext uri="{FF2B5EF4-FFF2-40B4-BE49-F238E27FC236}">
                <a16:creationId xmlns:a16="http://schemas.microsoft.com/office/drawing/2014/main" id="{E1CEEDE3-DAA4-46DD-8E43-8D77162AD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25F48CE-3586-4747-91C0-88D3FDB40C9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86983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فَلَأَنْدُبَنَّكَ صَبَاحاً وَ مَسَاءً،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لَأَبْكِيَنَّ عَلَيْكَ بَدَلَ الدُّمُوعِ دَماً،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لہذا اب میں صبح و شام مسلسل گریہ و زاری کرتا رہوں گا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نیز آپ کے </a:t>
            </a:r>
            <a:r>
              <a:rPr lang="ur-PK" dirty="0">
                <a:latin typeface="Arabic Typesetting" panose="03020402040406030203" pitchFamily="66" charset="-78"/>
                <a:cs typeface="Arabic Typesetting" panose="03020402040406030203" pitchFamily="66" charset="-78"/>
              </a:rPr>
              <a:t>لیئے بجاۓ آنسوؤں کے خون کے </a:t>
            </a:r>
            <a:r>
              <a:rPr lang="ar-SA" dirty="0">
                <a:latin typeface="Arabic Typesetting" panose="03020402040406030203" pitchFamily="66" charset="-78"/>
                <a:cs typeface="Arabic Typesetting" panose="03020402040406030203" pitchFamily="66" charset="-78"/>
              </a:rPr>
              <a:t>آنسوں بہاؤں گا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I will, therefore, lament you morning and evening, </a:t>
            </a:r>
            <a:br>
              <a:rPr lang="en-US" dirty="0"/>
            </a:br>
            <a:r>
              <a:rPr lang="en-US" dirty="0"/>
              <a:t>and will weep blood in place of tears, </a:t>
            </a:r>
          </a:p>
        </p:txBody>
      </p:sp>
      <p:pic>
        <p:nvPicPr>
          <p:cNvPr id="5" name="Picture 4">
            <a:extLst>
              <a:ext uri="{FF2B5EF4-FFF2-40B4-BE49-F238E27FC236}">
                <a16:creationId xmlns:a16="http://schemas.microsoft.com/office/drawing/2014/main" id="{1B0A7715-63B0-4413-8533-AFAB2E035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DDDF493-6F17-41B2-BBB3-686C917A95D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03654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حَسْرَةً عَلَيْكَ وَ تَأَسُّفاً عَلَى مَا دَهَاكَ وَ تَلَهُّفاً،</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حَتَّى أَمُوتَ بِلَوْعَةِ الْمُصَابِ وَ غُصَّةِ الِاكْتِيَابِ</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یہ آپ کا غم آپ کے مصائب پر رنج وملال اور آہ پردرد </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کبھی جانے والی نہیں،</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یہاں تک کہ اسی رنج و مصیبت اور غم و غصہ کو لے کر دنیا سے اٹھ جاؤں گا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out of my anguish for you and my sorrow for all that befell you</a:t>
            </a:r>
            <a:br>
              <a:rPr lang="en-US" dirty="0"/>
            </a:br>
            <a:r>
              <a:rPr lang="en-US" dirty="0"/>
              <a:t>until I meet death from the pain of the catastrophe and the choking grief</a:t>
            </a:r>
          </a:p>
        </p:txBody>
      </p:sp>
      <p:pic>
        <p:nvPicPr>
          <p:cNvPr id="5" name="Picture 4">
            <a:extLst>
              <a:ext uri="{FF2B5EF4-FFF2-40B4-BE49-F238E27FC236}">
                <a16:creationId xmlns:a16="http://schemas.microsoft.com/office/drawing/2014/main" id="{3165FC3B-BFF4-4179-A39D-0F171D45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895198F-BCBF-4382-9E80-98A44B67A9E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8672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7200" dirty="0">
                <a:latin typeface="Arabic Typesetting" panose="03020402040406030203" pitchFamily="66" charset="-78"/>
                <a:cs typeface="Arabic Typesetting" panose="03020402040406030203" pitchFamily="66" charset="-78"/>
              </a:rPr>
              <a:t>السَّلَامُ عَلَى يُوسُفَ الَّذِي نَجَّاهُ اللَّهُ مِنَ الْجُبِّ بِعَظَمَتِهِ، السَّلَامُ عَلَى مُوسَى الَّذِي فَلَقَ اللَّهُ الْبَحْرَ لَهُ بِقُدْرَتِهِ،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سلام ہو یوسفؑ پر جو اللہ کی بزرگی کے طفیل کنویں سے رہا ہوئے</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سلام ہو موسیٰؑ پر جن کے لئے اللہ نےاپنی قدرتِ خاص سے دریا میں راستے بنا دیئے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Yusuf, whom Allah rescued from the well by His majesty</a:t>
            </a:r>
            <a:br>
              <a:rPr lang="en-US" dirty="0"/>
            </a:br>
            <a:r>
              <a:rPr lang="en-US" dirty="0"/>
              <a:t>Peace be upon Musa, the one for whom Allah split the sea with His Power</a:t>
            </a:r>
          </a:p>
        </p:txBody>
      </p:sp>
      <p:pic>
        <p:nvPicPr>
          <p:cNvPr id="5" name="Picture 4">
            <a:extLst>
              <a:ext uri="{FF2B5EF4-FFF2-40B4-BE49-F238E27FC236}">
                <a16:creationId xmlns:a16="http://schemas.microsoft.com/office/drawing/2014/main" id="{1BDB8E67-0DD8-410A-9BEB-4192A7120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6C3FFFF3-CACB-48F3-80F3-CD45225A2D0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10928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أَشْهَدُ أَنَّكَ قَدْ أَقَمْتَ الصَّلَاةَ،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آتَيْتَ الزَّكَاةَ، وَ أَمَرْتَ بِالْمَعْرُوفِ،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آقا! میں شہادت دیتا ہوں کہ: آپ نے نماز </a:t>
            </a:r>
            <a:r>
              <a:rPr lang="ur-PK" dirty="0">
                <a:latin typeface="Arabic Typesetting" panose="03020402040406030203" pitchFamily="66" charset="-78"/>
                <a:cs typeface="Arabic Typesetting" panose="03020402040406030203" pitchFamily="66" charset="-78"/>
              </a:rPr>
              <a:t>کو </a:t>
            </a:r>
            <a:r>
              <a:rPr lang="ar-SA" dirty="0">
                <a:latin typeface="Arabic Typesetting" panose="03020402040406030203" pitchFamily="66" charset="-78"/>
                <a:cs typeface="Arabic Typesetting" panose="03020402040406030203" pitchFamily="66" charset="-78"/>
              </a:rPr>
              <a:t>قائم کیا،</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زکوٰۃ ادا کی،اور نیکی کا حکم دیا،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I bear witness that you certainly established prayer, </a:t>
            </a:r>
            <a:br>
              <a:rPr lang="en-US" dirty="0"/>
            </a:br>
            <a:r>
              <a:rPr lang="en-US" dirty="0"/>
              <a:t>gave alms, enjoined good,</a:t>
            </a:r>
          </a:p>
        </p:txBody>
      </p:sp>
      <p:pic>
        <p:nvPicPr>
          <p:cNvPr id="5" name="Picture 4">
            <a:extLst>
              <a:ext uri="{FF2B5EF4-FFF2-40B4-BE49-F238E27FC236}">
                <a16:creationId xmlns:a16="http://schemas.microsoft.com/office/drawing/2014/main" id="{14CE4B01-A90F-446F-A2ED-479B81D3A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A0FA5739-F787-42F5-9BFE-A9CB02D4012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7595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نَهَيْتَ عَنِ الْمُنْكَرِ وَ الْعُدْوَانِ، </a:t>
            </a:r>
            <a:br>
              <a:rPr lang="ur-PK" sz="8800" dirty="0">
                <a:latin typeface="Arabic Typesetting" panose="03020402040406030203" pitchFamily="66" charset="-78"/>
                <a:cs typeface="Arabic Typesetting" panose="03020402040406030203" pitchFamily="66" charset="-78"/>
              </a:rPr>
            </a:br>
            <a:r>
              <a:rPr lang="ur-PK" sz="8800" dirty="0">
                <a:latin typeface="Arabic Typesetting" panose="03020402040406030203" pitchFamily="66" charset="-78"/>
                <a:cs typeface="Arabic Typesetting" panose="03020402040406030203" pitchFamily="66" charset="-78"/>
              </a:rPr>
              <a:t>وَ أَطَعْتَ اللَّهَ وَ مَا عَصَيْتَهُ،</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برائی اور دشمنی سے روکا،</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a:t>
            </a:r>
            <a:r>
              <a:rPr lang="ur-PK" dirty="0">
                <a:latin typeface="Arabic Typesetting" panose="03020402040406030203" pitchFamily="66" charset="-78"/>
                <a:cs typeface="Arabic Typesetting" panose="03020402040406030203" pitchFamily="66" charset="-78"/>
              </a:rPr>
              <a:t> اللہ کی اطاعت کی</a:t>
            </a:r>
            <a:r>
              <a:rPr lang="ar-SA" dirty="0">
                <a:latin typeface="Arabic Typesetting" panose="03020402040406030203" pitchFamily="66" charset="-78"/>
                <a:cs typeface="Arabic Typesetting" panose="03020402040406030203" pitchFamily="66" charset="-78"/>
              </a:rPr>
              <a:t> اور</a:t>
            </a:r>
            <a:r>
              <a:rPr lang="ur-PK" dirty="0">
                <a:latin typeface="Arabic Typesetting" panose="03020402040406030203" pitchFamily="66" charset="-78"/>
                <a:cs typeface="Arabic Typesetting" panose="03020402040406030203" pitchFamily="66" charset="-78"/>
              </a:rPr>
              <a:t> پل بھر کے لئے بھی اس کی نافرمانی نہیں کی،</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forbade evil and transgression,</a:t>
            </a:r>
            <a:br>
              <a:rPr lang="en-US" dirty="0"/>
            </a:br>
            <a:r>
              <a:rPr lang="en-US" dirty="0"/>
              <a:t>obeyed Allah, never disobeyed Him</a:t>
            </a:r>
          </a:p>
        </p:txBody>
      </p:sp>
      <p:pic>
        <p:nvPicPr>
          <p:cNvPr id="5" name="Picture 4">
            <a:extLst>
              <a:ext uri="{FF2B5EF4-FFF2-40B4-BE49-F238E27FC236}">
                <a16:creationId xmlns:a16="http://schemas.microsoft.com/office/drawing/2014/main" id="{DC934DB6-C7DB-4152-BEE8-2E3DA3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72810A0-B792-4311-8F3A-ED59A89CA29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685457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تَمَسَّكْتَ بِهِ وَ بِحَبْلِهِ فَأَرْضَيْتَهُ،</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خَشْيَتَهُ‏وَ رَاقَبْتَهُ،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اللہ اور اس کی رسی سے یوں وابستہ رہے کہ اس کی رضا حاصل کرلی</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اور اس سے ڈرتے رہے اور اس کی طرف متوجہ رہے،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and held fast to Him and to His rope </a:t>
            </a:r>
            <a:br>
              <a:rPr lang="en-US" dirty="0"/>
            </a:br>
            <a:r>
              <a:rPr lang="en-US" dirty="0"/>
              <a:t>Then, you pleased Him, held Him in awe, were attentive towards Him, </a:t>
            </a:r>
            <a:br>
              <a:rPr lang="en-US" dirty="0"/>
            </a:br>
            <a:endParaRPr lang="en-US" dirty="0"/>
          </a:p>
        </p:txBody>
      </p:sp>
      <p:pic>
        <p:nvPicPr>
          <p:cNvPr id="5" name="Picture 4">
            <a:extLst>
              <a:ext uri="{FF2B5EF4-FFF2-40B4-BE49-F238E27FC236}">
                <a16:creationId xmlns:a16="http://schemas.microsoft.com/office/drawing/2014/main" id="{FB165AC3-B495-4FCD-9E7F-B4FF43C3D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3935170-BAF1-4E5C-AC5C-8E8B8E8DF90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71307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اسْتَحْيَيْتَهُ وَ سَنَنْتَ السُّنَنَ،</a:t>
            </a:r>
            <a:r>
              <a:rPr lang="ur-PK" sz="8800" dirty="0">
                <a:latin typeface="Arabic Typesetting" panose="03020402040406030203" pitchFamily="66" charset="-78"/>
                <a:cs typeface="Arabic Typesetting" panose="03020402040406030203" pitchFamily="66" charset="-78"/>
              </a:rPr>
              <a:t> </a:t>
            </a:r>
            <a:br>
              <a:rPr lang="ar-SA"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أَطْفَأْتَ الْفِتَنَ، وَ دَعَوْتَ إِلَى الرَّشَادِ،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اس کی رضا پر خوش رہے </a:t>
            </a:r>
            <a:r>
              <a:rPr lang="ar-SA" dirty="0">
                <a:latin typeface="Arabic Typesetting" panose="03020402040406030203" pitchFamily="66" charset="-78"/>
                <a:cs typeface="Arabic Typesetting" panose="03020402040406030203" pitchFamily="66" charset="-78"/>
              </a:rPr>
              <a:t> اس کی سنتوں کو قائم کیا،</a:t>
            </a:r>
            <a:r>
              <a:rPr lang="ur-PK" dirty="0">
                <a:latin typeface="Arabic Typesetting" panose="03020402040406030203" pitchFamily="66" charset="-78"/>
                <a:cs typeface="Arabic Typesetting" panose="03020402040406030203" pitchFamily="66" charset="-78"/>
              </a:rPr>
              <a:t> </a:t>
            </a:r>
            <a:br>
              <a:rPr lang="ar-SA"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فتنوں کی بھڑکتی ہوئی آگ کو بجھایا  لوگوں کو حق و ہدایت کی طرف بلایا،</a:t>
            </a:r>
            <a:endParaRPr lang="en-US" dirty="0">
              <a:latin typeface="Arabic Typesetting" panose="03020402040406030203" pitchFamily="66" charset="-78"/>
              <a:cs typeface="Arabic Typesetting" panose="03020402040406030203" pitchFamily="66" charset="-78"/>
            </a:endParaRPr>
          </a:p>
          <a:p>
            <a:endParaRPr lang="en-US" dirty="0"/>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were responsive to Him, established the customs</a:t>
            </a:r>
            <a:br>
              <a:rPr lang="en-US" dirty="0"/>
            </a:br>
            <a:r>
              <a:rPr lang="en-US" dirty="0"/>
              <a:t>extinguished turmoil, invited people to rectitude,</a:t>
            </a:r>
          </a:p>
        </p:txBody>
      </p:sp>
      <p:pic>
        <p:nvPicPr>
          <p:cNvPr id="5" name="Picture 4">
            <a:extLst>
              <a:ext uri="{FF2B5EF4-FFF2-40B4-BE49-F238E27FC236}">
                <a16:creationId xmlns:a16="http://schemas.microsoft.com/office/drawing/2014/main" id="{335ADBED-3250-4B21-9AA9-E9E1ACCA0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4DD3665-B249-446B-A049-B78254BA9C8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625999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أَوْضَحْتَ سُبُلَ السَّدَادِ،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جَاهَدْتَ فِي اللَّهِ حَقَّ الْجِهَادِ.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ان کے لئے ہدایت کے راستوں کو واضح کیا،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نیز آپ نے اللہ کے راستہ میں جہاد کرنے کا حق ادا کردیا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clarified the ways of righteousness, </a:t>
            </a:r>
            <a:br>
              <a:rPr lang="en-US" dirty="0"/>
            </a:br>
            <a:r>
              <a:rPr lang="en-US" dirty="0"/>
              <a:t>and truly strove in the way of Allah.</a:t>
            </a:r>
          </a:p>
        </p:txBody>
      </p:sp>
      <p:pic>
        <p:nvPicPr>
          <p:cNvPr id="5" name="Picture 4">
            <a:extLst>
              <a:ext uri="{FF2B5EF4-FFF2-40B4-BE49-F238E27FC236}">
                <a16:creationId xmlns:a16="http://schemas.microsoft.com/office/drawing/2014/main" id="{4E04E662-AECF-4429-B2A4-DE9140D03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A35D992-621B-4D45-9AF1-2EB752A0BDD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52572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كُنْتَ لِلَّهِ طَائِعاً،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لِجَدِّكَ مُحَمَّدٍ صَلَّى اللَّهُ عَلَيْهِ وَ آلِهِ تَابِعاً،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a:t>
            </a:r>
            <a:r>
              <a:rPr lang="ar-SA" dirty="0">
                <a:latin typeface="Arabic Typesetting" panose="03020402040406030203" pitchFamily="66" charset="-78"/>
                <a:cs typeface="Arabic Typesetting" panose="03020402040406030203" pitchFamily="66" charset="-78"/>
              </a:rPr>
              <a:t> آپ اللہ کے </a:t>
            </a:r>
            <a:r>
              <a:rPr lang="ur-PK" dirty="0">
                <a:latin typeface="Arabic Typesetting" panose="03020402040406030203" pitchFamily="66" charset="-78"/>
                <a:cs typeface="Arabic Typesetting" panose="03020402040406030203" pitchFamily="66" charset="-78"/>
              </a:rPr>
              <a:t>مطیع ثابت ہوئے</a:t>
            </a:r>
            <a:r>
              <a:rPr lang="ar-SA" dirty="0">
                <a:latin typeface="Arabic Typesetting" panose="03020402040406030203" pitchFamily="66" charset="-78"/>
                <a:cs typeface="Arabic Typesetting" panose="03020402040406030203" pitchFamily="66" charset="-78"/>
              </a:rPr>
              <a:t>،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نے اپنے جدامجد صلی اللہ و علیہ والہ وسلم کی اتباع کی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You were an obedient one to Allah,</a:t>
            </a:r>
            <a:br>
              <a:rPr lang="en-US" dirty="0"/>
            </a:br>
            <a:r>
              <a:rPr lang="en-US" dirty="0"/>
              <a:t>a follower of your grandfather, Muhammad, peace be upon him and his family,</a:t>
            </a:r>
          </a:p>
        </p:txBody>
      </p:sp>
      <p:pic>
        <p:nvPicPr>
          <p:cNvPr id="5" name="Picture 4">
            <a:extLst>
              <a:ext uri="{FF2B5EF4-FFF2-40B4-BE49-F238E27FC236}">
                <a16:creationId xmlns:a16="http://schemas.microsoft.com/office/drawing/2014/main" id="{6DCAD066-FD23-4FF1-89CE-2C37324FA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C9A75F7-3023-49E6-A63C-BBC65CEBD6F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5542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لِقَوْلِ أَبِيكَ سَامِعاً،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إِلَى وَصِيَّةِ أَخِيكَ مُسَارِعاً،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اپنے والد ماجد کے ارشادات کو سن</a:t>
            </a:r>
            <a:r>
              <a:rPr lang="ur-PK" dirty="0">
                <a:latin typeface="Arabic Typesetting" panose="03020402040406030203" pitchFamily="66" charset="-78"/>
                <a:cs typeface="Arabic Typesetting" panose="03020402040406030203" pitchFamily="66" charset="-78"/>
              </a:rPr>
              <a:t>نے</a:t>
            </a:r>
            <a:r>
              <a:rPr lang="ar-SA" dirty="0">
                <a:latin typeface="Arabic Typesetting" panose="03020402040406030203" pitchFamily="66" charset="-78"/>
                <a:cs typeface="Arabic Typesetting" panose="03020402040406030203" pitchFamily="66" charset="-78"/>
              </a:rPr>
              <a:t> اور اس پر عمل </a:t>
            </a:r>
            <a:r>
              <a:rPr lang="ur-PK" dirty="0">
                <a:latin typeface="Arabic Typesetting" panose="03020402040406030203" pitchFamily="66" charset="-78"/>
                <a:cs typeface="Arabic Typesetting" panose="03020402040406030203" pitchFamily="66" charset="-78"/>
              </a:rPr>
              <a:t>کرنے والے ہیں</a:t>
            </a:r>
            <a:r>
              <a:rPr lang="ar-SA"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بھائی کی وصیت کی تیزی سے تکمیل  </a:t>
            </a:r>
            <a:r>
              <a:rPr lang="ur-PK" dirty="0">
                <a:latin typeface="Arabic Typesetting" panose="03020402040406030203" pitchFamily="66" charset="-78"/>
                <a:cs typeface="Arabic Typesetting" panose="03020402040406030203" pitchFamily="66" charset="-78"/>
              </a:rPr>
              <a:t>کرنے والے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heedful of the saying of your father,</a:t>
            </a:r>
            <a:br>
              <a:rPr lang="en-US" dirty="0"/>
            </a:br>
            <a:r>
              <a:rPr lang="en-US" dirty="0"/>
              <a:t>quick to execute the will of your brother,</a:t>
            </a:r>
          </a:p>
        </p:txBody>
      </p:sp>
      <p:pic>
        <p:nvPicPr>
          <p:cNvPr id="5" name="Picture 4">
            <a:extLst>
              <a:ext uri="{FF2B5EF4-FFF2-40B4-BE49-F238E27FC236}">
                <a16:creationId xmlns:a16="http://schemas.microsoft.com/office/drawing/2014/main" id="{297C1ACA-CF34-43B0-8BE4-5DAA248CD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B431A0B-699D-4355-8802-49BCDB697806}"/>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37397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لِعِمَادِ الدِّينِ رَافِعاً،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لِلطُّغْيَانِ قَامِعاً،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دین کے ستون کو بلند کی </a:t>
            </a:r>
            <a:r>
              <a:rPr lang="ur-PK" dirty="0">
                <a:latin typeface="Arabic Typesetting" panose="03020402040406030203" pitchFamily="66" charset="-78"/>
                <a:cs typeface="Arabic Typesetting" panose="03020402040406030203" pitchFamily="66" charset="-78"/>
              </a:rPr>
              <a:t>کرنے والے ہیں</a:t>
            </a:r>
            <a:r>
              <a:rPr lang="ar-SA" dirty="0">
                <a:latin typeface="Arabic Typesetting" panose="03020402040406030203" pitchFamily="66" charset="-78"/>
                <a:cs typeface="Arabic Typesetting" panose="03020402040406030203" pitchFamily="66" charset="-78"/>
              </a:rPr>
              <a:t>،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بغاوتوں کا قلع قمع  </a:t>
            </a:r>
            <a:r>
              <a:rPr lang="ur-PK" dirty="0">
                <a:latin typeface="Arabic Typesetting" panose="03020402040406030203" pitchFamily="66" charset="-78"/>
                <a:cs typeface="Arabic Typesetting" panose="03020402040406030203" pitchFamily="66" charset="-78"/>
              </a:rPr>
              <a:t>کرنے والے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 erector of the pillars of the religion, </a:t>
            </a:r>
            <a:br>
              <a:rPr lang="en-US" dirty="0"/>
            </a:br>
            <a:r>
              <a:rPr lang="en-US" dirty="0"/>
              <a:t>a suppressor of tyranny,</a:t>
            </a:r>
          </a:p>
        </p:txBody>
      </p:sp>
      <p:pic>
        <p:nvPicPr>
          <p:cNvPr id="5" name="Picture 4">
            <a:extLst>
              <a:ext uri="{FF2B5EF4-FFF2-40B4-BE49-F238E27FC236}">
                <a16:creationId xmlns:a16="http://schemas.microsoft.com/office/drawing/2014/main" id="{47A27D16-2AB6-4781-801C-CFBA38A81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FF315F0-C1A0-461C-B465-174842B9E5CD}"/>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839308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لِلطُّغَاةِ مُقَارِعاً،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لِلْأُمَّةِ نَاصِحاً.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نیز سرکشوں اور باغیوں کی سرکوبی ک </a:t>
            </a:r>
            <a:r>
              <a:rPr lang="ur-PK" dirty="0">
                <a:latin typeface="Arabic Typesetting" panose="03020402040406030203" pitchFamily="66" charset="-78"/>
                <a:cs typeface="Arabic Typesetting" panose="03020402040406030203" pitchFamily="66" charset="-78"/>
              </a:rPr>
              <a:t>کرنے والے ہیں،</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امت کے ناصح </a:t>
            </a:r>
            <a:r>
              <a:rPr lang="ur-PK" dirty="0">
                <a:latin typeface="Arabic Typesetting" panose="03020402040406030203" pitchFamily="66" charset="-78"/>
                <a:cs typeface="Arabic Typesetting" panose="03020402040406030203" pitchFamily="66" charset="-78"/>
              </a:rPr>
              <a:t>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 advancer on the transgressors, </a:t>
            </a:r>
            <a:br>
              <a:rPr lang="en-US" dirty="0"/>
            </a:br>
            <a:r>
              <a:rPr lang="en-US" dirty="0"/>
              <a:t>and a sincere exhorter for the nation.</a:t>
            </a:r>
          </a:p>
        </p:txBody>
      </p:sp>
      <p:pic>
        <p:nvPicPr>
          <p:cNvPr id="5" name="Picture 4">
            <a:extLst>
              <a:ext uri="{FF2B5EF4-FFF2-40B4-BE49-F238E27FC236}">
                <a16:creationId xmlns:a16="http://schemas.microsoft.com/office/drawing/2014/main" id="{863B1DB6-C848-46AD-88BE-AD29C8E7D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D6834960-F241-447F-9526-EBA87375AE8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485879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فِي غَمَرَاتِ الْمَوْتِ سَابِحاً،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لِلْفُسَّاقِ مُكَافِحاً،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a:t>
            </a:r>
            <a:r>
              <a:rPr lang="ur-PK" dirty="0">
                <a:latin typeface="Arabic Typesetting" panose="03020402040406030203" pitchFamily="66" charset="-78"/>
                <a:cs typeface="Arabic Typesetting" panose="03020402040406030203" pitchFamily="66" charset="-78"/>
              </a:rPr>
              <a:t>موت کے بھنور</a:t>
            </a:r>
            <a:r>
              <a:rPr lang="ar-SA" dirty="0">
                <a:latin typeface="Arabic Typesetting" panose="03020402040406030203" pitchFamily="66" charset="-78"/>
                <a:cs typeface="Arabic Typesetting" panose="03020402040406030203" pitchFamily="66" charset="-78"/>
              </a:rPr>
              <a:t> کی سختیوں کو صبر و تحمل سے برداشت  </a:t>
            </a:r>
            <a:r>
              <a:rPr lang="ur-PK" dirty="0">
                <a:latin typeface="Arabic Typesetting" panose="03020402040406030203" pitchFamily="66" charset="-78"/>
                <a:cs typeface="Arabic Typesetting" panose="03020402040406030203" pitchFamily="66" charset="-78"/>
              </a:rPr>
              <a:t>کرنے والے ہیں</a:t>
            </a:r>
            <a:r>
              <a:rPr lang="ar-SA"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 فاسقوں کا جم کر مقابلہ  </a:t>
            </a:r>
            <a:r>
              <a:rPr lang="ur-PK" dirty="0">
                <a:latin typeface="Arabic Typesetting" panose="03020402040406030203" pitchFamily="66" charset="-78"/>
                <a:cs typeface="Arabic Typesetting" panose="03020402040406030203" pitchFamily="66" charset="-78"/>
              </a:rPr>
              <a:t>کرنے والے ہیں</a:t>
            </a:r>
            <a:r>
              <a:rPr lang="ar-SA"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 traveler into mortal throes,</a:t>
            </a:r>
            <a:br>
              <a:rPr lang="en-US" dirty="0"/>
            </a:br>
            <a:r>
              <a:rPr lang="en-US" dirty="0"/>
              <a:t>a warrior against the wretched,</a:t>
            </a:r>
          </a:p>
        </p:txBody>
      </p:sp>
      <p:pic>
        <p:nvPicPr>
          <p:cNvPr id="5" name="Picture 4">
            <a:extLst>
              <a:ext uri="{FF2B5EF4-FFF2-40B4-BE49-F238E27FC236}">
                <a16:creationId xmlns:a16="http://schemas.microsoft.com/office/drawing/2014/main" id="{9C21C88C-99BB-45B2-B1BA-F47A1A562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D404903-50F0-451B-83FC-A63B335BA21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483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السَّلَامُ عَلَى هَارُونَ الَّذِي خَصَّهُ اللَّهُ بِنُبُوَّتِهِ، السَّلَامُ عَلَى شُعَيْبٍ الَّذِي نَصَرَهُ اللَّهُ عَلَى أُمَّتِهِ،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ہارونؑ پر جنھیں اللہ نے اپنی نبوت کے لئے مخصوص فرمایا</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شعیبؑ پر جنھیں اللہ نے ان اُمت پر نصرت دے کر سرفراز کیا</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Peace be upon Harun, whom Allah distinguished with his prophethood</a:t>
            </a:r>
            <a:br>
              <a:rPr lang="en-US" dirty="0"/>
            </a:br>
            <a:r>
              <a:rPr lang="en-US" dirty="0"/>
              <a:t>Peace be upon </a:t>
            </a:r>
            <a:r>
              <a:rPr lang="en-US" dirty="0" err="1"/>
              <a:t>Shu’aib</a:t>
            </a:r>
            <a:r>
              <a:rPr lang="en-US" dirty="0"/>
              <a:t>, whom Allah made victorious over his people</a:t>
            </a:r>
          </a:p>
        </p:txBody>
      </p:sp>
      <p:pic>
        <p:nvPicPr>
          <p:cNvPr id="5" name="Picture 4">
            <a:extLst>
              <a:ext uri="{FF2B5EF4-FFF2-40B4-BE49-F238E27FC236}">
                <a16:creationId xmlns:a16="http://schemas.microsoft.com/office/drawing/2014/main" id="{0E5EC701-FE07-4518-BA6A-50DCAFB1A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82C9309-F4DA-4E2B-90CD-6780CE3A483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14910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بِحُجَجِ اللَّهِ قَائِماً،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لِلْإِسْلَامِ وَ الْمُسْلِمِينَ رَاحِماً،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اللہ کی حجتوں کو قائم  </a:t>
            </a:r>
            <a:r>
              <a:rPr lang="ur-PK" dirty="0">
                <a:latin typeface="Arabic Typesetting" panose="03020402040406030203" pitchFamily="66" charset="-78"/>
                <a:cs typeface="Arabic Typesetting" panose="03020402040406030203" pitchFamily="66" charset="-78"/>
              </a:rPr>
              <a:t>کرنے والے ہیں</a:t>
            </a:r>
            <a:r>
              <a:rPr lang="ar-SA"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اسلام اور مسلمانوں کی دستگیری </a:t>
            </a:r>
            <a:r>
              <a:rPr lang="ur-PK" dirty="0">
                <a:latin typeface="Arabic Typesetting" panose="03020402040406030203" pitchFamily="66" charset="-78"/>
                <a:cs typeface="Arabic Typesetting" panose="03020402040406030203" pitchFamily="66" charset="-78"/>
              </a:rPr>
              <a:t>کرنے والے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a maintainer of Allah’s proofs (on earth),</a:t>
            </a:r>
            <a:br>
              <a:rPr lang="en-US" dirty="0"/>
            </a:br>
            <a:r>
              <a:rPr lang="en-US" dirty="0"/>
              <a:t>compassionate towards Islam and Muslims,</a:t>
            </a:r>
          </a:p>
        </p:txBody>
      </p:sp>
      <p:pic>
        <p:nvPicPr>
          <p:cNvPr id="5" name="Picture 4">
            <a:extLst>
              <a:ext uri="{FF2B5EF4-FFF2-40B4-BE49-F238E27FC236}">
                <a16:creationId xmlns:a16="http://schemas.microsoft.com/office/drawing/2014/main" id="{BF19A5A0-3914-4D07-B63D-BD400C942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DE3FC7A-881A-4C7A-9BAC-D240F7BF6EE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00145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a:latin typeface="Arabic Typesetting" panose="03020402040406030203" pitchFamily="66" charset="-78"/>
                <a:cs typeface="Arabic Typesetting" panose="03020402040406030203" pitchFamily="66" charset="-78"/>
              </a:rPr>
              <a:t>وَ لِلْحَقِّ نَاصِراً، </a:t>
            </a:r>
            <a:br>
              <a:rPr lang="en-US" sz="8800">
                <a:latin typeface="Arabic Typesetting" panose="03020402040406030203" pitchFamily="66" charset="-78"/>
                <a:cs typeface="Arabic Typesetting" panose="03020402040406030203" pitchFamily="66" charset="-78"/>
              </a:rPr>
            </a:br>
            <a:r>
              <a:rPr lang="ar-SA" sz="8800">
                <a:latin typeface="Arabic Typesetting" panose="03020402040406030203" pitchFamily="66" charset="-78"/>
                <a:cs typeface="Arabic Typesetting" panose="03020402040406030203" pitchFamily="66" charset="-78"/>
              </a:rPr>
              <a:t>وَ عِنْدَ الْبَلَاءِ صَابِراً،</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حق کی مدد  </a:t>
            </a:r>
            <a:r>
              <a:rPr lang="ur-PK" dirty="0">
                <a:latin typeface="Arabic Typesetting" panose="03020402040406030203" pitchFamily="66" charset="-78"/>
                <a:cs typeface="Arabic Typesetting" panose="03020402040406030203" pitchFamily="66" charset="-78"/>
              </a:rPr>
              <a:t>کرنے والے</a:t>
            </a:r>
            <a:r>
              <a:rPr lang="ar-SA" dirty="0">
                <a:latin typeface="Arabic Typesetting" panose="03020402040406030203" pitchFamily="66" charset="-78"/>
                <a:cs typeface="Arabic Typesetting" panose="03020402040406030203" pitchFamily="66" charset="-78"/>
              </a:rPr>
              <a:t>،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آزمائشوں کے موقع پر صبر و شکیبائی سے کام لی</a:t>
            </a:r>
            <a:r>
              <a:rPr lang="ur-PK" dirty="0">
                <a:latin typeface="Arabic Typesetting" panose="03020402040406030203" pitchFamily="66" charset="-78"/>
                <a:cs typeface="Arabic Typesetting" panose="03020402040406030203" pitchFamily="66" charset="-78"/>
              </a:rPr>
              <a:t>نے والے</a:t>
            </a:r>
            <a:r>
              <a:rPr lang="ar-SA"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 champion of truth, </a:t>
            </a:r>
            <a:br>
              <a:rPr lang="en-US" dirty="0"/>
            </a:br>
            <a:r>
              <a:rPr lang="en-US" dirty="0"/>
              <a:t>and most patient in adversity,</a:t>
            </a:r>
          </a:p>
        </p:txBody>
      </p:sp>
      <p:pic>
        <p:nvPicPr>
          <p:cNvPr id="5" name="Picture 4">
            <a:extLst>
              <a:ext uri="{FF2B5EF4-FFF2-40B4-BE49-F238E27FC236}">
                <a16:creationId xmlns:a16="http://schemas.microsoft.com/office/drawing/2014/main" id="{0BFD0D4C-E23E-475E-9841-FDEB87F65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8C1821D-7341-4672-A9A0-95AE5470615A}"/>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197113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لِلدِّينِ كَالِئاً، </a:t>
            </a:r>
            <a:br>
              <a:rPr lang="en-GB"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عَنْ حَوْزَتِهِ مُرَامِياً</a:t>
            </a:r>
            <a:r>
              <a:rPr lang="en-GB" sz="8800" dirty="0">
                <a:latin typeface="Arabic Typesetting" panose="03020402040406030203" pitchFamily="66" charset="-78"/>
                <a:cs typeface="Arabic Typesetting" panose="03020402040406030203" pitchFamily="66" charset="-78"/>
              </a:rPr>
              <a:t>.</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اور </a:t>
            </a:r>
            <a:r>
              <a:rPr lang="ar-SA" dirty="0">
                <a:latin typeface="Arabic Typesetting" panose="03020402040406030203" pitchFamily="66" charset="-78"/>
                <a:cs typeface="Arabic Typesetting" panose="03020402040406030203" pitchFamily="66" charset="-78"/>
              </a:rPr>
              <a:t>دین </a:t>
            </a:r>
            <a:r>
              <a:rPr lang="ur-PK" dirty="0">
                <a:latin typeface="Arabic Typesetting" panose="03020402040406030203" pitchFamily="66" charset="-78"/>
                <a:cs typeface="Arabic Typesetting" panose="03020402040406030203" pitchFamily="66" charset="-78"/>
              </a:rPr>
              <a:t>کے محافظ ہیں اور اس پر حملہ کرنے والوں کا منہ پھیرنے والے،</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اور اس کے دائرہ کار کی نگہداشت فرما</a:t>
            </a:r>
            <a:r>
              <a:rPr lang="ur-PK" dirty="0">
                <a:latin typeface="Arabic Typesetting" panose="03020402040406030203" pitchFamily="66" charset="-78"/>
                <a:cs typeface="Arabic Typesetting" panose="03020402040406030203" pitchFamily="66" charset="-78"/>
              </a:rPr>
              <a:t>نے </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والے ہیں۔</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 protector for the religion, </a:t>
            </a:r>
            <a:br>
              <a:rPr lang="en-US" dirty="0"/>
            </a:br>
            <a:r>
              <a:rPr lang="en-US" dirty="0"/>
              <a:t>and a defender of its domain</a:t>
            </a:r>
          </a:p>
        </p:txBody>
      </p:sp>
      <p:pic>
        <p:nvPicPr>
          <p:cNvPr id="5" name="Picture 4">
            <a:extLst>
              <a:ext uri="{FF2B5EF4-FFF2-40B4-BE49-F238E27FC236}">
                <a16:creationId xmlns:a16="http://schemas.microsoft.com/office/drawing/2014/main" id="{7E4A2B82-13D8-4439-A4F1-2BBC8C320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D9DB4C3-6F43-4E88-9920-62B54AFCEF0E}"/>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19819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تَحُوطُ الْهُدَى وَ تَنْصُرُهُ،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تَبْسُطُ الْعَدْلَ وَ تَنْشُرُهُ،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نے </a:t>
            </a:r>
            <a:r>
              <a:rPr lang="ur-PK" dirty="0">
                <a:latin typeface="Arabic Typesetting" panose="03020402040406030203" pitchFamily="66" charset="-78"/>
                <a:cs typeface="Arabic Typesetting" panose="03020402040406030203" pitchFamily="66" charset="-78"/>
              </a:rPr>
              <a:t>ہدایت کی حفاظت اور اس کی نصرت کی</a:t>
            </a:r>
            <a:r>
              <a:rPr lang="ar-SA"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عدل کی نشر و اشاعت کی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 safeguarded the right path and supported it,</a:t>
            </a:r>
            <a:br>
              <a:rPr lang="en-US" dirty="0"/>
            </a:br>
            <a:r>
              <a:rPr lang="en-US" dirty="0"/>
              <a:t>spread justice and promoted it,</a:t>
            </a:r>
          </a:p>
        </p:txBody>
      </p:sp>
      <p:pic>
        <p:nvPicPr>
          <p:cNvPr id="5" name="Picture 4">
            <a:extLst>
              <a:ext uri="{FF2B5EF4-FFF2-40B4-BE49-F238E27FC236}">
                <a16:creationId xmlns:a16="http://schemas.microsoft.com/office/drawing/2014/main" id="{AE5B4DF0-01D2-42C1-89E7-D8DADE9C5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8E8C763-C7E7-4EA3-9115-24270BC3E90F}"/>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34971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a:latin typeface="Arabic Typesetting" panose="03020402040406030203" pitchFamily="66" charset="-78"/>
                <a:cs typeface="Arabic Typesetting" panose="03020402040406030203" pitchFamily="66" charset="-78"/>
              </a:rPr>
              <a:t>وَ تَنْصُرُ الدِّينَ وَ تُظْهِرُهُ، </a:t>
            </a:r>
            <a:br>
              <a:rPr lang="en-US" sz="8800">
                <a:latin typeface="Arabic Typesetting" panose="03020402040406030203" pitchFamily="66" charset="-78"/>
                <a:cs typeface="Arabic Typesetting" panose="03020402040406030203" pitchFamily="66" charset="-78"/>
              </a:rPr>
            </a:br>
            <a:r>
              <a:rPr lang="ar-SA" sz="8800">
                <a:latin typeface="Arabic Typesetting" panose="03020402040406030203" pitchFamily="66" charset="-78"/>
                <a:cs typeface="Arabic Typesetting" panose="03020402040406030203" pitchFamily="66" charset="-78"/>
              </a:rPr>
              <a:t>وَ تَكُفُّ الْعَابِثَ وَ تَزْجُرُهُ،</a:t>
            </a:r>
            <a:endParaRPr lang="ar-SA" sz="8800" dirty="0">
              <a:latin typeface="Arabic Typesetting" panose="03020402040406030203" pitchFamily="66" charset="-78"/>
              <a:cs typeface="Arabic Typesetting" panose="03020402040406030203" pitchFamily="66" charset="-78"/>
            </a:endParaRP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دین کی مدد کرکے اسے ظاہر کیا،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دین کی تضحیک کرنے والوں کو روکا اور انہیں قرار واقعی سزا دی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advocated the religion and manifested it,</a:t>
            </a:r>
            <a:br>
              <a:rPr lang="en-US" dirty="0"/>
            </a:br>
            <a:r>
              <a:rPr lang="en-US" dirty="0"/>
              <a:t>restrained and reproached the frivolous,</a:t>
            </a:r>
          </a:p>
        </p:txBody>
      </p:sp>
      <p:pic>
        <p:nvPicPr>
          <p:cNvPr id="5" name="Picture 4">
            <a:extLst>
              <a:ext uri="{FF2B5EF4-FFF2-40B4-BE49-F238E27FC236}">
                <a16:creationId xmlns:a16="http://schemas.microsoft.com/office/drawing/2014/main" id="{16E91015-F60A-46E0-A18A-A47467BF1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8E467D00-165C-4DBC-90F1-977D8313F8A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22505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تَأْخُذُ لِلدَّنِيِّ مِنَ الشَّرِيفِ،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تُسَاوِي فِي الْحُكْمِ بَيْنَ الْقَوِيِّ وَ الضَّعِيفِ.</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سفلوں سے شریفوں کا حق لے کر انہیں پہنچایا،</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عدل و انصاف کے معاملہ میں کمزور اور طاقتور میں برابری روا رکھی</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took back (the rights) of the lowly from the privileged,</a:t>
            </a:r>
            <a:br>
              <a:rPr lang="en-US" dirty="0"/>
            </a:br>
            <a:r>
              <a:rPr lang="en-US" dirty="0"/>
              <a:t>and were equitable in your arbitrations between the weak and the strong.</a:t>
            </a:r>
          </a:p>
        </p:txBody>
      </p:sp>
      <p:pic>
        <p:nvPicPr>
          <p:cNvPr id="5" name="Picture 4">
            <a:extLst>
              <a:ext uri="{FF2B5EF4-FFF2-40B4-BE49-F238E27FC236}">
                <a16:creationId xmlns:a16="http://schemas.microsoft.com/office/drawing/2014/main" id="{52D5508D-343D-4535-8153-25AD2A368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609A36E-C027-4E25-A72F-6D9B85A4E742}"/>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93640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كُنْتَ رَبِيعَ الْأَيْتَامِ،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عِصْمَةَ الْأَنَامِ،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یتیموں کے سرپرست اور ان کے دلوں کی بہار</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خلق خدا کے لئے بہترین پناہگاہ</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 were the springtime of the orphans,</a:t>
            </a:r>
            <a:br>
              <a:rPr lang="en-US" dirty="0"/>
            </a:br>
            <a:r>
              <a:rPr lang="en-US" dirty="0"/>
              <a:t>the protection of humanity,</a:t>
            </a:r>
          </a:p>
        </p:txBody>
      </p:sp>
      <p:pic>
        <p:nvPicPr>
          <p:cNvPr id="5" name="Picture 4">
            <a:extLst>
              <a:ext uri="{FF2B5EF4-FFF2-40B4-BE49-F238E27FC236}">
                <a16:creationId xmlns:a16="http://schemas.microsoft.com/office/drawing/2014/main" id="{DB1AB480-6D6E-4001-87FF-B251EE920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6BE02B8-DD67-4507-9A3E-8DF7C26051E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701239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عِزَّ الْإِسْلَامِ،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مَعْدِنَ الْأَحْكَامِ،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اسلام کی عزت،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احکام الہی کا مخزن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the glory of Islam,</a:t>
            </a:r>
            <a:br>
              <a:rPr lang="en-US" dirty="0"/>
            </a:br>
            <a:r>
              <a:rPr lang="en-US" dirty="0"/>
              <a:t>the treasure of divine laws,</a:t>
            </a:r>
          </a:p>
        </p:txBody>
      </p:sp>
      <p:pic>
        <p:nvPicPr>
          <p:cNvPr id="5" name="Picture 4">
            <a:extLst>
              <a:ext uri="{FF2B5EF4-FFF2-40B4-BE49-F238E27FC236}">
                <a16:creationId xmlns:a16="http://schemas.microsoft.com/office/drawing/2014/main" id="{3B74DC1C-F8B9-47A0-9C1C-80B85EC03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F3C81D4C-A482-4B1A-8523-176B053773E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6256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حَلِيفَ الْإِنْعَامِ،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سَالِكاً طَرَائِقَ جَدِّكَ وَ أَبِيكَ،</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انعام و اکرام </a:t>
            </a:r>
            <a:r>
              <a:rPr lang="ur-PK" dirty="0">
                <a:latin typeface="Arabic Typesetting" panose="03020402040406030203" pitchFamily="66" charset="-78"/>
                <a:cs typeface="Arabic Typesetting" panose="03020402040406030203" pitchFamily="66" charset="-78"/>
              </a:rPr>
              <a:t>دینے کا عزم کرنے والے</a:t>
            </a:r>
            <a:r>
              <a:rPr lang="ar-SA" dirty="0">
                <a:latin typeface="Arabic Typesetting" panose="03020402040406030203" pitchFamily="66" charset="-78"/>
                <a:cs typeface="Arabic Typesetting" panose="03020402040406030203" pitchFamily="66" charset="-78"/>
              </a:rPr>
              <a:t>، </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اپنے جدامجد اور والد ماجد کے راستوں پر چلنے والے</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a relentless ally of benevolence,</a:t>
            </a:r>
            <a:br>
              <a:rPr lang="en-US" dirty="0"/>
            </a:br>
            <a:r>
              <a:rPr lang="en-US" dirty="0"/>
              <a:t>You pursued the path of your grandfather and your father,</a:t>
            </a:r>
          </a:p>
        </p:txBody>
      </p:sp>
      <p:pic>
        <p:nvPicPr>
          <p:cNvPr id="5" name="Picture 4">
            <a:extLst>
              <a:ext uri="{FF2B5EF4-FFF2-40B4-BE49-F238E27FC236}">
                <a16:creationId xmlns:a16="http://schemas.microsoft.com/office/drawing/2014/main" id="{55BB6F69-FB3F-4210-8171-3DAFC0043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54082CF-5399-421E-B6D3-E813A362CBB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34573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مُشْبِهاً فِي الْوَصِيَّةِ لِأَخِيكَ،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وَفِيَّ الذِّمَمِ، رَضِيَّ الشِّيَمِ،</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نیز وصیت و نصیحت میں اپنے بھائی جیسے تھے</a:t>
            </a:r>
            <a:r>
              <a:rPr lang="ur-PK" dirty="0">
                <a:latin typeface="Arabic Typesetting" panose="03020402040406030203" pitchFamily="66" charset="-78"/>
                <a:cs typeface="Arabic Typesetting" panose="03020402040406030203" pitchFamily="66" charset="-78"/>
              </a:rPr>
              <a:t>،</a:t>
            </a:r>
            <a:br>
              <a:rPr lang="en-US"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ذمہ داریوں کو پورا کرنے والے، صاحب اوصاف حمیدہ،</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resembled your brother in will,</a:t>
            </a:r>
            <a:br>
              <a:rPr lang="en-US" dirty="0"/>
            </a:br>
            <a:r>
              <a:rPr lang="en-US" dirty="0"/>
              <a:t>were loyal to your obligations, possessed pleasant manners,</a:t>
            </a:r>
          </a:p>
        </p:txBody>
      </p:sp>
      <p:pic>
        <p:nvPicPr>
          <p:cNvPr id="5" name="Picture 4">
            <a:extLst>
              <a:ext uri="{FF2B5EF4-FFF2-40B4-BE49-F238E27FC236}">
                <a16:creationId xmlns:a16="http://schemas.microsoft.com/office/drawing/2014/main" id="{4AD8CB47-8A40-4BDA-AA84-B45FCC1C6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2B70FC08-0EBB-4FF1-ABAF-3478FEC9C2E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420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7200" dirty="0">
                <a:latin typeface="Arabic Typesetting" panose="03020402040406030203" pitchFamily="66" charset="-78"/>
                <a:cs typeface="Arabic Typesetting" panose="03020402040406030203" pitchFamily="66" charset="-78"/>
              </a:rPr>
              <a:t>السَّلَامُ عَلَى دَاوُدَ الَّذِي تَابَ اللَّهُ عَلَيْهِ مِنْ خَطِيئَتِهِ،</a:t>
            </a:r>
            <a:br>
              <a:rPr lang="en-US" sz="7200" dirty="0">
                <a:latin typeface="Arabic Typesetting" panose="03020402040406030203" pitchFamily="66" charset="-78"/>
                <a:cs typeface="Arabic Typesetting" panose="03020402040406030203" pitchFamily="66" charset="-78"/>
              </a:rPr>
            </a:br>
            <a:r>
              <a:rPr lang="ar-SA" sz="7200" dirty="0">
                <a:latin typeface="Arabic Typesetting" panose="03020402040406030203" pitchFamily="66" charset="-78"/>
                <a:cs typeface="Arabic Typesetting" panose="03020402040406030203" pitchFamily="66" charset="-78"/>
              </a:rPr>
              <a:t>السَّلَامُ عَلَى سُلَيْمَانَ الَّذِي ذَلَّتْ لَهُ الْجِنُّ بِعِزَّتِهِ،</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سلام ہو </a:t>
            </a:r>
            <a:r>
              <a:rPr lang="ur-PK" dirty="0">
                <a:latin typeface="Arabic Typesetting" panose="03020402040406030203" pitchFamily="66" charset="-78"/>
                <a:cs typeface="Arabic Typesetting" panose="03020402040406030203" pitchFamily="66" charset="-78"/>
              </a:rPr>
              <a:t>داؤد </a:t>
            </a:r>
            <a:r>
              <a:rPr lang="ar-SA" dirty="0">
                <a:latin typeface="Arabic Typesetting" panose="03020402040406030203" pitchFamily="66" charset="-78"/>
                <a:cs typeface="Arabic Typesetting" panose="03020402040406030203" pitchFamily="66" charset="-78"/>
              </a:rPr>
              <a:t>ؑ </a:t>
            </a:r>
            <a:r>
              <a:rPr lang="ur-PK" dirty="0">
                <a:latin typeface="Arabic Typesetting" panose="03020402040406030203" pitchFamily="66" charset="-78"/>
                <a:cs typeface="Arabic Typesetting" panose="03020402040406030203" pitchFamily="66" charset="-78"/>
              </a:rPr>
              <a:t> پر جن کو اللہ نے ان کے ترک اولی کے بعد معاف فرمایا،</a:t>
            </a:r>
            <a:br>
              <a:rPr lang="ar-SA"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سلام ہو سلیمانؑ پر جن کے سامنے اللہ کی عزت کے طفیل جنوں نے سر جھکایا</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Peace be upon Dawud, to whom Allah turned (in mercy) after his mistake</a:t>
            </a:r>
            <a:br>
              <a:rPr lang="en-US" dirty="0"/>
            </a:br>
            <a:r>
              <a:rPr lang="en-US" dirty="0"/>
              <a:t>Peace be upon </a:t>
            </a:r>
            <a:r>
              <a:rPr lang="en-US" dirty="0" err="1"/>
              <a:t>Sulaiman</a:t>
            </a:r>
            <a:r>
              <a:rPr lang="en-US" dirty="0"/>
              <a:t>, for whom Allah made the Jinn subservient by His majesty</a:t>
            </a:r>
          </a:p>
        </p:txBody>
      </p:sp>
      <p:pic>
        <p:nvPicPr>
          <p:cNvPr id="5" name="Picture 4">
            <a:extLst>
              <a:ext uri="{FF2B5EF4-FFF2-40B4-BE49-F238E27FC236}">
                <a16:creationId xmlns:a16="http://schemas.microsoft.com/office/drawing/2014/main" id="{292AD592-497E-4851-989C-64D0480F6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EF7C7740-68B5-4828-8ED8-5D69B16F7DB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56125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ظَاهِرَ الْكَرَمِ، مُتَهَجِّداً فِي الظُّلَمِ،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قَوِيمَ الطَّرَائِقِ، كَرِيمَ الْخَلَائِقِ،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جود و کرم میں مشہور، شب کی تاریکیوں میں تہجد گزار،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مضبوط طریقوں کو اختیار کرنے والے، خلق خدا میں سب سے زیادہ خوبیوں کے مالک</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embodied generosity, and spent the darkness (of night) in prayer,</a:t>
            </a:r>
            <a:br>
              <a:rPr lang="en-US" dirty="0"/>
            </a:br>
            <a:r>
              <a:rPr lang="en-US" dirty="0"/>
              <a:t>You were the straightest path, the most generous of the creation,</a:t>
            </a:r>
          </a:p>
        </p:txBody>
      </p:sp>
      <p:pic>
        <p:nvPicPr>
          <p:cNvPr id="5" name="Picture 4">
            <a:extLst>
              <a:ext uri="{FF2B5EF4-FFF2-40B4-BE49-F238E27FC236}">
                <a16:creationId xmlns:a16="http://schemas.microsoft.com/office/drawing/2014/main" id="{C7283D74-CA61-4FB4-A687-5166E5950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423FCA5-F9CF-445E-B283-325328A1DE04}"/>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20849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عَظِيمَ السَّوَابِقِ، شَرِيفَ النَّسَبِ،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مُنِيفَ الْحَسَبِ، رَفِيعَ الرُّتَبِ،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عظیم ماضی کے حامل، اعلیٰ حسب و نسب والے،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بلند مرتبوں</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and had the brightest record, You were of great ancestry,</a:t>
            </a:r>
            <a:br>
              <a:rPr lang="en-US" dirty="0"/>
            </a:br>
            <a:r>
              <a:rPr lang="en-US" dirty="0"/>
              <a:t>noble descent, and lofty rank.</a:t>
            </a:r>
          </a:p>
        </p:txBody>
      </p:sp>
      <p:pic>
        <p:nvPicPr>
          <p:cNvPr id="5" name="Picture 4">
            <a:extLst>
              <a:ext uri="{FF2B5EF4-FFF2-40B4-BE49-F238E27FC236}">
                <a16:creationId xmlns:a16="http://schemas.microsoft.com/office/drawing/2014/main" id="{B76C2D28-8265-42E7-A54D-5116779CE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B2CFEDD-76DA-4622-A3AC-BA336581A1E3}"/>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034147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كَثِيرَ الْمَنَاقِبِ، مَحْمُودَ الضَّرَائِبِ،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جَزِيلَ الْمَوَاهِبِ، حَلِيمٌ رَشِيدٌ مُنِيبٌ،</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کثیر </a:t>
            </a:r>
            <a:r>
              <a:rPr lang="ar-SA" dirty="0">
                <a:latin typeface="Arabic Typesetting" panose="03020402040406030203" pitchFamily="66" charset="-78"/>
                <a:cs typeface="Arabic Typesetting" panose="03020402040406030203" pitchFamily="66" charset="-78"/>
              </a:rPr>
              <a:t>مناقب </a:t>
            </a:r>
            <a:r>
              <a:rPr lang="ur-PK" dirty="0">
                <a:latin typeface="Arabic Typesetting" panose="03020402040406030203" pitchFamily="66" charset="-78"/>
                <a:cs typeface="Arabic Typesetting" panose="03020402040406030203" pitchFamily="66" charset="-78"/>
              </a:rPr>
              <a:t>والے،  </a:t>
            </a:r>
            <a:r>
              <a:rPr lang="ar-SA" dirty="0">
                <a:latin typeface="Arabic Typesetting" panose="03020402040406030203" pitchFamily="66" charset="-78"/>
                <a:cs typeface="Arabic Typesetting" panose="03020402040406030203" pitchFamily="66" charset="-78"/>
              </a:rPr>
              <a:t> پسندیدہ نمونہ عمل کے خالق </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ur-PK" dirty="0">
                <a:latin typeface="Arabic Typesetting" panose="03020402040406030203" pitchFamily="66" charset="-78"/>
                <a:cs typeface="Arabic Typesetting" panose="03020402040406030203" pitchFamily="66" charset="-78"/>
              </a:rPr>
              <a:t>آپ کی بخشیشیں قیمتی تھیں، حلیم و بردبار اورہدایت والے،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lnSpcReduction="20000"/>
          </a:bodyPr>
          <a:lstStyle/>
          <a:p>
            <a:r>
              <a:rPr lang="en-US" dirty="0"/>
              <a:t>You possessed plentiful merits, praiseworthy manners, and were abundant in endowments,</a:t>
            </a:r>
            <a:br>
              <a:rPr lang="en-US" dirty="0"/>
            </a:br>
            <a:r>
              <a:rPr lang="en-US" dirty="0"/>
              <a:t>You were forbearing, upright, always turning (to Allah),</a:t>
            </a:r>
          </a:p>
        </p:txBody>
      </p:sp>
      <p:pic>
        <p:nvPicPr>
          <p:cNvPr id="5" name="Picture 4">
            <a:extLst>
              <a:ext uri="{FF2B5EF4-FFF2-40B4-BE49-F238E27FC236}">
                <a16:creationId xmlns:a16="http://schemas.microsoft.com/office/drawing/2014/main" id="{7DDED9DD-DD74-442F-A6E8-E1D5F081B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365B3962-AE7C-4A89-9B98-0BA90B7E2741}"/>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9680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جَوَادٌ عَلِيمٌ شَدِيدٌ، إِمَامٌ شَهِيدٌ،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أَوَّاهٌ مُنِيبٌ، حَبِيبٌ مَهِيبٌ.</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ur-PK" dirty="0">
                <a:latin typeface="Arabic Typesetting" panose="03020402040406030203" pitchFamily="66" charset="-78"/>
                <a:cs typeface="Arabic Typesetting" panose="03020402040406030203" pitchFamily="66" charset="-78"/>
              </a:rPr>
              <a:t>عطاء و بخشش والےبہت زیادہ عالم ، </a:t>
            </a:r>
            <a:r>
              <a:rPr lang="ar-SA" dirty="0">
                <a:latin typeface="Arabic Typesetting" panose="03020402040406030203" pitchFamily="66" charset="-78"/>
                <a:cs typeface="Arabic Typesetting" panose="03020402040406030203" pitchFamily="66" charset="-78"/>
              </a:rPr>
              <a:t>خداشناس رہبر،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خوف و خشیت اور سوز و تپش رکھنے والے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generous, knowledgeable, strong, a martyred Imam,</a:t>
            </a:r>
            <a:br>
              <a:rPr lang="en-US" dirty="0"/>
            </a:br>
            <a:r>
              <a:rPr lang="en-US" dirty="0"/>
              <a:t>grieved, repentant with earnest prayers, dearly loved, and overwhelming.</a:t>
            </a:r>
          </a:p>
        </p:txBody>
      </p:sp>
      <p:pic>
        <p:nvPicPr>
          <p:cNvPr id="5" name="Picture 4">
            <a:extLst>
              <a:ext uri="{FF2B5EF4-FFF2-40B4-BE49-F238E27FC236}">
                <a16:creationId xmlns:a16="http://schemas.microsoft.com/office/drawing/2014/main" id="{857B63F9-21F9-4822-A1AF-909AB73A1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5DF8C4E-CA13-4428-8F18-2C85B05F7F7C}"/>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66186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كُنْتَ لِلرَّسُولِ صَلَّى اللَّهُ عَلَيْهِ وَ آلِهِ وَلَداً،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لِلْقُرْآنِ سَنَدًا، وَ لِلْأُمَّةِ عَضُداً،</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رسول اکرم صلی اللہ و علیہ و آلہ وسلم کے فرزند،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قرآن کے بچانے والے، امت کے مددگار</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 were to the Messenger, peace be upon him and his family, a son,</a:t>
            </a:r>
            <a:br>
              <a:rPr lang="en-US" dirty="0"/>
            </a:br>
            <a:r>
              <a:rPr lang="en-US" dirty="0"/>
              <a:t>for the Quran, an authority, and for the nation, a support.</a:t>
            </a:r>
          </a:p>
        </p:txBody>
      </p:sp>
      <p:pic>
        <p:nvPicPr>
          <p:cNvPr id="5" name="Picture 4">
            <a:extLst>
              <a:ext uri="{FF2B5EF4-FFF2-40B4-BE49-F238E27FC236}">
                <a16:creationId xmlns:a16="http://schemas.microsoft.com/office/drawing/2014/main" id="{8F95C7BD-558C-4D51-B71C-EA35702F8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9D533FB5-5280-4D28-9BEC-0B8886B91B55}"/>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76196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فِي الطَّاعَةِ مُجْتَهِداً،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حَافِظاً لِلْعَهْدِ وَ الْمِيثَاقِ،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اطاعت الہی میں جفاکش،</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عہد و میثاق کے محافظ</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 were diligent in obedience,</a:t>
            </a:r>
            <a:br>
              <a:rPr lang="en-US" dirty="0"/>
            </a:br>
            <a:r>
              <a:rPr lang="en-US" dirty="0"/>
              <a:t>a protector of the covenant and oath,</a:t>
            </a:r>
          </a:p>
        </p:txBody>
      </p:sp>
      <p:pic>
        <p:nvPicPr>
          <p:cNvPr id="5" name="Picture 4">
            <a:extLst>
              <a:ext uri="{FF2B5EF4-FFF2-40B4-BE49-F238E27FC236}">
                <a16:creationId xmlns:a16="http://schemas.microsoft.com/office/drawing/2014/main" id="{5B32B11D-06C0-4B3D-823B-A78CBD0B4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5056404-B2DB-4265-A41A-5AD65767215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275101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نَاكِباً عَنْ سُبُلِ الْفُسَّاقِ، </a:t>
            </a:r>
            <a:br>
              <a:rPr lang="ur-PK"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بَاذِلًا لِلْمَجْهُودِ، طَوِيلَ الرُّكُوعِ وَ السُّجُودِ.</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فاسقوں کے راستوں سے دور رہنے والے،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حصول مقصد کے لئے دل و جان کی بازی لگانے والے</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اور طولانی رکوع و سجود کرنے والے ہیں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keeping away from the paths of the debauched,</a:t>
            </a:r>
            <a:br>
              <a:rPr lang="en-US" dirty="0"/>
            </a:br>
            <a:r>
              <a:rPr lang="en-US" dirty="0"/>
              <a:t>sparing no effort, performing prolonged bowing and prostrations,</a:t>
            </a:r>
          </a:p>
        </p:txBody>
      </p:sp>
      <p:pic>
        <p:nvPicPr>
          <p:cNvPr id="5" name="Picture 4">
            <a:extLst>
              <a:ext uri="{FF2B5EF4-FFF2-40B4-BE49-F238E27FC236}">
                <a16:creationId xmlns:a16="http://schemas.microsoft.com/office/drawing/2014/main" id="{EEC0F4FD-9647-4EC1-80EA-FFC9D8D21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B988F9A1-AC78-42D9-8041-27800AC071B9}"/>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80274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زَاهِداً فِي الدُّنْيَا زُهْدَ الرَّاحِلِ عَنْهَا،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نَاظِراً إِلَيْهَا بِعَيْنِ الْمُسْتَوْحِشِينَ مِنْهَا، </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آپ نے دنیا سے اس طرح منہ موڑا اور یوں بے اعتنائی دکھائی جیسے دنیا سے ہمیشہ کے لئے کوچ کرنے والے کرتے ہیں، دنیا سے خوفزدہ لوگ اسے دیکھتے ہیں</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fontScale="92500"/>
          </a:bodyPr>
          <a:lstStyle/>
          <a:p>
            <a:r>
              <a:rPr lang="en-US" dirty="0"/>
              <a:t>abstaining from the world, like one who is departing from it,</a:t>
            </a:r>
            <a:br>
              <a:rPr lang="en-US" dirty="0"/>
            </a:br>
            <a:r>
              <a:rPr lang="en-US" dirty="0"/>
              <a:t>looking upon it (the world) through the eyes of one estranged (from it).</a:t>
            </a:r>
          </a:p>
        </p:txBody>
      </p:sp>
      <p:pic>
        <p:nvPicPr>
          <p:cNvPr id="5" name="Picture 4">
            <a:extLst>
              <a:ext uri="{FF2B5EF4-FFF2-40B4-BE49-F238E27FC236}">
                <a16:creationId xmlns:a16="http://schemas.microsoft.com/office/drawing/2014/main" id="{7B35ABB1-95D6-46CE-96B8-DDC42746C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3111DD7-6A08-4110-AD90-3728CB221DA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643297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آمَالُكَ عَنْهَا مَكْفُوفَةٌ،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هِمَّتُكَ عَنْ زِينَتِهَا مَصْرُوفَةٌ،</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 آپ کی تمنائیں اور آرزوئیں دنیا سے ہٹی ہوئی تھیں</a:t>
            </a:r>
            <a:r>
              <a:rPr lang="ur-PK" dirty="0">
                <a:latin typeface="Arabic Typesetting" panose="03020402040406030203" pitchFamily="66" charset="-78"/>
                <a:cs typeface="Arabic Typesetting" panose="03020402040406030203" pitchFamily="66" charset="-78"/>
              </a:rPr>
              <a:t>،</a:t>
            </a:r>
            <a:r>
              <a:rPr lang="ar-SA" dirty="0">
                <a:latin typeface="Arabic Typesetting" panose="03020402040406030203" pitchFamily="66" charset="-78"/>
                <a:cs typeface="Arabic Typesetting" panose="03020402040406030203" pitchFamily="66" charset="-78"/>
              </a:rPr>
              <a:t> </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آپ کی ہمت و کوشش اس کی زینتوں سے بے نیاز تھی </a:t>
            </a:r>
            <a:r>
              <a:rPr lang="ur-PK" dirty="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Your desires from it (the world) were abstentious,</a:t>
            </a:r>
            <a:br>
              <a:rPr lang="en-US" dirty="0"/>
            </a:br>
            <a:r>
              <a:rPr lang="en-US" dirty="0"/>
              <a:t>your efforts were far-removed from its embellishments,</a:t>
            </a:r>
          </a:p>
        </p:txBody>
      </p:sp>
      <p:pic>
        <p:nvPicPr>
          <p:cNvPr id="5" name="Picture 4">
            <a:extLst>
              <a:ext uri="{FF2B5EF4-FFF2-40B4-BE49-F238E27FC236}">
                <a16:creationId xmlns:a16="http://schemas.microsoft.com/office/drawing/2014/main" id="{3C9EA1FB-CBD4-47D2-823B-B06F07DDD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1F9474FC-75D4-486A-82C2-68576E25B5B8}"/>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02201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AC6AA6C-8CC4-47A4-8714-8A0882E0DBED}"/>
              </a:ext>
            </a:extLst>
          </p:cNvPr>
          <p:cNvSpPr>
            <a:spLocks noGrp="1"/>
          </p:cNvSpPr>
          <p:nvPr>
            <p:ph idx="1"/>
          </p:nvPr>
        </p:nvSpPr>
        <p:spPr/>
        <p:txBody>
          <a:bodyPr>
            <a:noAutofit/>
          </a:bodyPr>
          <a:lstStyle/>
          <a:p>
            <a:r>
              <a:rPr lang="ar-SA" sz="8800" dirty="0">
                <a:latin typeface="Arabic Typesetting" panose="03020402040406030203" pitchFamily="66" charset="-78"/>
                <a:cs typeface="Arabic Typesetting" panose="03020402040406030203" pitchFamily="66" charset="-78"/>
              </a:rPr>
              <a:t>وَ أَلْحَاظُكَ عَنْ بَهْجَتِهَا مَطْرُوفَةٌ، </a:t>
            </a:r>
            <a:br>
              <a:rPr lang="en-US" sz="8800" dirty="0">
                <a:latin typeface="Arabic Typesetting" panose="03020402040406030203" pitchFamily="66" charset="-78"/>
                <a:cs typeface="Arabic Typesetting" panose="03020402040406030203" pitchFamily="66" charset="-78"/>
              </a:rPr>
            </a:br>
            <a:r>
              <a:rPr lang="ar-SA" sz="8800" dirty="0">
                <a:latin typeface="Arabic Typesetting" panose="03020402040406030203" pitchFamily="66" charset="-78"/>
                <a:cs typeface="Arabic Typesetting" panose="03020402040406030203" pitchFamily="66" charset="-78"/>
              </a:rPr>
              <a:t>وَ رَغْبَتُكَ فِي الْآخِرَةِ مَعْرُوفَةٌ.</a:t>
            </a:r>
          </a:p>
        </p:txBody>
      </p:sp>
      <p:sp>
        <p:nvSpPr>
          <p:cNvPr id="6" name="Content Placeholder 5">
            <a:extLst>
              <a:ext uri="{FF2B5EF4-FFF2-40B4-BE49-F238E27FC236}">
                <a16:creationId xmlns:a16="http://schemas.microsoft.com/office/drawing/2014/main" id="{97F53A56-0612-44E1-9D28-67BE22281D3C}"/>
              </a:ext>
            </a:extLst>
          </p:cNvPr>
          <p:cNvSpPr>
            <a:spLocks noGrp="1"/>
          </p:cNvSpPr>
          <p:nvPr>
            <p:ph idx="12"/>
          </p:nvPr>
        </p:nvSpPr>
        <p:spPr/>
        <p:txBody>
          <a:bodyPr>
            <a:normAutofit fontScale="92500" lnSpcReduction="10000"/>
          </a:bodyPr>
          <a:lstStyle/>
          <a:p>
            <a:r>
              <a:rPr lang="ar-SA" dirty="0">
                <a:latin typeface="Arabic Typesetting" panose="03020402040406030203" pitchFamily="66" charset="-78"/>
                <a:cs typeface="Arabic Typesetting" panose="03020402040406030203" pitchFamily="66" charset="-78"/>
              </a:rPr>
              <a:t>اور آپ نے تو دنیا کے چہرے کی طرف کبھی اچٹتی ہوئی نگاہ بھی نہ ڈالی</a:t>
            </a:r>
            <a:r>
              <a:rPr lang="ur-PK" dirty="0">
                <a:latin typeface="Arabic Typesetting" panose="03020402040406030203" pitchFamily="66" charset="-78"/>
                <a:cs typeface="Arabic Typesetting" panose="03020402040406030203" pitchFamily="66" charset="-78"/>
              </a:rPr>
              <a:t>،</a:t>
            </a:r>
            <a:br>
              <a:rPr lang="ur-PK" dirty="0">
                <a:latin typeface="Arabic Typesetting" panose="03020402040406030203" pitchFamily="66" charset="-78"/>
                <a:cs typeface="Arabic Typesetting" panose="03020402040406030203" pitchFamily="66" charset="-78"/>
              </a:rPr>
            </a:br>
            <a:r>
              <a:rPr lang="ar-SA" dirty="0">
                <a:latin typeface="Arabic Typesetting" panose="03020402040406030203" pitchFamily="66" charset="-78"/>
                <a:cs typeface="Arabic Typesetting" panose="03020402040406030203" pitchFamily="66" charset="-78"/>
              </a:rPr>
              <a:t>البتہ، </a:t>
            </a:r>
            <a:r>
              <a:rPr lang="ur-PK" dirty="0">
                <a:latin typeface="Arabic Typesetting" panose="03020402040406030203" pitchFamily="66" charset="-78"/>
                <a:cs typeface="Arabic Typesetting" panose="03020402040406030203" pitchFamily="66" charset="-78"/>
              </a:rPr>
              <a:t>دنیا جانتی </a:t>
            </a:r>
            <a:r>
              <a:rPr lang="ar-SA" dirty="0">
                <a:latin typeface="Arabic Typesetting" panose="03020402040406030203" pitchFamily="66" charset="-78"/>
                <a:cs typeface="Arabic Typesetting" panose="03020402040406030203" pitchFamily="66" charset="-78"/>
              </a:rPr>
              <a:t>ہے</a:t>
            </a:r>
            <a:r>
              <a:rPr lang="ur-PK" dirty="0">
                <a:latin typeface="Arabic Typesetting" panose="03020402040406030203" pitchFamily="66" charset="-78"/>
                <a:cs typeface="Arabic Typesetting" panose="03020402040406030203" pitchFamily="66" charset="-78"/>
              </a:rPr>
              <a:t>کہ آپ کی رغبت صرف آخرت کی جانب ہے،</a:t>
            </a:r>
            <a:endParaRPr lang="en-US" dirty="0">
              <a:latin typeface="Arabic Typesetting" panose="03020402040406030203" pitchFamily="66" charset="-78"/>
              <a:cs typeface="Arabic Typesetting" panose="03020402040406030203" pitchFamily="66" charset="-78"/>
            </a:endParaRPr>
          </a:p>
        </p:txBody>
      </p:sp>
      <p:sp>
        <p:nvSpPr>
          <p:cNvPr id="7" name="Content Placeholder 6">
            <a:extLst>
              <a:ext uri="{FF2B5EF4-FFF2-40B4-BE49-F238E27FC236}">
                <a16:creationId xmlns:a16="http://schemas.microsoft.com/office/drawing/2014/main" id="{18352CB6-D18A-4BCB-B643-B849945A2C41}"/>
              </a:ext>
            </a:extLst>
          </p:cNvPr>
          <p:cNvSpPr>
            <a:spLocks noGrp="1"/>
          </p:cNvSpPr>
          <p:nvPr>
            <p:ph idx="13"/>
          </p:nvPr>
        </p:nvSpPr>
        <p:spPr/>
        <p:txBody>
          <a:bodyPr>
            <a:normAutofit/>
          </a:bodyPr>
          <a:lstStyle/>
          <a:p>
            <a:r>
              <a:rPr lang="en-US" dirty="0"/>
              <a:t>your glances removed from its joys,</a:t>
            </a:r>
            <a:br>
              <a:rPr lang="en-US" dirty="0"/>
            </a:br>
            <a:r>
              <a:rPr lang="en-US" dirty="0"/>
              <a:t>and your desire for the hereafter was well-known,</a:t>
            </a:r>
          </a:p>
        </p:txBody>
      </p:sp>
      <p:pic>
        <p:nvPicPr>
          <p:cNvPr id="5" name="Picture 4">
            <a:extLst>
              <a:ext uri="{FF2B5EF4-FFF2-40B4-BE49-F238E27FC236}">
                <a16:creationId xmlns:a16="http://schemas.microsoft.com/office/drawing/2014/main" id="{AF7AA60B-6FDE-4659-8004-C2E0E25EA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422" y="6156226"/>
            <a:ext cx="1964267" cy="574944"/>
          </a:xfrm>
          <a:prstGeom prst="rect">
            <a:avLst/>
          </a:prstGeom>
        </p:spPr>
      </p:pic>
      <p:sp>
        <p:nvSpPr>
          <p:cNvPr id="8" name="TextBox 7">
            <a:extLst>
              <a:ext uri="{FF2B5EF4-FFF2-40B4-BE49-F238E27FC236}">
                <a16:creationId xmlns:a16="http://schemas.microsoft.com/office/drawing/2014/main" id="{48C40EA7-9F8C-48E3-AEF1-CDA93C1E3D6B}"/>
              </a:ext>
            </a:extLst>
          </p:cNvPr>
          <p:cNvSpPr txBox="1"/>
          <p:nvPr/>
        </p:nvSpPr>
        <p:spPr>
          <a:xfrm>
            <a:off x="11119555" y="0"/>
            <a:ext cx="1072445" cy="523220"/>
          </a:xfrm>
          <a:prstGeom prst="rect">
            <a:avLst/>
          </a:prstGeom>
          <a:noFill/>
        </p:spPr>
        <p:txBody>
          <a:bodyPr wrap="square">
            <a:spAutoFit/>
          </a:bodyPr>
          <a:lstStyle/>
          <a:p>
            <a:pPr algn="ctr"/>
            <a:r>
              <a:rPr lang="ar-OM" sz="2800" b="1">
                <a:latin typeface="Arabic Typesetting" panose="03020402040406030203" pitchFamily="66" charset="-78"/>
                <a:cs typeface="Arabic Typesetting" panose="03020402040406030203" pitchFamily="66" charset="-78"/>
              </a:rPr>
              <a:t>زيارة ناحية</a:t>
            </a:r>
            <a:endParaRPr lang="en-US" sz="2800" b="1">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30974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17558</TotalTime>
  <Words>12868</Words>
  <Application>Microsoft Office PowerPoint</Application>
  <PresentationFormat>Widescreen</PresentationFormat>
  <Paragraphs>849</Paragraphs>
  <Slides>212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212</vt:i4>
      </vt:variant>
    </vt:vector>
  </HeadingPairs>
  <TitlesOfParts>
    <vt:vector size="225" baseType="lpstr">
      <vt:lpstr>Amasis MT Pro Black</vt:lpstr>
      <vt:lpstr>Arabic Typesetting</vt:lpstr>
      <vt:lpstr>Arial</vt:lpstr>
      <vt:lpstr>Bahnschrift SemiBold SemiConden</vt:lpstr>
      <vt:lpstr>Calibri</vt:lpstr>
      <vt:lpstr>Calibri Light</vt:lpstr>
      <vt:lpstr>Jameel Khushkhati</vt:lpstr>
      <vt:lpstr>Jameel Noori Nastaleeq</vt:lpstr>
      <vt:lpstr>LMG-Arun</vt:lpstr>
      <vt:lpstr>Microsoft Uighur</vt:lpstr>
      <vt:lpstr>Rajdhani</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Koumail Hasan</dc:creator>
  <cp:lastModifiedBy>Irfan Jarchivi</cp:lastModifiedBy>
  <cp:revision>430</cp:revision>
  <dcterms:created xsi:type="dcterms:W3CDTF">2020-06-17T15:59:25Z</dcterms:created>
  <dcterms:modified xsi:type="dcterms:W3CDTF">2021-08-16T20:06:49Z</dcterms:modified>
</cp:coreProperties>
</file>