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375" r:id="rId2"/>
    <p:sldId id="376" r:id="rId3"/>
    <p:sldId id="913" r:id="rId4"/>
    <p:sldId id="914" r:id="rId5"/>
    <p:sldId id="876" r:id="rId6"/>
    <p:sldId id="916" r:id="rId7"/>
    <p:sldId id="917" r:id="rId8"/>
    <p:sldId id="918" r:id="rId9"/>
    <p:sldId id="919" r:id="rId10"/>
    <p:sldId id="920" r:id="rId11"/>
    <p:sldId id="921" r:id="rId12"/>
    <p:sldId id="922" r:id="rId13"/>
    <p:sldId id="923" r:id="rId14"/>
    <p:sldId id="924" r:id="rId15"/>
    <p:sldId id="925" r:id="rId16"/>
    <p:sldId id="926" r:id="rId17"/>
    <p:sldId id="927" r:id="rId18"/>
    <p:sldId id="928" r:id="rId19"/>
    <p:sldId id="929" r:id="rId20"/>
    <p:sldId id="930" r:id="rId21"/>
    <p:sldId id="931" r:id="rId22"/>
    <p:sldId id="932" r:id="rId23"/>
    <p:sldId id="933" r:id="rId24"/>
    <p:sldId id="934" r:id="rId25"/>
    <p:sldId id="935" r:id="rId26"/>
    <p:sldId id="936" r:id="rId27"/>
    <p:sldId id="937" r:id="rId28"/>
    <p:sldId id="915" r:id="rId29"/>
    <p:sldId id="37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00"/>
    <a:srgbClr val="000066"/>
    <a:srgbClr val="000099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A14C7D-6CE2-481B-A90B-1630DF8EF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5887-8B56-47C9-98A5-8FCC6C343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3114285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A95B1-CCA8-461E-A827-4D7C35BCA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4772241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AD99-732E-422B-A577-28C8E752A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2678883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B858C-CCD8-4AD1-A8A5-B22BD6C015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48827427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74C55-8FCC-4987-B4D3-9BBEEC8C6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754904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AAE1-6FDA-4D61-AD81-BBD1E63F15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0291904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C5C-EBE8-4C79-BABA-F78000B32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18845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6ADB-F1E7-4EB8-9553-D7E42DD59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12539862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DD2E-B01B-472E-9FBA-FC1E5332E7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1346563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825FB-5DBE-4721-96C5-E1E4B7892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90487851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3135-4FA7-41D5-8069-E2C07397B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57059374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0066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41EEF697-6B12-4475-9094-9F80E2F1F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900113" y="1953414"/>
            <a:ext cx="7127875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Ziyarah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of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6600" b="1" dirty="0" err="1" smtClean="0">
                <a:solidFill>
                  <a:srgbClr val="FFFF00"/>
                </a:solidFill>
                <a:cs typeface="Traditional Arabic" panose="02020603050405020304" pitchFamily="18" charset="-78"/>
              </a:rPr>
              <a:t>Hazrat</a:t>
            </a:r>
            <a:r>
              <a:rPr lang="en-US" altLang="en-US" sz="6600" b="1" smtClean="0">
                <a:solidFill>
                  <a:srgbClr val="FFFF00"/>
                </a:solidFill>
                <a:cs typeface="Traditional Arabic" panose="02020603050405020304" pitchFamily="18" charset="-78"/>
              </a:rPr>
              <a:t> Abu-</a:t>
            </a:r>
            <a:r>
              <a:rPr lang="en-US" altLang="en-US" sz="6600" b="1" dirty="0" err="1" smtClean="0">
                <a:solidFill>
                  <a:srgbClr val="FFFF00"/>
                </a:solidFill>
                <a:cs typeface="Traditional Arabic" panose="02020603050405020304" pitchFamily="18" charset="-78"/>
              </a:rPr>
              <a:t>Talib</a:t>
            </a:r>
            <a:r>
              <a:rPr lang="en-US" altLang="en-US" sz="66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66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(A)</a:t>
            </a:r>
            <a:endParaRPr lang="en-GB" altLang="en-US" sz="2400" dirty="0">
              <a:solidFill>
                <a:schemeClr val="tx1"/>
              </a:solidFill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0725" y="212824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36525" y="594995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12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For any errors / comments please write to: duas.org@gmail.com</a:t>
            </a:r>
            <a:endParaRPr lang="en-US" altLang="en-US" sz="12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Kindly recite </a:t>
            </a:r>
            <a:r>
              <a:rPr lang="en-US" altLang="en-US" sz="12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Sura</a:t>
            </a: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 E </a:t>
            </a:r>
            <a:r>
              <a:rPr lang="en-US" altLang="en-US" sz="12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Fatiha</a:t>
            </a: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 for </a:t>
            </a:r>
            <a:r>
              <a:rPr lang="en-US" altLang="en-US" sz="12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Marhumeen</a:t>
            </a: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اَلسَّلاَمُ عَلَيْكَ يَا اَبَا الْمُرْتَضٰى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father of </a:t>
            </a:r>
            <a:r>
              <a:rPr lang="en-US" altLang="en-US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Al–</a:t>
            </a:r>
            <a:r>
              <a:rPr lang="en-US" altLang="en-US" b="1" dirty="0" err="1" smtClean="0">
                <a:latin typeface="Arial" panose="020B0604020202020204" pitchFamily="34" charset="0"/>
                <a:ea typeface="MS Mincho" panose="02020609040205080304" pitchFamily="49" charset="-128"/>
              </a:rPr>
              <a:t>Murtaza</a:t>
            </a:r>
            <a:r>
              <a:rPr lang="en-US" altLang="en-US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(A)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s-ES" altLang="en-US" sz="2000" b="1" i="1" dirty="0" err="1">
                <a:latin typeface="Transliteration Verdana" pitchFamily="34" charset="0"/>
              </a:rPr>
              <a:t>Assalaamu</a:t>
            </a:r>
            <a:r>
              <a:rPr lang="es-ES" altLang="en-US" sz="2000" b="1" i="1" dirty="0">
                <a:latin typeface="Transliteration Verdana" pitchFamily="34" charset="0"/>
              </a:rPr>
              <a:t> </a:t>
            </a:r>
            <a:r>
              <a:rPr lang="es-ES" altLang="en-US" sz="2000" b="1" i="1" dirty="0" err="1">
                <a:latin typeface="Transliteration Verdana" pitchFamily="34" charset="0"/>
              </a:rPr>
              <a:t>Alyaka</a:t>
            </a:r>
            <a:r>
              <a:rPr lang="es-ES" altLang="en-US" sz="2000" b="1" i="1" dirty="0">
                <a:latin typeface="Transliteration Verdana" pitchFamily="34" charset="0"/>
              </a:rPr>
              <a:t> Ya </a:t>
            </a:r>
            <a:r>
              <a:rPr lang="es-ES" altLang="en-US" sz="2000" b="1" i="1" dirty="0" err="1">
                <a:latin typeface="Transliteration Verdana" pitchFamily="34" charset="0"/>
              </a:rPr>
              <a:t>Abal</a:t>
            </a:r>
            <a:r>
              <a:rPr lang="es-ES" altLang="en-US" sz="2000" b="1" i="1" dirty="0">
                <a:latin typeface="Transliteration Verdana" pitchFamily="34" charset="0"/>
              </a:rPr>
              <a:t> </a:t>
            </a:r>
            <a:r>
              <a:rPr lang="es-ES" altLang="en-US" sz="2000" b="1" i="1" dirty="0" err="1" smtClean="0">
                <a:latin typeface="Transliteration Verdana" pitchFamily="34" charset="0"/>
              </a:rPr>
              <a:t>Murtaza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98798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اَلسَّلاَمُ عَلَيْكَ يَا وَالِدَ الْاَئِمَّةِ الْهُدٰى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 , O the father of the guiding leaders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Ya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Walidal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Aimaatil</a:t>
            </a:r>
            <a:r>
              <a:rPr lang="en-US" altLang="en-US" sz="2000" b="1" i="1" dirty="0">
                <a:latin typeface="Transliteration Verdana" pitchFamily="34" charset="0"/>
              </a:rPr>
              <a:t> Huda</a:t>
            </a:r>
          </a:p>
        </p:txBody>
      </p:sp>
    </p:spTree>
    <p:extLst>
      <p:ext uri="{BB962C8B-B14F-4D97-AF65-F5344CB8AC3E}">
        <p14:creationId xmlns:p14="http://schemas.microsoft.com/office/powerpoint/2010/main" xmlns="" val="307950079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كَفَاكَ بِمَا اَوْلاَكَ اللهُ شَرَفًا وَّ نَسَبًا 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Sufficient for you is the nobility and lineage which Allah has rendered you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Kafaaka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Bimaa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Awlaakallahu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Sharafan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Nasaban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12383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وَّ حَسْبُكَ بِمَا اَعْطَاكَ اللهُ عِزًّا وَّ حَسَبًا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and enough for you is the </a:t>
            </a:r>
            <a:r>
              <a:rPr lang="en-US" altLang="en-US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honor </a:t>
            </a:r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and esteem that He has granted you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Hasbuka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Bimaa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Aataakallahu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Izzan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Wa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Hasaba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91970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اَلسَّلاَمُ عَلَيْكَ يَا شَرَفَ الْوُجُوْدِ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one noble of existence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Ya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Sharafal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Wujud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79270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اَلسَّلاَمُ عَلَيْكَ يَا وَ لِىَّ الْمَعْبُوْدِ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friend of worshipped one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 smtClean="0">
                <a:latin typeface="Transliteration Verdana" pitchFamily="34" charset="0"/>
              </a:rPr>
              <a:t>Assalamu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Alayka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Ya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Waliyyal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Maabud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3017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اَلسَّلاَمُ عَلَيْكَ يَا حَارِسَ النَّبِىِّ الْمَوْعُوْدِ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protector of the Promised Prophet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Ya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Harisannabiyyil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>
                <a:latin typeface="Transliteration Verdana" pitchFamily="34" charset="0"/>
              </a:rPr>
              <a:t>Maw-</a:t>
            </a:r>
            <a:r>
              <a:rPr lang="en-US" altLang="en-US" sz="2000" b="1" i="1" dirty="0" err="1">
                <a:latin typeface="Transliteration Verdana" pitchFamily="34" charset="0"/>
              </a:rPr>
              <a:t>Ud</a:t>
            </a:r>
            <a:r>
              <a:rPr lang="en-US" altLang="en-US" sz="2000" b="1" i="1" dirty="0">
                <a:latin typeface="Transliteration 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9688995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اَلسَّلاَمُ عَلَيْكَ يَا مَنْ رُزِقَ وَلَدٌ هُوَ خَيْرُ مَوْلُوْدٍ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one who was granted a son, who is the best of the new-born ones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Ya</a:t>
            </a:r>
            <a:r>
              <a:rPr lang="en-US" altLang="en-US" sz="2000" b="1" i="1" dirty="0" smtClean="0">
                <a:latin typeface="Transliteration Verdana" pitchFamily="34" charset="0"/>
              </a:rPr>
              <a:t> man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Ruziqa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Waladan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Huwa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Khairu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Mawluud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37139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اَلسَّلاَمُ عَلَيْكَ يَا مَنْ خُصِّصَ بِالْوَلَدِ الزَّكِىِّ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الطَّاهِرِ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one who was designated for a chaste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Yaman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Khussisa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Bil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Walidiz-Zakiyattahiril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073682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الْمُطَهَّرِ الْعَلِىٍّ اشْتُقَّ اسْمُهُ مِنَ الْعَلِىِّ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pure, purified and lofty son (Ali) whose name is derived from that of Allah’s (Ali)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Mutahharil</a:t>
            </a:r>
            <a:r>
              <a:rPr lang="en-US" altLang="en-US" sz="2000" b="1" i="1" dirty="0">
                <a:latin typeface="Transliteration Verdana" pitchFamily="34" charset="0"/>
              </a:rPr>
              <a:t> Aliye </a:t>
            </a:r>
            <a:r>
              <a:rPr lang="en-US" altLang="en-US" sz="2000" b="1" i="1" dirty="0" err="1">
                <a:latin typeface="Transliteration Verdana" pitchFamily="34" charset="0"/>
              </a:rPr>
              <a:t>Aliyun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Ushtuka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Ismuhu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Minal</a:t>
            </a:r>
            <a:r>
              <a:rPr lang="en-US" altLang="en-US" sz="2000" b="1" i="1" dirty="0">
                <a:latin typeface="Transliteration Verdana" pitchFamily="34" charset="0"/>
              </a:rPr>
              <a:t> Aliye </a:t>
            </a:r>
          </a:p>
        </p:txBody>
      </p:sp>
    </p:spTree>
    <p:extLst>
      <p:ext uri="{BB962C8B-B14F-4D97-AF65-F5344CB8AC3E}">
        <p14:creationId xmlns:p14="http://schemas.microsoft.com/office/powerpoint/2010/main" xmlns="" val="102086161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95288" y="624915"/>
            <a:ext cx="8280400" cy="5893921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Abu 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Talib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A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),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who supported the Holy Prophet of Islam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S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)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in all the difficult situations, passed away on 26th Rajab, three years before the 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Hijrah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.</a:t>
            </a:r>
            <a:endParaRPr lang="en-US" altLang="en-US" sz="2900" b="1" dirty="0">
              <a:solidFill>
                <a:srgbClr val="FFFF00"/>
              </a:solidFill>
              <a:cs typeface="Traditional Arabic" panose="02020603050405020304" pitchFamily="18" charset="-78"/>
            </a:endParaRPr>
          </a:p>
          <a:p>
            <a:pPr algn="ctr">
              <a:spcBef>
                <a:spcPct val="0"/>
              </a:spcBef>
            </a:pP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The Prophet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S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)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was deeply grieved and named this year as "The Year of Sadness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".</a:t>
            </a:r>
            <a:endParaRPr lang="en-US" altLang="en-US" sz="2900" b="1" dirty="0">
              <a:solidFill>
                <a:srgbClr val="FFFF00"/>
              </a:solidFill>
              <a:cs typeface="Traditional Arabic" panose="02020603050405020304" pitchFamily="18" charset="-78"/>
            </a:endParaRPr>
          </a:p>
          <a:p>
            <a:pPr algn="ctr">
              <a:spcBef>
                <a:spcPct val="0"/>
              </a:spcBef>
            </a:pP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Prophet Muhammad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(S)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was 8 years of age when his grandfather Abdul-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MutTalib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(A) passed away.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So, his uncle, Abu-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Talib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(A)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took care of him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.</a:t>
            </a:r>
            <a:endParaRPr lang="en-US" altLang="en-US" sz="2900" b="1" dirty="0">
              <a:solidFill>
                <a:srgbClr val="FFFF00"/>
              </a:solidFill>
              <a:cs typeface="Traditional Arabic" panose="02020603050405020304" pitchFamily="18" charset="-78"/>
            </a:endParaRPr>
          </a:p>
          <a:p>
            <a:pPr algn="ctr">
              <a:spcBef>
                <a:spcPct val="0"/>
              </a:spcBef>
            </a:pP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Abu-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Talib's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(A)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name was Abdu-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Munaf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. His mother's name was Fatima 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bint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Amr.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She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belonged to 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Bani-Makhzum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. Abu-</a:t>
            </a:r>
            <a:r>
              <a:rPr lang="en-US" altLang="en-US" sz="29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Talib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(A)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was named Shaikh al-Bat-ha. Prophet Muhammad </a:t>
            </a:r>
            <a:r>
              <a:rPr lang="en-US" altLang="en-US" sz="29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(S) </a:t>
            </a:r>
            <a:r>
              <a:rPr lang="en-US" altLang="en-US" sz="29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grew up in the household of his uncle. 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468313" y="252690"/>
            <a:ext cx="8280400" cy="36933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Abu-</a:t>
            </a:r>
            <a:r>
              <a:rPr lang="en-GB" altLang="en-US" sz="1800" b="1" dirty="0" err="1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هَنِيْئًا لَّكَ ثُمَّ هَنِيْئًا لَّكَ مِنْ وَّلَدٍ هُوَ الْمُرْتَضٰى مِنْ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رَسُوْلٍ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Congratulations be to you for your son who is the satisfied one of the Apostles,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Hanian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Laka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smtClean="0">
                <a:latin typeface="Transliteration Verdana" pitchFamily="34" charset="0"/>
              </a:rPr>
              <a:t>Summa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Hanian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Laka</a:t>
            </a:r>
            <a:r>
              <a:rPr lang="en-US" altLang="en-US" sz="2000" b="1" i="1" dirty="0">
                <a:latin typeface="Transliteration Verdana" pitchFamily="34" charset="0"/>
              </a:rPr>
              <a:t> Min </a:t>
            </a:r>
            <a:r>
              <a:rPr lang="en-US" altLang="en-US" sz="2000" b="1" i="1" dirty="0" err="1">
                <a:latin typeface="Transliteration Verdana" pitchFamily="34" charset="0"/>
              </a:rPr>
              <a:t>Waladin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Huwal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Murtaza</a:t>
            </a:r>
            <a:r>
              <a:rPr lang="en-US" altLang="en-US" sz="2000" b="1" i="1" dirty="0">
                <a:latin typeface="Transliteration Verdana" pitchFamily="34" charset="0"/>
              </a:rPr>
              <a:t> Min </a:t>
            </a:r>
            <a:r>
              <a:rPr lang="en-US" altLang="en-US" sz="2000" b="1" i="1" dirty="0" err="1">
                <a:latin typeface="Transliteration Verdana" pitchFamily="34" charset="0"/>
              </a:rPr>
              <a:t>Rusulin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89528152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وَّ اَخُ الرَّسُوْلِ وَ زَوْجُ الْبَتُوْلِ وَ سَيْفُ اللهِ الْمَسْلُوْلُ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the brother of the Apostle, the husband of </a:t>
            </a:r>
            <a:r>
              <a:rPr lang="en-US" altLang="en-US" b="1" dirty="0" err="1">
                <a:latin typeface="Arial" panose="020B0604020202020204" pitchFamily="34" charset="0"/>
                <a:ea typeface="MS Mincho" panose="02020609040205080304" pitchFamily="49" charset="-128"/>
              </a:rPr>
              <a:t>Batool</a:t>
            </a:r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 (</a:t>
            </a:r>
            <a:r>
              <a:rPr lang="en-US" altLang="en-US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Lady-</a:t>
            </a:r>
            <a:r>
              <a:rPr lang="en-US" altLang="en-US" b="1" dirty="0" err="1" smtClean="0">
                <a:latin typeface="Arial" panose="020B0604020202020204" pitchFamily="34" charset="0"/>
                <a:ea typeface="MS Mincho" panose="02020609040205080304" pitchFamily="49" charset="-128"/>
              </a:rPr>
              <a:t>Fatemah</a:t>
            </a:r>
            <a:r>
              <a:rPr lang="en-US" altLang="en-US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(A)) </a:t>
            </a:r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and the ever drawn sword of Allah.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 smtClean="0">
                <a:latin typeface="Transliteration Verdana" pitchFamily="34" charset="0"/>
              </a:rPr>
              <a:t>Wa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Akhsaruli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Zawjul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Batul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Wasaifullahi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smtClean="0">
                <a:latin typeface="Transliteration Verdana" pitchFamily="34" charset="0"/>
              </a:rPr>
              <a:t>Maslul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62958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هَنِيْئًا لَّكَ ثُمَّ هَنِيْئًا لَّكَ مِنْ وَّلَدٍ هُوَ مِنْ مُّحَمَّدٍ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الْمُصْطَفٰى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Again congratulations be to you for your son whose position with Mohammad al-Mustafa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 smtClean="0">
                <a:latin typeface="Transliteration Verdana" pitchFamily="34" charset="0"/>
              </a:rPr>
              <a:t>Hanian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Laka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>
                <a:latin typeface="Transliteration Verdana" pitchFamily="34" charset="0"/>
              </a:rPr>
              <a:t>Summa </a:t>
            </a:r>
            <a:r>
              <a:rPr lang="en-US" altLang="en-US" sz="2000" b="1" i="1" dirty="0" err="1">
                <a:latin typeface="Transliteration Verdana" pitchFamily="34" charset="0"/>
              </a:rPr>
              <a:t>Hanian</a:t>
            </a:r>
            <a:r>
              <a:rPr lang="en-US" altLang="en-US" sz="2000" b="1" i="1" dirty="0">
                <a:latin typeface="Transliteration Verdana" pitchFamily="34" charset="0"/>
              </a:rPr>
              <a:t> Min </a:t>
            </a:r>
            <a:r>
              <a:rPr lang="en-US" altLang="en-US" sz="2000" b="1" i="1" dirty="0" err="1">
                <a:latin typeface="Transliteration Verdana" pitchFamily="34" charset="0"/>
              </a:rPr>
              <a:t>Waladin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Huwa</a:t>
            </a:r>
            <a:r>
              <a:rPr lang="en-US" altLang="en-US" sz="2000" b="1" i="1" dirty="0">
                <a:latin typeface="Transliteration Verdana" pitchFamily="34" charset="0"/>
              </a:rPr>
              <a:t> Min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Muhammadinil</a:t>
            </a:r>
            <a:r>
              <a:rPr lang="en-US" altLang="en-US" sz="2000" b="1" i="1" dirty="0" smtClean="0">
                <a:latin typeface="Transliteration Verdana" pitchFamily="34" charset="0"/>
              </a:rPr>
              <a:t> Mustafa 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88156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بِمَنْزِلَةِ هَارُوْنَ مِنْ مُوْسٰى هَنِيْئًا لَّكَ مِنْ وَّلَدٍ هُوَ شَرِيْكُ النُّبُوَّةِ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is like the one with </a:t>
            </a:r>
            <a:r>
              <a:rPr lang="en-US" altLang="en-US" b="1" dirty="0" err="1">
                <a:latin typeface="Arial" panose="020B0604020202020204" pitchFamily="34" charset="0"/>
                <a:ea typeface="MS Mincho" panose="02020609040205080304" pitchFamily="49" charset="-128"/>
              </a:rPr>
              <a:t>Hazrat</a:t>
            </a:r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Haroon </a:t>
            </a:r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had with </a:t>
            </a:r>
            <a:r>
              <a:rPr lang="en-US" altLang="en-US" b="1" dirty="0" err="1">
                <a:latin typeface="Arial" panose="020B0604020202020204" pitchFamily="34" charset="0"/>
                <a:ea typeface="MS Mincho" panose="02020609040205080304" pitchFamily="49" charset="-128"/>
              </a:rPr>
              <a:t>Hazrat</a:t>
            </a:r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en-US" altLang="en-US" b="1" dirty="0" err="1" smtClean="0">
                <a:latin typeface="Arial" panose="020B0604020202020204" pitchFamily="34" charset="0"/>
                <a:ea typeface="MS Mincho" panose="02020609040205080304" pitchFamily="49" charset="-128"/>
              </a:rPr>
              <a:t>Moosa</a:t>
            </a:r>
            <a:r>
              <a:rPr lang="en-US" altLang="en-US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 Congratulations </a:t>
            </a:r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be to you for your son who is a partner in </a:t>
            </a:r>
            <a:r>
              <a:rPr lang="en-US" altLang="en-US" b="1" dirty="0" err="1">
                <a:latin typeface="Arial" panose="020B0604020202020204" pitchFamily="34" charset="0"/>
                <a:ea typeface="MS Mincho" panose="02020609040205080304" pitchFamily="49" charset="-128"/>
              </a:rPr>
              <a:t>prophethood</a:t>
            </a:r>
            <a:endParaRPr lang="en-US" altLang="en-US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>
                <a:latin typeface="Transliteration Verdana" pitchFamily="34" charset="0"/>
              </a:rPr>
              <a:t>Bi </a:t>
            </a:r>
            <a:r>
              <a:rPr lang="en-US" altLang="en-US" sz="2000" b="1" i="1" dirty="0" err="1">
                <a:latin typeface="Transliteration Verdana" pitchFamily="34" charset="0"/>
              </a:rPr>
              <a:t>Mazilayi</a:t>
            </a:r>
            <a:r>
              <a:rPr lang="en-US" altLang="en-US" sz="2000" b="1" i="1" dirty="0">
                <a:latin typeface="Transliteration Verdana" pitchFamily="34" charset="0"/>
              </a:rPr>
              <a:t> Harun Bin Musa, </a:t>
            </a:r>
            <a:r>
              <a:rPr lang="en-US" altLang="en-US" sz="2000" b="1" i="1" dirty="0" err="1">
                <a:latin typeface="Transliteration Verdana" pitchFamily="34" charset="0"/>
              </a:rPr>
              <a:t>Hanian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Laka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smtClean="0">
                <a:latin typeface="Transliteration Verdana" pitchFamily="34" charset="0"/>
              </a:rPr>
              <a:t>Min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Waladin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Huwa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Sharikun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Nabuwwati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52302633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 الْمَخْصُوْصُ بِا لْاُخُوَّةِ وَ كَاشِفُ الْغُمَّةِ وَ اِمَامُ الْاُمَّةِ وَ اَبُوْ الْاَئِمَّةِ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The chosen one for brotherhood (with the Holy Prophet). The removal of sorrow, the leader of the nation and the father of the Imams.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>
                <a:latin typeface="Transliteration Verdana" pitchFamily="34" charset="0"/>
              </a:rPr>
              <a:t>Was </a:t>
            </a:r>
            <a:r>
              <a:rPr lang="en-US" altLang="en-US" sz="2000" b="1" i="1" dirty="0" err="1">
                <a:latin typeface="Transliteration Verdana" pitchFamily="34" charset="0"/>
              </a:rPr>
              <a:t>Makhsusu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Bil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Ukhuwwah</a:t>
            </a:r>
            <a:r>
              <a:rPr lang="en-US" altLang="en-US" sz="2000" b="1" i="1" dirty="0">
                <a:latin typeface="Transliteration Verdana" pitchFamily="34" charset="0"/>
              </a:rPr>
              <a:t>, </a:t>
            </a: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Kaashiful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Ghummaha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Imamul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Ummah</a:t>
            </a:r>
            <a:r>
              <a:rPr lang="en-US" altLang="en-US" sz="2000" b="1" i="1" dirty="0">
                <a:latin typeface="Transliteration Verdana" pitchFamily="34" charset="0"/>
              </a:rPr>
              <a:t>,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Wa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Abul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Aimmah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6623584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هَنِيْئًا لَّكَ مِنْ وَّ لَدٍ هُوَ قَسِيْمُ الْجَنَّةِ وَ النَّارِ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Congratulations be to you, for your son who is the distributor of Paradise and Hell,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Hanian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Laka</a:t>
            </a:r>
            <a:r>
              <a:rPr lang="en-US" altLang="en-US" sz="2000" b="1" i="1" dirty="0">
                <a:latin typeface="Transliteration Verdana" pitchFamily="34" charset="0"/>
              </a:rPr>
              <a:t> Min </a:t>
            </a:r>
            <a:r>
              <a:rPr lang="en-US" altLang="en-US" sz="2000" b="1" i="1" dirty="0" err="1">
                <a:latin typeface="Transliteration Verdana" pitchFamily="34" charset="0"/>
              </a:rPr>
              <a:t>Waladin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Huwa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Qasimul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Jannati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Wannar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17475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 نِعْمَةُ اللهِ عَلَى الْاَبْرَارِ وَ نَقِمَةُ اللهِ عَلَى الْفُجَّارِ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the Bounty of Allah upon the righteous and His Wrath upon the debauchers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Niamatullahi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Abrar</a:t>
            </a:r>
            <a:r>
              <a:rPr lang="en-US" altLang="en-US" sz="2000" b="1" i="1" dirty="0">
                <a:latin typeface="Transliteration Verdana" pitchFamily="34" charset="0"/>
              </a:rPr>
              <a:t>, </a:t>
            </a: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Nikmatullahi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Alal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Fujjar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039554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اَلسَّلاَمُ عَلَيْكَ وَ عَلَيْهِ وَ عَلَيْهِمْ اَجْمَعِيْنَ وَ رَحْمَةُ اللهِ وَ بَرَكَاتُهُ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 and on him and on them all (Imams) and the Mercy of Allah and His Blessings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Alyk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Alaihi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Alaihim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Warahmatullahi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Barakatuh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08964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</p:spPr>
        <p:txBody>
          <a:bodyPr/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 smtClean="0">
              <a:latin typeface="Times New Roman" panose="02020603050405020304" pitchFamily="18" charset="0"/>
              <a:ea typeface="MS Mincho" panose="02020609040205080304" pitchFamily="49" charset="-128"/>
              <a:cs typeface="Simplified Arabic" panose="02020603050405020304" pitchFamily="18" charset="-78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</p:spPr>
        <p:txBody>
          <a:bodyPr/>
          <a:lstStyle/>
          <a:p>
            <a:r>
              <a:rPr lang="en-US" altLang="en-US" b="1" smtClean="0">
                <a:latin typeface="Arial" panose="020B0604020202020204" pitchFamily="34" charset="0"/>
                <a:ea typeface="MS Mincho" panose="02020609040205080304" pitchFamily="49" charset="-128"/>
              </a:rPr>
              <a:t>O All</a:t>
            </a:r>
            <a:r>
              <a:rPr lang="en-US" altLang="en-US" b="1" smtClean="0">
                <a:latin typeface="Al-Arial" pitchFamily="34" charset="0"/>
                <a:ea typeface="MS Mincho" panose="02020609040205080304" pitchFamily="49" charset="-128"/>
              </a:rPr>
              <a:t>á</a:t>
            </a:r>
            <a:r>
              <a:rPr lang="en-US" altLang="en-US" b="1" smtClean="0">
                <a:latin typeface="Arial" panose="020B0604020202020204" pitchFamily="34" charset="0"/>
                <a:ea typeface="MS Mincho" panose="02020609040205080304" pitchFamily="49" charset="-128"/>
              </a:rPr>
              <a:t>h bless Muhammad and the family of Muhammad.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>
                <a:latin typeface="Transliteration Verdana" pitchFamily="34" charset="0"/>
              </a:rPr>
              <a:t>Allahumma salli 'ala Muhammadin wa 'aali Muhammad</a:t>
            </a:r>
          </a:p>
        </p:txBody>
      </p:sp>
    </p:spTree>
    <p:extLst>
      <p:ext uri="{BB962C8B-B14F-4D97-AF65-F5344CB8AC3E}">
        <p14:creationId xmlns:p14="http://schemas.microsoft.com/office/powerpoint/2010/main" xmlns="" val="341435179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ChangeArrowheads="1"/>
          </p:cNvSpPr>
          <p:nvPr/>
        </p:nvSpPr>
        <p:spPr bwMode="auto">
          <a:xfrm>
            <a:off x="179388" y="6024563"/>
            <a:ext cx="8785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For any errors/comments please write to: </a:t>
            </a:r>
            <a:r>
              <a:rPr lang="en-US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duas.org@gmail.com</a:t>
            </a:r>
            <a:endParaRPr lang="en-US" altLang="en-US" sz="12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Kindly recite </a:t>
            </a:r>
            <a:r>
              <a:rPr lang="en-US" altLang="en-US" sz="12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Sura</a:t>
            </a: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 E </a:t>
            </a:r>
            <a:r>
              <a:rPr lang="en-US" altLang="en-US" sz="12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Fatiha</a:t>
            </a: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 for </a:t>
            </a:r>
            <a:r>
              <a:rPr lang="en-US" altLang="en-US" sz="12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Marhumeen</a:t>
            </a:r>
            <a:r>
              <a:rPr lang="en-US" altLang="en-US" sz="1200" b="1" dirty="0">
                <a:latin typeface="Trebuchet MS" panose="020B0603020202020204" pitchFamily="34" charset="0"/>
                <a:cs typeface="Arial" panose="020B0604020202020204" pitchFamily="34" charset="0"/>
              </a:rPr>
              <a:t> of all those who have worked towards making this small work possible.</a:t>
            </a:r>
          </a:p>
        </p:txBody>
      </p:sp>
      <p:sp>
        <p:nvSpPr>
          <p:cNvPr id="111619" name="Text Box 7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111620" name="AutoShape 2"/>
          <p:cNvSpPr>
            <a:spLocks noChangeArrowheads="1"/>
          </p:cNvSpPr>
          <p:nvPr/>
        </p:nvSpPr>
        <p:spPr bwMode="auto">
          <a:xfrm>
            <a:off x="611188" y="954088"/>
            <a:ext cx="7993062" cy="4608512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62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29067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solidFill>
                  <a:srgbClr val="FFFF00"/>
                </a:solidFill>
              </a:rPr>
              <a:t>Please recite  </a:t>
            </a:r>
            <a:br>
              <a:rPr lang="en-US" altLang="en-US" sz="6000" smtClean="0">
                <a:solidFill>
                  <a:srgbClr val="FFFF00"/>
                </a:solidFill>
              </a:rPr>
            </a:br>
            <a:r>
              <a:rPr lang="en-US" altLang="en-US" sz="6000" smtClean="0">
                <a:solidFill>
                  <a:srgbClr val="FFFF00"/>
                </a:solidFill>
              </a:rPr>
              <a:t>Sūrat al-Fātiḥah</a:t>
            </a:r>
            <a:br>
              <a:rPr lang="en-US" altLang="en-US" sz="6000" smtClean="0">
                <a:solidFill>
                  <a:srgbClr val="FFFF00"/>
                </a:solidFill>
              </a:rPr>
            </a:br>
            <a:r>
              <a:rPr lang="en-US" altLang="en-US" sz="6000" smtClean="0">
                <a:solidFill>
                  <a:srgbClr val="FFFF00"/>
                </a:solidFill>
              </a:rPr>
              <a:t>for</a:t>
            </a:r>
            <a:br>
              <a:rPr lang="en-US" altLang="en-US" sz="6000" smtClean="0">
                <a:solidFill>
                  <a:srgbClr val="FFFF00"/>
                </a:solidFill>
              </a:rPr>
            </a:br>
            <a:r>
              <a:rPr lang="en-US" altLang="en-US" sz="6000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smtClean="0">
                <a:solidFill>
                  <a:srgbClr val="FFFF00"/>
                </a:solidFill>
              </a:rPr>
            </a:br>
            <a:endParaRPr lang="en-GB" altLang="en-US" sz="6000" smtClean="0">
              <a:solidFill>
                <a:srgbClr val="FFFF00"/>
              </a:solidFill>
            </a:endParaRPr>
          </a:p>
        </p:txBody>
      </p:sp>
      <p:pic>
        <p:nvPicPr>
          <p:cNvPr id="1116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268913"/>
            <a:ext cx="11747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</p:spPr>
        <p:txBody>
          <a:bodyPr/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 smtClean="0">
              <a:latin typeface="Times New Roman" panose="02020603050405020304" pitchFamily="18" charset="0"/>
              <a:ea typeface="MS Mincho" panose="02020609040205080304" pitchFamily="49" charset="-128"/>
              <a:cs typeface="Simplified Arabic" panose="02020603050405020304" pitchFamily="18" charset="-78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</p:spPr>
        <p:txBody>
          <a:bodyPr/>
          <a:lstStyle/>
          <a:p>
            <a:r>
              <a:rPr lang="en-US" altLang="en-US" b="1" smtClean="0">
                <a:latin typeface="Arial" panose="020B0604020202020204" pitchFamily="34" charset="0"/>
                <a:ea typeface="MS Mincho" panose="02020609040205080304" pitchFamily="49" charset="-128"/>
              </a:rPr>
              <a:t>O All</a:t>
            </a:r>
            <a:r>
              <a:rPr lang="en-US" altLang="en-US" b="1" smtClean="0">
                <a:latin typeface="Al-Arial" pitchFamily="34" charset="0"/>
                <a:ea typeface="MS Mincho" panose="02020609040205080304" pitchFamily="49" charset="-128"/>
              </a:rPr>
              <a:t>á</a:t>
            </a:r>
            <a:r>
              <a:rPr lang="en-US" altLang="en-US" b="1" smtClean="0">
                <a:latin typeface="Arial" panose="020B0604020202020204" pitchFamily="34" charset="0"/>
                <a:ea typeface="MS Mincho" panose="02020609040205080304" pitchFamily="49" charset="-128"/>
              </a:rPr>
              <a:t>h bless Muhammad and the family of Muhammad.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>
                <a:latin typeface="Transliteration Verdana" pitchFamily="34" charset="0"/>
              </a:rPr>
              <a:t>Allahumma salli 'ala Muhammadin wa 'aali Muhammad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بِسْمِ اللّهِ الرَّحْمنِ الرَّحِيمِ</a:t>
            </a:r>
            <a:endParaRPr lang="en-US" altLang="en-US" sz="5400" smtClean="0">
              <a:latin typeface="Times New Roman" panose="02020603050405020304" pitchFamily="18" charset="0"/>
              <a:ea typeface="MS Mincho" panose="02020609040205080304" pitchFamily="49" charset="-128"/>
              <a:cs typeface="Simplified Arabic" panose="02020603050405020304" pitchFamily="18" charset="-78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</p:spPr>
        <p:txBody>
          <a:bodyPr/>
          <a:lstStyle/>
          <a:p>
            <a:r>
              <a:rPr lang="en-US" altLang="en-US" b="1" smtClean="0">
                <a:latin typeface="Arial" panose="020B0604020202020204" pitchFamily="34" charset="0"/>
                <a:ea typeface="MS Mincho" panose="02020609040205080304" pitchFamily="49" charset="-128"/>
              </a:rPr>
              <a:t>In the name of All</a:t>
            </a:r>
            <a:r>
              <a:rPr lang="en-US" altLang="en-US" b="1" smtClean="0">
                <a:latin typeface="Al-Arial" pitchFamily="34" charset="0"/>
                <a:ea typeface="MS Mincho" panose="02020609040205080304" pitchFamily="49" charset="-128"/>
              </a:rPr>
              <a:t>á</a:t>
            </a:r>
            <a:r>
              <a:rPr lang="en-US" altLang="en-US" b="1" smtClean="0">
                <a:latin typeface="Arial" panose="020B0604020202020204" pitchFamily="34" charset="0"/>
                <a:ea typeface="MS Mincho" panose="02020609040205080304" pitchFamily="49" charset="-128"/>
              </a:rPr>
              <a:t>h the Beneficent, the Merciful.</a:t>
            </a:r>
            <a:endParaRPr lang="en-US" altLang="en-US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it-IT" altLang="en-US" sz="2000" b="1" i="1">
                <a:latin typeface="Transliteration Verdana" pitchFamily="34" charset="0"/>
              </a:rPr>
              <a:t>bismi allahi alrrahman alrrahimi</a:t>
            </a:r>
            <a:endParaRPr lang="en-US" altLang="en-US" sz="2000" b="1" i="1"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اَلسَّلاَمُ عَلَيْكَ يَا سَيِّدَ الْبَطْحَآءِ وَابْنَ رَئِيْسِهَا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 , O the leader of Mecca and the son of its chief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Ya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Sayeedul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Bathaae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Wabna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Raisiha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اَلسَّلاَمُ عَلَيْكَ يَا وَارِثَ الْكَعْبَةِ بَعْدَ تَاْسِيْسِهَا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inheritor of the Holy </a:t>
            </a:r>
            <a:r>
              <a:rPr lang="en-US" altLang="en-US" b="1" dirty="0" err="1">
                <a:latin typeface="Arial" panose="020B0604020202020204" pitchFamily="34" charset="0"/>
                <a:ea typeface="MS Mincho" panose="02020609040205080304" pitchFamily="49" charset="-128"/>
              </a:rPr>
              <a:t>Ka’bah</a:t>
            </a:r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 after its foundation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Ya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Waresal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Kaabate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Baada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Taasisiha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70287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 اَلسَّلاَمُ عَلَيْكَ يَا كَافِلَ رَسُوْلِ اللهِ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guardian of the Apostle of Allah 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Yakafila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Rasulillah</a:t>
            </a:r>
            <a:r>
              <a:rPr lang="en-US" altLang="en-US" sz="2000" b="1" i="1" dirty="0">
                <a:latin typeface="Transliteration Verdana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1569403542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اَلسَّلاَمُ عَلَيْكَ يَا حَافِظَ دِيْنِ اللهِ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protector of the religion of Allah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000" b="1" i="1" dirty="0" err="1">
                <a:latin typeface="Transliteration Verdana" pitchFamily="34" charset="0"/>
              </a:rPr>
              <a:t>Assalamu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Alayka</a:t>
            </a:r>
            <a:r>
              <a:rPr lang="en-US" altLang="en-US" sz="2000" b="1" i="1" dirty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Ya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latin typeface="Transliteration Verdana" pitchFamily="34" charset="0"/>
              </a:rPr>
              <a:t>Hafiza</a:t>
            </a:r>
            <a:r>
              <a:rPr lang="en-US" altLang="en-US" sz="2000" b="1" i="1" dirty="0" smtClean="0"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latin typeface="Transliteration Verdana" pitchFamily="34" charset="0"/>
              </a:rPr>
              <a:t>Dinillah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08447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Abu-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Talib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(A)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1370013"/>
            <a:ext cx="8569325" cy="1470025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اَلسَّلاَمُ عَلَيْكَ يَا عَمَّ الْمُصْطَفٰى</a:t>
            </a:r>
            <a:endParaRPr lang="en-US" altLang="en-US" sz="5400" dirty="0" smtClean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752600"/>
          </a:xfrm>
          <a:noFill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ea typeface="MS Mincho" panose="02020609040205080304" pitchFamily="49" charset="-128"/>
              </a:rPr>
              <a:t>Peace be on you, O the uncle of </a:t>
            </a:r>
            <a:r>
              <a:rPr lang="en-US" altLang="en-US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Mustafa (S)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rgbClr val="000066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fi-FI" altLang="en-US" sz="2000" b="1" i="1" dirty="0">
                <a:latin typeface="Transliteration Verdana" pitchFamily="34" charset="0"/>
              </a:rPr>
              <a:t>Assalaamu Alayka Ya Ammal Mustafa</a:t>
            </a:r>
            <a:endParaRPr lang="en-US" altLang="en-US" sz="2000" b="1" i="1" dirty="0">
              <a:latin typeface="Transliteration 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63944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l-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1169</Words>
  <Application>Microsoft Office PowerPoint</Application>
  <PresentationFormat>On-screen Show (4:3)</PresentationFormat>
  <Paragraphs>118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Slide 1</vt:lpstr>
      <vt:lpstr>Slide 2</vt:lpstr>
      <vt:lpstr>اَللَّهُمَّ صَلِّ عَلَى مُحَمَّدٍ وَ آلِ مُحَمَّد</vt:lpstr>
      <vt:lpstr>بِسْمِ اللّهِ الرَّحْمنِ الرَّحِيمِ</vt:lpstr>
      <vt:lpstr>اَلسَّلاَمُ عَلَيْكَ يَا سَيِّدَ الْبَطْحَآءِ وَابْنَ رَئِيْسِهَا</vt:lpstr>
      <vt:lpstr> اَلسَّلاَمُ عَلَيْكَ يَا وَارِثَ الْكَعْبَةِ بَعْدَ تَاْسِيْسِهَا</vt:lpstr>
      <vt:lpstr> اَلسَّلاَمُ عَلَيْكَ يَا كَافِلَ رَسُوْلِ اللهِ</vt:lpstr>
      <vt:lpstr>اَلسَّلاَمُ عَلَيْكَ يَا حَافِظَ دِيْنِ اللهِ</vt:lpstr>
      <vt:lpstr>اَلسَّلاَمُ عَلَيْكَ يَا عَمَّ الْمُصْطَفٰى</vt:lpstr>
      <vt:lpstr> اَلسَّلاَمُ عَلَيْكَ يَا اَبَا الْمُرْتَضٰى</vt:lpstr>
      <vt:lpstr>اَلسَّلاَمُ عَلَيْكَ يَا وَالِدَ الْاَئِمَّةِ الْهُدٰى</vt:lpstr>
      <vt:lpstr>كَفَاكَ بِمَا اَوْلاَكَ اللهُ شَرَفًا وَّ نَسَبًا </vt:lpstr>
      <vt:lpstr> وَّ حَسْبُكَ بِمَا اَعْطَاكَ اللهُ عِزًّا وَّ حَسَبًا</vt:lpstr>
      <vt:lpstr> اَلسَّلاَمُ عَلَيْكَ يَا شَرَفَ الْوُجُوْدِ</vt:lpstr>
      <vt:lpstr> اَلسَّلاَمُ عَلَيْكَ يَا وَ لِىَّ الْمَعْبُوْدِ</vt:lpstr>
      <vt:lpstr>اَلسَّلاَمُ عَلَيْكَ يَا حَارِسَ النَّبِىِّ الْمَوْعُوْدِ</vt:lpstr>
      <vt:lpstr> اَلسَّلاَمُ عَلَيْكَ يَا مَنْ رُزِقَ وَلَدٌ هُوَ خَيْرُ مَوْلُوْدٍ</vt:lpstr>
      <vt:lpstr> اَلسَّلاَمُ عَلَيْكَ يَا مَنْ خُصِّصَ بِالْوَلَدِ الزَّكِىِّ الطَّاهِرِ</vt:lpstr>
      <vt:lpstr>الْمُطَهَّرِ الْعَلِىٍّ اشْتُقَّ اسْمُهُ مِنَ الْعَلِىِّ</vt:lpstr>
      <vt:lpstr> هَنِيْئًا لَّكَ ثُمَّ هَنِيْئًا لَّكَ مِنْ وَّلَدٍ هُوَ الْمُرْتَضٰى مِنْ رَسُوْلٍ</vt:lpstr>
      <vt:lpstr>وَّ اَخُ الرَّسُوْلِ وَ زَوْجُ الْبَتُوْلِ وَ سَيْفُ اللهِ الْمَسْلُوْلُ</vt:lpstr>
      <vt:lpstr>هَنِيْئًا لَّكَ ثُمَّ هَنِيْئًا لَّكَ مِنْ وَّلَدٍ هُوَ مِنْ مُّحَمَّدٍ الْمُصْطَفٰى</vt:lpstr>
      <vt:lpstr>بِمَنْزِلَةِ هَارُوْنَ مِنْ مُوْسٰى هَنِيْئًا لَّكَ مِنْ وَّلَدٍ هُوَ شَرِيْكُ النُّبُوَّةِ</vt:lpstr>
      <vt:lpstr>وَ الْمَخْصُوْصُ بِا لْاُخُوَّةِ وَ كَاشِفُ الْغُمَّةِ وَ اِمَامُ الْاُمَّةِ وَ اَبُوْ الْاَئِمَّةِ</vt:lpstr>
      <vt:lpstr> هَنِيْئًا لَّكَ مِنْ وَّ لَدٍ هُوَ قَسِيْمُ الْجَنَّةِ وَ النَّارِ</vt:lpstr>
      <vt:lpstr>وَ نِعْمَةُ اللهِ عَلَى الْاَبْرَارِ وَ نَقِمَةُ اللهِ عَلَى الْفُجَّارِ</vt:lpstr>
      <vt:lpstr>اَلسَّلاَمُ عَلَيْكَ وَ عَلَيْهِ وَ عَلَيْهِمْ اَجْمَعِيْنَ وَ رَحْمَةُ اللهِ وَ بَرَكَاتُهُ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Ziyarat_3rd_Imam_1st_15th_Rajab_15th_Shabaan</dc:title>
  <dc:creator>Rehan Ali Lotlikar for duas.org</dc:creator>
  <cp:lastModifiedBy>pc14</cp:lastModifiedBy>
  <cp:revision>253</cp:revision>
  <dcterms:created xsi:type="dcterms:W3CDTF">2000-04-10T17:49:06Z</dcterms:created>
  <dcterms:modified xsi:type="dcterms:W3CDTF">2023-02-07T12:11:54Z</dcterms:modified>
</cp:coreProperties>
</file>