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1" r:id="rId4"/>
    <p:sldId id="262" r:id="rId5"/>
    <p:sldId id="263" r:id="rId6"/>
    <p:sldId id="264" r:id="rId7"/>
    <p:sldId id="265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2" r:id="rId16"/>
    <p:sldId id="463" r:id="rId17"/>
    <p:sldId id="464" r:id="rId18"/>
    <p:sldId id="465" r:id="rId19"/>
    <p:sldId id="466" r:id="rId20"/>
    <p:sldId id="467" r:id="rId21"/>
    <p:sldId id="468" r:id="rId22"/>
    <p:sldId id="469" r:id="rId23"/>
    <p:sldId id="470" r:id="rId24"/>
    <p:sldId id="471" r:id="rId25"/>
    <p:sldId id="472" r:id="rId26"/>
    <p:sldId id="473" r:id="rId27"/>
    <p:sldId id="474" r:id="rId28"/>
    <p:sldId id="475" r:id="rId29"/>
    <p:sldId id="476" r:id="rId30"/>
    <p:sldId id="477" r:id="rId31"/>
    <p:sldId id="478" r:id="rId32"/>
    <p:sldId id="479" r:id="rId33"/>
    <p:sldId id="480" r:id="rId34"/>
    <p:sldId id="481" r:id="rId35"/>
    <p:sldId id="482" r:id="rId36"/>
    <p:sldId id="483" r:id="rId37"/>
    <p:sldId id="484" r:id="rId38"/>
    <p:sldId id="485" r:id="rId39"/>
    <p:sldId id="486" r:id="rId40"/>
    <p:sldId id="487" r:id="rId41"/>
    <p:sldId id="488" r:id="rId42"/>
    <p:sldId id="489" r:id="rId43"/>
    <p:sldId id="490" r:id="rId44"/>
    <p:sldId id="491" r:id="rId45"/>
    <p:sldId id="492" r:id="rId46"/>
    <p:sldId id="493" r:id="rId47"/>
    <p:sldId id="494" r:id="rId48"/>
    <p:sldId id="495" r:id="rId49"/>
    <p:sldId id="496" r:id="rId50"/>
    <p:sldId id="497" r:id="rId51"/>
    <p:sldId id="498" r:id="rId52"/>
    <p:sldId id="499" r:id="rId53"/>
    <p:sldId id="500" r:id="rId54"/>
  </p:sldIdLst>
  <p:sldSz cx="10058400" cy="5715000"/>
  <p:notesSz cx="6858000" cy="9144000"/>
  <p:defaultTextStyle>
    <a:defPPr>
      <a:defRPr lang="en-US"/>
    </a:defPPr>
    <a:lvl1pPr marL="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1pPr>
    <a:lvl2pPr marL="378562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2pPr>
    <a:lvl3pPr marL="75712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3pPr>
    <a:lvl4pPr marL="1135685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4pPr>
    <a:lvl5pPr marL="1514246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5pPr>
    <a:lvl6pPr marL="1892808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6pPr>
    <a:lvl7pPr marL="2271370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7pPr>
    <a:lvl8pPr marL="2649931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8pPr>
    <a:lvl9pPr marL="3028493" algn="l" defTabSz="757123" rtl="0" eaLnBrk="1" latinLnBrk="0" hangingPunct="1">
      <a:defRPr sz="1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4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33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648" y="108"/>
      </p:cViewPr>
      <p:guideLst>
        <p:guide orient="horz" pos="1800"/>
        <p:guide pos="316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775355"/>
            <a:ext cx="854964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8760" y="3238500"/>
            <a:ext cx="704088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378562" indent="0" algn="ctr">
              <a:buNone/>
              <a:defRPr/>
            </a:lvl2pPr>
            <a:lvl3pPr marL="757123" indent="0" algn="ctr">
              <a:buNone/>
              <a:defRPr/>
            </a:lvl3pPr>
            <a:lvl4pPr marL="1135685" indent="0" algn="ctr">
              <a:buNone/>
              <a:defRPr/>
            </a:lvl4pPr>
            <a:lvl5pPr marL="1514246" indent="0" algn="ctr">
              <a:buNone/>
              <a:defRPr/>
            </a:lvl5pPr>
            <a:lvl6pPr marL="1892808" indent="0" algn="ctr">
              <a:buNone/>
              <a:defRPr/>
            </a:lvl6pPr>
            <a:lvl7pPr marL="2271370" indent="0" algn="ctr">
              <a:buNone/>
              <a:defRPr/>
            </a:lvl7pPr>
            <a:lvl8pPr marL="2649931" indent="0" algn="ctr">
              <a:buNone/>
              <a:defRPr/>
            </a:lvl8pPr>
            <a:lvl9pPr marL="3028493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90054D-2350-46D7-B300-42A217E69392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3073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5C399D-0A44-470B-86C8-E8D58C32431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429327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92340" y="228866"/>
            <a:ext cx="226314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228866"/>
            <a:ext cx="662178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0BC4F8-65DF-49F2-ACDA-B7F95780B351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355246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B540F-9375-4542-A9CE-610FE4FCF74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403550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4544" y="3672418"/>
            <a:ext cx="8549640" cy="1135063"/>
          </a:xfrm>
        </p:spPr>
        <p:txBody>
          <a:bodyPr anchor="t"/>
          <a:lstStyle>
            <a:lvl1pPr algn="l">
              <a:defRPr sz="33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4544" y="2422261"/>
            <a:ext cx="8549640" cy="1250156"/>
          </a:xfrm>
        </p:spPr>
        <p:txBody>
          <a:bodyPr anchor="b"/>
          <a:lstStyle>
            <a:lvl1pPr marL="0" indent="0">
              <a:buNone/>
              <a:defRPr sz="1700"/>
            </a:lvl1pPr>
            <a:lvl2pPr marL="378562" indent="0">
              <a:buNone/>
              <a:defRPr sz="1500"/>
            </a:lvl2pPr>
            <a:lvl3pPr marL="757123" indent="0">
              <a:buNone/>
              <a:defRPr sz="1300"/>
            </a:lvl3pPr>
            <a:lvl4pPr marL="1135685" indent="0">
              <a:buNone/>
              <a:defRPr sz="1200"/>
            </a:lvl4pPr>
            <a:lvl5pPr marL="1514246" indent="0">
              <a:buNone/>
              <a:defRPr sz="1200"/>
            </a:lvl5pPr>
            <a:lvl6pPr marL="1892808" indent="0">
              <a:buNone/>
              <a:defRPr sz="1200"/>
            </a:lvl6pPr>
            <a:lvl7pPr marL="2271370" indent="0">
              <a:buNone/>
              <a:defRPr sz="1200"/>
            </a:lvl7pPr>
            <a:lvl8pPr marL="2649931" indent="0">
              <a:buNone/>
              <a:defRPr sz="1200"/>
            </a:lvl8pPr>
            <a:lvl9pPr marL="3028493" indent="0">
              <a:buNone/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2031C-CAB9-4B85-84C7-2011EE7A101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613145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29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3020" y="1333501"/>
            <a:ext cx="4442460" cy="3771636"/>
          </a:xfrm>
        </p:spPr>
        <p:txBody>
          <a:bodyPr/>
          <a:lstStyle>
            <a:lvl1pPr>
              <a:defRPr sz="2300"/>
            </a:lvl1pPr>
            <a:lvl2pPr>
              <a:defRPr sz="2000"/>
            </a:lvl2pPr>
            <a:lvl3pPr>
              <a:defRPr sz="17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0F077C-E0E7-4D88-ADBF-D66885AEC74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976523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2920" y="1279261"/>
            <a:ext cx="4444207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" y="1812396"/>
            <a:ext cx="4444207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9529" y="1279261"/>
            <a:ext cx="4445952" cy="533135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378562" indent="0">
              <a:buNone/>
              <a:defRPr sz="1700" b="1"/>
            </a:lvl2pPr>
            <a:lvl3pPr marL="757123" indent="0">
              <a:buNone/>
              <a:defRPr sz="1500" b="1"/>
            </a:lvl3pPr>
            <a:lvl4pPr marL="1135685" indent="0">
              <a:buNone/>
              <a:defRPr sz="1300" b="1"/>
            </a:lvl4pPr>
            <a:lvl5pPr marL="1514246" indent="0">
              <a:buNone/>
              <a:defRPr sz="1300" b="1"/>
            </a:lvl5pPr>
            <a:lvl6pPr marL="1892808" indent="0">
              <a:buNone/>
              <a:defRPr sz="1300" b="1"/>
            </a:lvl6pPr>
            <a:lvl7pPr marL="2271370" indent="0">
              <a:buNone/>
              <a:defRPr sz="1300" b="1"/>
            </a:lvl7pPr>
            <a:lvl8pPr marL="2649931" indent="0">
              <a:buNone/>
              <a:defRPr sz="1300" b="1"/>
            </a:lvl8pPr>
            <a:lvl9pPr marL="3028493" indent="0">
              <a:buNone/>
              <a:defRPr sz="1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9529" y="1812396"/>
            <a:ext cx="4445952" cy="3292740"/>
          </a:xfrm>
        </p:spPr>
        <p:txBody>
          <a:bodyPr/>
          <a:lstStyle>
            <a:lvl1pPr>
              <a:defRPr sz="2000"/>
            </a:lvl1pPr>
            <a:lvl2pPr>
              <a:defRPr sz="1700"/>
            </a:lvl2pPr>
            <a:lvl3pPr>
              <a:defRPr sz="1500"/>
            </a:lvl3pPr>
            <a:lvl4pPr>
              <a:defRPr sz="1300"/>
            </a:lvl4pPr>
            <a:lvl5pPr>
              <a:defRPr sz="1300"/>
            </a:lvl5pPr>
            <a:lvl6pPr>
              <a:defRPr sz="1300"/>
            </a:lvl6pPr>
            <a:lvl7pPr>
              <a:defRPr sz="1300"/>
            </a:lvl7pPr>
            <a:lvl8pPr>
              <a:defRPr sz="1300"/>
            </a:lvl8pPr>
            <a:lvl9pPr>
              <a:defRPr sz="1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3691DB-BA6D-46F4-9194-F5FC8BB5B9B5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526611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02E47-0056-4D37-B5D4-60BE3AC296CA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580910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8C2FD1-AB27-4598-B0F4-11B5BE4FD21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976396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1" y="227542"/>
            <a:ext cx="3309144" cy="968375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32555" y="227543"/>
            <a:ext cx="5622925" cy="4877594"/>
          </a:xfrm>
        </p:spPr>
        <p:txBody>
          <a:bodyPr/>
          <a:lstStyle>
            <a:lvl1pPr>
              <a:defRPr sz="2600"/>
            </a:lvl1pPr>
            <a:lvl2pPr>
              <a:defRPr sz="23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2921" y="1195918"/>
            <a:ext cx="3309144" cy="3909219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2DD5E1-E424-4C8D-ABCD-ACAB621D5CD9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929668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517" y="4000500"/>
            <a:ext cx="6035040" cy="472282"/>
          </a:xfrm>
        </p:spPr>
        <p:txBody>
          <a:bodyPr anchor="b"/>
          <a:lstStyle>
            <a:lvl1pPr algn="l">
              <a:defRPr sz="17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1517" y="510646"/>
            <a:ext cx="6035040" cy="3429000"/>
          </a:xfrm>
        </p:spPr>
        <p:txBody>
          <a:bodyPr/>
          <a:lstStyle>
            <a:lvl1pPr marL="0" indent="0">
              <a:buNone/>
              <a:defRPr sz="2600"/>
            </a:lvl1pPr>
            <a:lvl2pPr marL="378562" indent="0">
              <a:buNone/>
              <a:defRPr sz="2300"/>
            </a:lvl2pPr>
            <a:lvl3pPr marL="757123" indent="0">
              <a:buNone/>
              <a:defRPr sz="2000"/>
            </a:lvl3pPr>
            <a:lvl4pPr marL="1135685" indent="0">
              <a:buNone/>
              <a:defRPr sz="1700"/>
            </a:lvl4pPr>
            <a:lvl5pPr marL="1514246" indent="0">
              <a:buNone/>
              <a:defRPr sz="1700"/>
            </a:lvl5pPr>
            <a:lvl6pPr marL="1892808" indent="0">
              <a:buNone/>
              <a:defRPr sz="1700"/>
            </a:lvl6pPr>
            <a:lvl7pPr marL="2271370" indent="0">
              <a:buNone/>
              <a:defRPr sz="1700"/>
            </a:lvl7pPr>
            <a:lvl8pPr marL="2649931" indent="0">
              <a:buNone/>
              <a:defRPr sz="1700"/>
            </a:lvl8pPr>
            <a:lvl9pPr marL="3028493" indent="0">
              <a:buNone/>
              <a:defRPr sz="17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1517" y="4472782"/>
            <a:ext cx="6035040" cy="670718"/>
          </a:xfrm>
        </p:spPr>
        <p:txBody>
          <a:bodyPr/>
          <a:lstStyle>
            <a:lvl1pPr marL="0" indent="0">
              <a:buNone/>
              <a:defRPr sz="1200"/>
            </a:lvl1pPr>
            <a:lvl2pPr marL="378562" indent="0">
              <a:buNone/>
              <a:defRPr sz="1000"/>
            </a:lvl2pPr>
            <a:lvl3pPr marL="757123" indent="0">
              <a:buNone/>
              <a:defRPr sz="800"/>
            </a:lvl3pPr>
            <a:lvl4pPr marL="1135685" indent="0">
              <a:buNone/>
              <a:defRPr sz="700"/>
            </a:lvl4pPr>
            <a:lvl5pPr marL="1514246" indent="0">
              <a:buNone/>
              <a:defRPr sz="700"/>
            </a:lvl5pPr>
            <a:lvl6pPr marL="1892808" indent="0">
              <a:buNone/>
              <a:defRPr sz="700"/>
            </a:lvl6pPr>
            <a:lvl7pPr marL="2271370" indent="0">
              <a:buNone/>
              <a:defRPr sz="700"/>
            </a:lvl7pPr>
            <a:lvl8pPr marL="2649931" indent="0">
              <a:buNone/>
              <a:defRPr sz="700"/>
            </a:lvl8pPr>
            <a:lvl9pPr marL="3028493" indent="0">
              <a:buNone/>
              <a:defRPr sz="7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3E6C47-6581-4B8A-8A7E-BF57441063A7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775943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b="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02920" y="228865"/>
            <a:ext cx="905256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2920" y="1333501"/>
            <a:ext cx="9052560" cy="37716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029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36620" y="5204354"/>
            <a:ext cx="31851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8520" y="5204354"/>
            <a:ext cx="234696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5712" tIns="37856" rIns="75712" bIns="3785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0066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DE4A5877-26FB-4625-ADFA-80FE054D9CB3}" type="slidenum">
              <a:rPr lang="ar-SA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94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fad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5pPr>
      <a:lvl6pPr marL="378562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6pPr>
      <a:lvl7pPr marL="757123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7pPr>
      <a:lvl8pPr marL="1135685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8pPr>
      <a:lvl9pPr marL="1514246" algn="ctr" rtl="0" fontAlgn="base">
        <a:spcBef>
          <a:spcPct val="0"/>
        </a:spcBef>
        <a:spcAft>
          <a:spcPct val="0"/>
        </a:spcAft>
        <a:defRPr sz="3600">
          <a:solidFill>
            <a:srgbClr val="000066"/>
          </a:solidFill>
          <a:latin typeface="Arial" charset="0"/>
          <a:cs typeface="Arial" charset="0"/>
        </a:defRPr>
      </a:lvl9pPr>
    </p:titleStyle>
    <p:bodyStyle>
      <a:lvl1pPr marL="283921" indent="-283921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rgbClr val="000066"/>
          </a:solidFill>
          <a:latin typeface="+mn-lt"/>
          <a:ea typeface="+mn-ea"/>
          <a:cs typeface="+mn-cs"/>
        </a:defRPr>
      </a:lvl1pPr>
      <a:lvl2pPr marL="615163" indent="-236601" algn="l" rtl="0" eaLnBrk="0" fontAlgn="base" hangingPunct="0">
        <a:spcBef>
          <a:spcPct val="20000"/>
        </a:spcBef>
        <a:spcAft>
          <a:spcPct val="0"/>
        </a:spcAft>
        <a:buChar char="–"/>
        <a:defRPr sz="2300">
          <a:solidFill>
            <a:srgbClr val="000066"/>
          </a:solidFill>
          <a:latin typeface="+mn-lt"/>
          <a:cs typeface="+mn-cs"/>
        </a:defRPr>
      </a:lvl2pPr>
      <a:lvl3pPr marL="946404" indent="-189281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000066"/>
          </a:solidFill>
          <a:latin typeface="+mn-lt"/>
          <a:cs typeface="+mn-cs"/>
        </a:defRPr>
      </a:lvl3pPr>
      <a:lvl4pPr marL="1324966" indent="-189281" algn="l" rtl="0" eaLnBrk="0" fontAlgn="base" hangingPunct="0">
        <a:spcBef>
          <a:spcPct val="20000"/>
        </a:spcBef>
        <a:spcAft>
          <a:spcPct val="0"/>
        </a:spcAft>
        <a:buChar char="–"/>
        <a:defRPr sz="1700">
          <a:solidFill>
            <a:srgbClr val="000066"/>
          </a:solidFill>
          <a:latin typeface="+mn-lt"/>
          <a:cs typeface="+mn-cs"/>
        </a:defRPr>
      </a:lvl4pPr>
      <a:lvl5pPr marL="1703527" indent="-189281" algn="l" rtl="0" eaLnBrk="0" fontAlgn="base" hangingPunct="0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5pPr>
      <a:lvl6pPr marL="2082089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6pPr>
      <a:lvl7pPr marL="2460650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7pPr>
      <a:lvl8pPr marL="2839212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8pPr>
      <a:lvl9pPr marL="3217774" indent="-189281" algn="l" rtl="0" fontAlgn="base">
        <a:spcBef>
          <a:spcPct val="20000"/>
        </a:spcBef>
        <a:spcAft>
          <a:spcPct val="0"/>
        </a:spcAft>
        <a:buChar char="»"/>
        <a:defRPr sz="1700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78562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5712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35685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14246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92808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271370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649931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028493" algn="l" defTabSz="757123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1410" name="Rectangle 1"/>
          <p:cNvSpPr>
            <a:spLocks noChangeArrowheads="1"/>
          </p:cNvSpPr>
          <p:nvPr/>
        </p:nvSpPr>
        <p:spPr bwMode="auto">
          <a:xfrm>
            <a:off x="1401744" y="2717963"/>
            <a:ext cx="7015989" cy="10613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12" tIns="37856" rIns="75712" bIns="37856">
            <a:spAutoFit/>
          </a:bodyPr>
          <a:lstStyle/>
          <a:p>
            <a:pPr algn="ctr"/>
            <a:r>
              <a:rPr lang="en-US" sz="3600">
                <a:solidFill>
                  <a:srgbClr val="0070C0"/>
                </a:solidFill>
              </a:rPr>
              <a:t>Ziyarat at Shrines - Rajabiyah</a:t>
            </a:r>
            <a:br>
              <a:rPr lang="en-US" sz="3600">
                <a:solidFill>
                  <a:srgbClr val="0070C0"/>
                </a:solidFill>
              </a:rPr>
            </a:br>
            <a:r>
              <a:rPr lang="en-US" sz="2800">
                <a:solidFill>
                  <a:srgbClr val="002060"/>
                </a:solidFill>
                <a:effectLst/>
              </a:rPr>
              <a:t>from Sahifa Mahdia(atfs)</a:t>
            </a:r>
            <a:endParaRPr lang="en-US" sz="3200" dirty="0">
              <a:solidFill>
                <a:srgbClr val="002060"/>
              </a:solidFill>
            </a:endParaRPr>
          </a:p>
        </p:txBody>
      </p:sp>
      <p:sp>
        <p:nvSpPr>
          <p:cNvPr id="1681411" name="Rectangle 8"/>
          <p:cNvSpPr>
            <a:spLocks noChangeArrowheads="1"/>
          </p:cNvSpPr>
          <p:nvPr/>
        </p:nvSpPr>
        <p:spPr bwMode="auto">
          <a:xfrm>
            <a:off x="1486852" y="4135799"/>
            <a:ext cx="6475095" cy="3082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b="1" i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(Arabic text with English Translation Urdu &amp; English Transliteration)</a:t>
            </a:r>
          </a:p>
        </p:txBody>
      </p:sp>
      <p:sp>
        <p:nvSpPr>
          <p:cNvPr id="1681412" name="Rectangle 5"/>
          <p:cNvSpPr>
            <a:spLocks noChangeArrowheads="1"/>
          </p:cNvSpPr>
          <p:nvPr/>
        </p:nvSpPr>
        <p:spPr bwMode="auto">
          <a:xfrm>
            <a:off x="952500" y="4690540"/>
            <a:ext cx="7543800" cy="830504"/>
          </a:xfrm>
          <a:prstGeom prst="rect">
            <a:avLst/>
          </a:prstGeom>
          <a:noFill/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9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For any errors / comments please write to: duas.org@gmail.com</a:t>
            </a:r>
            <a:endParaRPr lang="en-US" sz="1000" b="1" dirty="0">
              <a:solidFill>
                <a:srgbClr val="002060"/>
              </a:solidFill>
              <a:latin typeface="Trebuchet MS" pitchFamily="34" charset="0"/>
              <a:cs typeface="Arial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Kindly recite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Sura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E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Fatiha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for 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Marhumeen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 of all those who have worked towards making this small work possible.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To display the font correctly, please use the Arabic font “</a:t>
            </a:r>
            <a:r>
              <a:rPr lang="en-US" sz="1000" b="1" dirty="0" err="1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Attari_Quran_Shipped</a:t>
            </a: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” 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dirty="0">
                <a:solidFill>
                  <a:srgbClr val="002060"/>
                </a:solidFill>
                <a:latin typeface="Trebuchet MS" pitchFamily="34" charset="0"/>
                <a:cs typeface="Arial" pitchFamily="34" charset="0"/>
              </a:rPr>
              <a:t>Download font here : http://www.duas.org/fonts/ </a:t>
            </a:r>
          </a:p>
        </p:txBody>
      </p:sp>
      <p:sp>
        <p:nvSpPr>
          <p:cNvPr id="1681413" name="Rectangle 8"/>
          <p:cNvSpPr>
            <a:spLocks noChangeArrowheads="1"/>
          </p:cNvSpPr>
          <p:nvPr/>
        </p:nvSpPr>
        <p:spPr bwMode="auto">
          <a:xfrm>
            <a:off x="1401744" y="1270962"/>
            <a:ext cx="6475095" cy="1307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ar-OM" sz="8000" b="1">
                <a:solidFill>
                  <a:srgbClr val="002060"/>
                </a:solidFill>
                <a:latin typeface="Arabic Typesetting" pitchFamily="66" charset="-78"/>
                <a:cs typeface="Arabic Typesetting" pitchFamily="66" charset="-78"/>
              </a:rPr>
              <a:t>صحيفه سجادية رجب دُعا</a:t>
            </a:r>
            <a:endParaRPr lang="ar-SA" sz="8000" b="1" dirty="0">
              <a:solidFill>
                <a:srgbClr val="002060"/>
              </a:solidFill>
              <a:latin typeface="Arabic Typesetting" pitchFamily="66" charset="-78"/>
              <a:cs typeface="Arabic Typesetting" pitchFamily="66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812572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نْجِزْ لَنَا مَوْعِدَهُمْ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please do fulfill for us the promises You have made with them,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fa-anjiz lana maw`idahum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36827" y="3881330"/>
            <a:ext cx="3597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اب ان کے وعدہ کو بھی پورا فرما دے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0033627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وْرِدْنَا مَوْرِدَهُمْ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include us with them,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awridna mawridahum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79988" y="3881330"/>
            <a:ext cx="37048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ہمیں ان کی منزل میں وارد کر دے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282569"/>
      </p:ext>
    </p:extLst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غَيْرَ مُحَلَّئِينَ عَنْ وِرْدٍ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include us with those whom shall not be prevented from drinking from the (Divine) Pool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ghayra muhalla'ina `an wirdin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06374" y="3951553"/>
            <a:ext cx="28456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ہمیشہ رہنے والے گھر میں</a:t>
            </a:r>
            <a:endParaRPr lang="en-US" sz="3200" b="1">
              <a:solidFill>
                <a:srgbClr val="FF000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6750086"/>
      </p:ext>
    </p:extLst>
  </p:cSld>
  <p:clrMapOvr>
    <a:masterClrMapping/>
  </p:clrMapOvr>
  <p:transition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دَارِ ٱلْمُقَامَةِ وَٱلْخُلْدِ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in the abode of eternity and perpetuity.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fi dari almuqamati walkhuldi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73706" y="3881330"/>
            <a:ext cx="36599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وارد ہونے سے کوئی رکاوٹ نہ پیدا ہو۔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4624533"/>
      </p:ext>
    </p:extLst>
  </p:cSld>
  <p:clrMapOvr>
    <a:masterClrMapping/>
  </p:clrMapOvr>
  <p:transition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لسَّلاَمُ عَلَيْكُمْ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Peace be upon you all.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679203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walssalamu `alaykum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468846" y="3881330"/>
            <a:ext cx="28696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سلام ہو تم پر اے اولیاء خدا!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291998"/>
      </p:ext>
    </p:extLst>
  </p:cSld>
  <p:clrMapOvr>
    <a:masterClrMapping/>
  </p:clrMapOvr>
  <p:transition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إِنِّي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قَدْ قَصَدْتُكُمْ وَٱ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عْتَمَدْتُكُمْ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have turned my face towards you and directed to you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inni qad qasadtukum wa`tamadtukum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17752" y="3881330"/>
            <a:ext cx="38635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تمہاری اس بارگاہ میں حاضر ہوا ہوں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5451370"/>
      </p:ext>
    </p:extLst>
  </p:cSld>
  <p:clrMapOvr>
    <a:masterClrMapping/>
  </p:clrMapOvr>
  <p:transition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بِمَسْا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لَتِي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وَحَاجَتِي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carrying my request and need with me,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bimas'alati wa hajati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161267" y="3881330"/>
            <a:ext cx="573586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اپنے کئے سوالات اور اپنی حاجت میں آپ پر اعتماد کیا ہے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558493"/>
      </p:ext>
    </p:extLst>
  </p:cSld>
  <p:clrMapOvr>
    <a:masterClrMapping/>
  </p:clrMapOvr>
  <p:transition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وَهِيَ فَكَاكُ رَقَبَتِي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مِنَ ٱ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لنَّارِ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which is the release of my neck from Hellfire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hiya fakaku raqabati mina alnnari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093140" y="3881330"/>
            <a:ext cx="587212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وہ حاجت یہ ہے کہ میری گردن آتش جہنم سے آزاد ہو جائے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8891032"/>
      </p:ext>
    </p:extLst>
  </p:cSld>
  <p:clrMapOvr>
    <a:masterClrMapping/>
  </p:clrMapOvr>
  <p:transition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وَٱلْمَقَرُّ مَعَكُمْ 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دَارِ ٱلْقَرَارِ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the settlement with you in the Abode of Final Settlement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walmaqarru ma`akum fi dari alqarari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705816" y="3881330"/>
            <a:ext cx="439575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مجھے آپ کے ساتھ جنت میں جگہ مل جائے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512038"/>
      </p:ext>
    </p:extLst>
  </p:cSld>
  <p:clrMapOvr>
    <a:masterClrMapping/>
  </p:clrMapOvr>
  <p:transition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مَعَ شِي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عَتِكُمُ ٱلا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بْرَارِ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with your pious adherents (Shi`ah).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ma`a shi`atikumu al-abrari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113027" y="3881330"/>
            <a:ext cx="3429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آپ کے نیک شیعوں کی رفاقت میں۔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0857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2434" name="Rectangle 3"/>
          <p:cNvSpPr>
            <a:spLocks noChangeArrowheads="1"/>
          </p:cNvSpPr>
          <p:nvPr/>
        </p:nvSpPr>
        <p:spPr bwMode="auto">
          <a:xfrm>
            <a:off x="707091" y="1234361"/>
            <a:ext cx="7988368" cy="4169880"/>
          </a:xfrm>
          <a:prstGeom prst="rect">
            <a:avLst/>
          </a:prstGeom>
          <a:solidFill>
            <a:srgbClr val="00206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75712" tIns="37856" rIns="75712" bIns="37856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r-PK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زیارت رجبیّہ(شیخ طوسیؒ نے جنا ب ابولقاسم حسین بن روح ؒ</a:t>
            </a:r>
            <a:endParaRPr lang="en-US" sz="24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r-PK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 </a:t>
            </a:r>
            <a:endParaRPr lang="en-US" sz="24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r-PK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(امام زمانہ ؑ کے نائب خاص)</a:t>
            </a:r>
            <a:r>
              <a:rPr lang="en-US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ur-PK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سے یہ روایت کی ہے کہ</a:t>
            </a:r>
            <a:endParaRPr lang="en-US" sz="24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4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ur-PK" sz="24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 ماہ رجب میں مشاہد مشرفہ میں جہاں بھی رہویہ زیارت پڑھو۔)</a:t>
            </a:r>
            <a:endParaRPr lang="en-US" sz="24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20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Shaykh al-Tusi (R.A) has also reported the following words from Abu’l</a:t>
            </a:r>
            <a:endParaRPr lang="ar-OM" sz="18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OM" sz="180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-Qasim ibn Ruh (R.A), the Special Representative of Imam al-Mahdi (`a):</a:t>
            </a:r>
            <a:endParaRPr lang="ar-OM" sz="18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OM" sz="18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 “In Rajab, you may visit any of the shrines (of the Holy Infallibles) that</a:t>
            </a:r>
            <a:endParaRPr lang="ar-OM" sz="1800" b="0" i="0">
              <a:solidFill>
                <a:schemeClr val="bg1"/>
              </a:solidFill>
              <a:effectLst/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ar-OM" sz="1800">
              <a:solidFill>
                <a:schemeClr val="bg1"/>
              </a:solidFill>
              <a:latin typeface="Lato" panose="020F0502020204030203" pitchFamily="34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800" b="0" i="0">
                <a:solidFill>
                  <a:schemeClr val="bg1"/>
                </a:solidFill>
                <a:effectLst/>
                <a:latin typeface="Lato" panose="020F0502020204030203" pitchFamily="34" charset="0"/>
              </a:rPr>
              <a:t> are possible for you to visit, and say the following prayer therein</a:t>
            </a:r>
            <a:endParaRPr lang="en-US" sz="1600" b="1" i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7AAC14-A87C-4FAD-9695-4B8FA7D73549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0837381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لسَّلا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 عَلَيْكُمْ بِمَا صَبَرْتُمْ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Peace be upon you all for that you persevered in patience.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walssalamu `alaykum bima sabartum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64088" y="3881330"/>
            <a:ext cx="367921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سلام ہو آپ پر کہ آپ نے صبر کیا ہے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5586931"/>
      </p:ext>
    </p:extLst>
  </p:cSld>
  <p:clrMapOvr>
    <a:masterClrMapping/>
  </p:clrMapOvr>
  <p:transition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فَنِعْمَ عُقْبَىٰ ٱلدَّارِ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Now how excellent is the final home!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fani`ma `uqba alddari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82045" y="3881330"/>
            <a:ext cx="24432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جس کا انجام بہترین ہے۔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6622782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نَا سَائِلُكُمْ وَآمِلُكُمْ فِيمَا إِلَيْكُمُ ٱلتَّفْوِي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hereby beg you and put my hope in you as regards the matters in which you have the right to act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ana sa'ilukum wa amilukum fima ilaykumu alttafwidu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1385502" y="3970603"/>
            <a:ext cx="773160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OM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آپ کا سائل، آپ کا امیدوار ہوں ان معاملات میں جو آپ کے حوالہ کر دیئے گئے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1117"/>
      </p:ext>
    </p:extLst>
  </p:cSld>
  <p:clrMapOvr>
    <a:masterClrMapping/>
  </p:clrMapOvr>
  <p:transition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وَعَلَيْكُمُ ٱلتَّعْوِيضُ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recompense.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`alaykumu altta`widu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28355" y="3881330"/>
            <a:ext cx="500169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جن کے معاوضہ کی ذمہ داری بھی آپ ہی پر ہے۔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0564400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فَبِكُمْ يُجْبَرُ ٱلْمَهِي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Truly, through you only are the hopeless restored to good condition,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fabikum yujbaru almahidu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1515257" y="3881330"/>
            <a:ext cx="702788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درحقیقت، آپ کے ذریعے ہی نا امیدوں کو اچھی حالت میں بحال کیا جاتا ہے،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4774629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وَيُشْفَىٰ ٱلْمَرِي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ailed healed,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0025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yushfa almaridu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76406" y="3881330"/>
            <a:ext cx="390844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آپ ہی سے شکستگی کا اعلان ہوتا ہے،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4940839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وَمَا تَزْدَادُ ٱلا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رْحَامُ وَمَا تَغِي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ضُ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that which the wombs absorb and that which they grow.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ma tazdadu al-arhamu wa ma taghidu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24013" y="3881330"/>
            <a:ext cx="375936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ارحام میں کمی اور زیادتی ہوتی ہے۔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94174"/>
      </p:ext>
    </p:extLst>
  </p:cSld>
  <p:clrMapOvr>
    <a:masterClrMapping/>
  </p:clrMapOvr>
  <p:transition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ِ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نِّي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بِسِرِّكُمْ مُؤْمِنٌ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Verily, I have full faith in your Secret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9733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inni bisirrikum mu'minun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277759" y="3881330"/>
            <a:ext cx="35028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میں آپ کے اسرار پر ایمان لانے والا،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385188"/>
      </p:ext>
    </p:extLst>
  </p:cSld>
  <p:clrMapOvr>
    <a:masterClrMapping/>
  </p:clrMapOvr>
  <p:transition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وَلِقَوْلِكُمْ مُسَلِّمٌ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I am fully submissive to your words;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274461" y="480978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liqawlikum musallimun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343569" y="3881330"/>
            <a:ext cx="30283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آپ کے قول کا تسلیم کر نے والا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0093177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وَعَلَىٰ ٱللَّهِ بِكُمْ مُقْسِمٌ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thus beg you in the name of Allah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`ala allahi bikum muqsimun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89832" y="3881330"/>
            <a:ext cx="42787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اللہ کو آپ کے حق کی قسم دینے والا ہوں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926929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صَلِّ </a:t>
            </a:r>
            <a:r>
              <a:rPr lang="ar-SA" sz="7600" kern="1200" dirty="0" err="1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عَلَىٰ</a:t>
            </a: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مُحَمَّدٍ وَآلِ مُحَمَّدٍ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03495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O'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 send Your blessings on Muhammad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and the family of Muhammad.</a:t>
            </a:r>
          </a:p>
        </p:txBody>
      </p:sp>
      <p:sp>
        <p:nvSpPr>
          <p:cNvPr id="1685508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allahumma salli `ala muhammadin wa ali muhammadin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59EED3-A2BA-4D2E-A0D7-30320EC84F6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65302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رَجْعِي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بِحَوَائِجِي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to make me return having my requests responded,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237354" y="481930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fi raj`i bihawa'iji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57195" y="3881330"/>
            <a:ext cx="35269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کہ وہ میری حاجتوں کو پورا فرما دے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06399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وَقَضَائِهَا وَإِمْضَائِهَا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met, accepted,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qada'iha wa imda'iha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860780" y="3770306"/>
            <a:ext cx="20858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ملاقات کی، قبول کی،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1635353"/>
      </p:ext>
    </p:extLst>
  </p:cSld>
  <p:clrMapOvr>
    <a:masterClrMapping/>
  </p:clrMapOvr>
  <p:transition>
    <p:fade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وَإِنْجَاحِهَا وَإِبْرَاحِهَا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given success, and settled,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injahiha wa ibrahiha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39906" y="3881330"/>
            <a:ext cx="47275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بارے میں فیصلہ کرکے مجھے کامیابی دے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199543"/>
      </p:ext>
    </p:extLst>
  </p:cSld>
  <p:clrMapOvr>
    <a:masterClrMapping/>
  </p:clrMapOvr>
  <p:transition>
    <p:fade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وَبِشُؤُو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لَدَيْكُمْ وَصَلا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حِهَا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set aright all my needs and all my affairs towards you.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bishu'uni ladaykum wa salahiha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147642" y="3881330"/>
            <a:ext cx="57631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مشکلات کو زائل کر دے۔ میرے امور کی اصلاح کر دے۔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2438001"/>
      </p:ext>
    </p:extLst>
  </p:cSld>
  <p:clrMapOvr>
    <a:masterClrMapping/>
  </p:clrMapOvr>
  <p:transition>
    <p:fade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وَٱلسَّلا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مُ عَلَيْكُمْ سَلا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مَ مُوَدِّعٍ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Peace be upon you from one who bids you farewell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walssalamu `alaykum salama muwaddi`in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01442" y="3961078"/>
            <a:ext cx="88905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سلام ہو آپ پر اس چاہنے والے کا جو آپ کو رخصت کر رہا ہے</a:t>
            </a:r>
            <a:r>
              <a:rPr lang="ar-OM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آپ سے رخصت ہو رہا ہے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5691692"/>
      </p:ext>
    </p:extLst>
  </p:cSld>
  <p:clrMapOvr>
    <a:masterClrMapping/>
  </p:clrMapOvr>
  <p:transition>
    <p:fade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وَلَكُمْ حَوَائِجَهُ مُو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دِعٌ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puts all his needs with you,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lakum hawa'ijahu mudi`un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545186" y="3881330"/>
            <a:ext cx="4968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اپنی حاجتوں کو آپ کے پاس چھوڑ کر جا رہا ہے۔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3055933"/>
      </p:ext>
    </p:extLst>
  </p:cSld>
  <p:clrMapOvr>
    <a:masterClrMapping/>
  </p:clrMapOvr>
  <p:transition>
    <p:fade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يَسْا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لُ ٱللَّهَ إِلَيْكُمُ ٱلْمَرْجِعَ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791472" y="3129430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praying to Allah for another visit to you,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yas'alu allaha ilaykumu almarji`a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402949" y="3932503"/>
            <a:ext cx="51026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اللہ سے سوال ہے کہ آپ کی بارگاہ میں پھر پلٹ کر آؤں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666766"/>
      </p:ext>
    </p:extLst>
  </p:cSld>
  <p:clrMapOvr>
    <a:masterClrMapping/>
  </p:clrMapOvr>
  <p:transition>
    <p:fade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وَسَعْيُهُ إِلَيْكُمْ غَيْرَ مُنْقَطِعٍ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since his hope is never cut off from you.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sa`yuhu ilaykum ghayra munqati`in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175496" y="3881330"/>
            <a:ext cx="34563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کی کوشش ختم نہ ہونے پائے۔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8654750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نْ يَرْجِعَنِي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مِنْ حَضْرَتِكُمْ خَيْرَ مَرْجِعٍ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also pray Him to make my departure successful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sv-SE" sz="2000" i="1">
                <a:solidFill>
                  <a:srgbClr val="0070C0"/>
                </a:solidFill>
                <a:ea typeface="MS Mincho" pitchFamily="49" charset="-128"/>
              </a:rPr>
              <a:t>wa an yarji`ani min hadratikum khayra marji`in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143964" y="3881330"/>
            <a:ext cx="55194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ar-OM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جب بھی آپ کی بارگاہ سے پلٹوں تو</a:t>
            </a:r>
            <a:r>
              <a:rPr lang="ar-OM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بہترین واپسی ہو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0834798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إِلَىٰ جَنَابٍ مُمْرِعٍ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to a productive place,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ila janabin mumri`in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4020750" y="3881330"/>
            <a:ext cx="201689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بابرکت آستانے تک،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6397957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1445895" y="1524001"/>
            <a:ext cx="7229475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 dirty="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بِسْمِ اللَّهِ الرَّحْمَنِ الرَّحِيمِ</a:t>
            </a: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950763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In the Name of </a:t>
            </a:r>
            <a:r>
              <a:rPr lang="en-US" sz="2400" kern="1200" dirty="0" err="1">
                <a:solidFill>
                  <a:srgbClr val="0070C0"/>
                </a:solidFill>
                <a:ea typeface="MS Mincho" pitchFamily="49" charset="-128"/>
              </a:rPr>
              <a:t>Alláh</a:t>
            </a: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, </a:t>
            </a:r>
          </a:p>
          <a:p>
            <a:pPr marL="283921" indent="-283921" eaLnBrk="1" hangingPunct="1">
              <a:defRPr/>
            </a:pPr>
            <a:r>
              <a:rPr lang="en-US" sz="2400" kern="1200" dirty="0">
                <a:solidFill>
                  <a:srgbClr val="0070C0"/>
                </a:solidFill>
                <a:ea typeface="MS Mincho" pitchFamily="49" charset="-128"/>
              </a:rPr>
              <a:t>the All-beneficent, the All-merciful. </a:t>
            </a:r>
          </a:p>
        </p:txBody>
      </p:sp>
      <p:sp>
        <p:nvSpPr>
          <p:cNvPr id="1686532" name="Subtitle 4"/>
          <p:cNvSpPr txBox="1">
            <a:spLocks/>
          </p:cNvSpPr>
          <p:nvPr/>
        </p:nvSpPr>
        <p:spPr bwMode="auto">
          <a:xfrm>
            <a:off x="1508760" y="4254500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b="1" i="1" dirty="0">
                <a:solidFill>
                  <a:srgbClr val="002060"/>
                </a:solidFill>
                <a:ea typeface="MS Mincho" pitchFamily="49" charset="-128"/>
              </a:rPr>
              <a:t>bismi allahi alrrahmini alrrahimi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DAD7525-BF95-4FD3-B488-48F5370DA068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76478"/>
      </p:ext>
    </p:extLst>
  </p:cSld>
  <p:clrMapOvr>
    <a:masterClrMapping/>
  </p:clrMapOvr>
  <p:transition>
    <p:fade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وَخَفْضٍ مُوَسَّعٍ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 fruitful area,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khafdin muwassa`in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66015" y="3770306"/>
            <a:ext cx="24753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وسیع عیش و سکون تک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9139659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وَدَعَةٍ وَمَهَلٍ إِلَىٰ حِي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نِ ٱلا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جَلِ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comfort, and luxurious up to the befalling of death.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da`atin wa mahalin ila hini al-ajali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675030" y="3881330"/>
            <a:ext cx="47083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بہترین راحت تک یہاں تک کہ وقت اجل آجائے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3991842"/>
      </p:ext>
    </p:extLst>
  </p:cSld>
  <p:clrMapOvr>
    <a:masterClrMapping/>
  </p:clrMapOvr>
  <p:transition>
    <p:fade/>
  </p:transition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وَخَيْرِ مَصِي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رٍ وَمَحَلٍّ 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ٱلنَّعِيمِ ٱل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زَلِ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I also pray Him for the best destiny and abode in the Eternal Bliss,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khayri masirin wa mahallin fi alnna`imi al-azali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1544441" y="3881330"/>
            <a:ext cx="671850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اس کے بعد بہترین برگشت اور بہترین منزل ملے جہاں دائمی نعمت ہو،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760961"/>
      </p:ext>
    </p:extLst>
  </p:cSld>
  <p:clrMapOvr>
    <a:masterClrMapping/>
  </p:clrMapOvr>
  <p:transition>
    <p:fade/>
  </p:transition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وَٱلْعَيْشِ ٱلْمُقْتَبَلِ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affluent living,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wal`ayshi almuqtabali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837536" y="3881330"/>
            <a:ext cx="213231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پسندیدہ زندگی ہو،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1941937"/>
      </p:ext>
    </p:extLst>
  </p:cSld>
  <p:clrMapOvr>
    <a:masterClrMapping/>
  </p:clrMapOvr>
  <p:transition>
    <p:fade/>
  </p:transition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وَدَوَامِ ٱل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كُلِ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perpetual fruit,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2038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dawami al-ukuli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390298" y="3770306"/>
            <a:ext cx="302679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کھانے پینے کا مسلسل سامان ہو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908241"/>
      </p:ext>
    </p:extLst>
  </p:cSld>
  <p:clrMapOvr>
    <a:masterClrMapping/>
  </p:clrMapOvr>
  <p:transition>
    <p:fade/>
  </p:transition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وَشُرْبِ ٱلرَّحِي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قِ وَٱ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لسَّلْسَلِ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the drinking from the pure drink,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shurbi alrrahiqi walssalsali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712502" y="3881330"/>
            <a:ext cx="238238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خالص مشروب سے پینا،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95691EC-4F1D-44F6-A674-1E1F195446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0" cy="457200"/>
          </a:xfrm>
          <a:prstGeom prst="rect">
            <a:avLst/>
          </a:prstGeom>
          <a:solidFill>
            <a:srgbClr val="F8F9FA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ar-SA" altLang="en-US" sz="18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خالص مشروب سے پینا</a:t>
            </a:r>
            <a: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inherit"/>
                <a:cs typeface="Arial" panose="020B0604020202020204" pitchFamily="34" charset="0"/>
              </a:rPr>
              <a:t>،</a:t>
            </a:r>
            <a:endParaRPr kumimoji="0" lang="en-US" altLang="en-US" b="0" i="0" u="none" strike="noStrike" cap="none" normalizeH="0" baseline="0">
              <a:ln>
                <a:noFill/>
              </a:ln>
              <a:solidFill>
                <a:srgbClr val="202124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700" b="0" i="0" u="none" strike="noStrike" cap="none" normalizeH="0" baseline="0">
                <a:ln>
                  <a:noFill/>
                </a:ln>
                <a:solidFill>
                  <a:srgbClr val="202124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5185403"/>
      </p:ext>
    </p:extLst>
  </p:cSld>
  <p:clrMapOvr>
    <a:masterClrMapping/>
  </p:clrMapOvr>
  <p:transition>
    <p:fade/>
  </p:transition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وَعَلٍّ وَنَهَلٍ لا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سَامَ مِنْهُ وَلاَ مَلَلَ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the divine spring whose drink is refreshing and thirst-quenching that is never bored or fed up.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958548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`allin wa nahalin la sa'ama minhu wa la malala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598427" y="3881330"/>
            <a:ext cx="85186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برابر اس چشمۂ رحمت پر نزول ہوتا رہےجہاں نہ کسی طرح خستگی ہو اور نہ کسی طرح کا رنج ہو۔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6313091"/>
      </p:ext>
    </p:extLst>
  </p:cSld>
  <p:clrMapOvr>
    <a:masterClrMapping/>
  </p:clrMapOvr>
  <p:transition>
    <p:fade/>
  </p:transition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وَرَحْمَةُ ٱللَّهِ وَبَرَكَاتُهُ وَتَحِيَّاتُهُ عَلَيْكُمْ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Allah’s mercy, blessings, and salutations be upon you incessantly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rahmatu allahi wa barakatuhu wa tahiyyatuhu `alaykum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455748" y="3881330"/>
            <a:ext cx="489589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اللہ کی رحمت اور برکات اور تحیات آپ اہلبیت پر ہے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1373104"/>
      </p:ext>
    </p:extLst>
  </p:cSld>
  <p:clrMapOvr>
    <a:masterClrMapping/>
  </p:clrMapOvr>
  <p:transition>
    <p:fade/>
  </p:transition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حَتَّىٰ ٱلْعَوْدِ إِلَىٰ حَضْرَتِكُمْ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until I return to your presence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it-IT" sz="2000" i="1">
                <a:solidFill>
                  <a:srgbClr val="0070C0"/>
                </a:solidFill>
                <a:ea typeface="MS Mincho" pitchFamily="49" charset="-128"/>
              </a:rPr>
              <a:t>hatta al`awdi ila hadratikum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913075" y="3881330"/>
            <a:ext cx="42322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یہاں تک کہ میں آپ کی بارگاہ میں پلٹ جاؤں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6939154"/>
      </p:ext>
    </p:extLst>
  </p:cSld>
  <p:clrMapOvr>
    <a:masterClrMapping/>
  </p:clrMapOvr>
  <p:transition>
    <p:fade/>
  </p:transition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وَٱلْفَوْزِ 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كَرَّتِكُمْ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win the honor of visiting you again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walfawzi fi karratikum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895772" y="3881330"/>
            <a:ext cx="401584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پھر اس واپسی کی کامیابی حاصل کر وں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5331661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251012" y="1544934"/>
            <a:ext cx="8928847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</a:t>
            </a:r>
            <a:r>
              <a:rPr lang="ar-OM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لْحَمْدُ لِلَّهِ ٱلَّذِي</a:t>
            </a:r>
            <a:r>
              <a:rPr lang="ar-OM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ا</a:t>
            </a:r>
            <a:r>
              <a:rPr lang="ar-OM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شْهَدَنَا مَشْهَدَ ا</a:t>
            </a:r>
            <a:r>
              <a:rPr lang="ar-OM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وْلِيَائِهِ فِي</a:t>
            </a:r>
            <a:r>
              <a:rPr lang="ar-OM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6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رَجَبٍ</a:t>
            </a:r>
            <a:endParaRPr lang="ar-SA" sz="6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385483" y="2840186"/>
            <a:ext cx="9224682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1800" kern="1200">
                <a:solidFill>
                  <a:srgbClr val="0070C0"/>
                </a:solidFill>
                <a:ea typeface="MS Mincho" pitchFamily="49" charset="-128"/>
              </a:rPr>
              <a:t>All praise be to Allah Who has allowed us to visit the shrine of His Saints in Rajab</a:t>
            </a:r>
          </a:p>
          <a:p>
            <a:pPr marL="283921" indent="-283921" eaLnBrk="1" hangingPunct="1">
              <a:defRPr/>
            </a:pPr>
            <a:endParaRPr lang="en-US" sz="1800" kern="120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r>
              <a:rPr lang="ur-PK" sz="36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ساری حمد اس اللہ کے لئے ہے جس نے ماہ رجب میں ہمیں اپنے اولیاء کے مشہد پر حاضری کی توفیق دی </a:t>
            </a:r>
            <a:endParaRPr lang="en-US" sz="36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87556" name="Subtitle 4"/>
          <p:cNvSpPr txBox="1">
            <a:spLocks/>
          </p:cNvSpPr>
          <p:nvPr/>
        </p:nvSpPr>
        <p:spPr bwMode="auto">
          <a:xfrm>
            <a:off x="525779" y="4833541"/>
            <a:ext cx="8379311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000" i="1">
                <a:solidFill>
                  <a:srgbClr val="0070C0"/>
                </a:solidFill>
                <a:ea typeface="MS Mincho" pitchFamily="49" charset="-128"/>
              </a:rPr>
              <a:t>alhamdu lillahi alladhi ashhadana mashhada awliya'ihi fi rajabin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9186E2C-EFA1-459C-881B-5215B3FA5794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3666857"/>
      </p:ext>
    </p:extLst>
  </p:cSld>
  <p:clrMapOvr>
    <a:masterClrMapping/>
  </p:clrMapOvr>
  <p:transition>
    <p:fade/>
  </p:transition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وَٱلْحَشْرِ فِي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ْ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 زُمْرَتِكُمْ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the honor of being resurrected with your group.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445895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walhashri fi zumratikum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185916" y="3881330"/>
            <a:ext cx="343555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آپ کے زمرے میں محشور ہوں۔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100571"/>
      </p:ext>
    </p:extLst>
  </p:cSld>
  <p:clrMapOvr>
    <a:masterClrMapping/>
  </p:clrMapOvr>
  <p:transition>
    <p:fade/>
  </p:transition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وَرَحْمَةُ ٱللَّهِ وَبَرَكَاتُهُ عَلَيْكُمْ وَصَلَوَاتُهُ وَتَحِيَّاتُهُ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Allah’s mercy, blessings, benedictions, and salutations be upon you,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353809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rahmatu allahi wa barakatuhu `alaykum wa salawatuhu wa tahiyyatuhu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598427" y="3881330"/>
            <a:ext cx="86773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اللہ کی رحمت و برکات اور صلوات و تحیات آپ حضرات پر ہے۔ وہی خدا ہمارے لئے کافی ہے۔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7864214"/>
      </p:ext>
    </p:extLst>
  </p:cSld>
  <p:clrMapOvr>
    <a:masterClrMapping/>
  </p:clrMapOvr>
  <p:transition>
    <p:fade/>
  </p:transition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وَهُوَ حَسْبُنَا وَنِعْمَ ٱلْوَكِيلُ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for Allah alone is Sufficient for us! Most Excellent is He in Whom we trust!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pl-PL" sz="2000" i="1">
                <a:solidFill>
                  <a:srgbClr val="0070C0"/>
                </a:solidFill>
                <a:ea typeface="MS Mincho" pitchFamily="49" charset="-128"/>
              </a:rPr>
              <a:t>wa huwa hasbuna wa ni`ma alwakilu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3623536" y="3881330"/>
            <a:ext cx="256031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وہی ہمارا بہترین وکیل ہے۔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5054109"/>
      </p:ext>
    </p:extLst>
  </p:cSld>
  <p:clrMapOvr>
    <a:masterClrMapping/>
  </p:clrMapOvr>
  <p:transition>
    <p:fade/>
  </p:transition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C48C608-CD83-4106-B587-C094183DEABD}"/>
              </a:ext>
            </a:extLst>
          </p:cNvPr>
          <p:cNvSpPr txBox="1"/>
          <p:nvPr/>
        </p:nvSpPr>
        <p:spPr>
          <a:xfrm>
            <a:off x="1819274" y="1361152"/>
            <a:ext cx="5943601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en-US" sz="4400" b="1">
                <a:solidFill>
                  <a:srgbClr val="000099"/>
                </a:solidFill>
              </a:rPr>
              <a:t>Please recite  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70C0"/>
                </a:solidFill>
              </a:rPr>
              <a:t>Surat al-Fatihah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0099"/>
                </a:solidFill>
              </a:rPr>
              <a:t>for</a:t>
            </a:r>
            <a:br>
              <a:rPr lang="en-US" altLang="en-US" sz="4400" b="1">
                <a:solidFill>
                  <a:srgbClr val="FFFF00"/>
                </a:solidFill>
              </a:rPr>
            </a:br>
            <a:r>
              <a:rPr lang="en-US" altLang="en-US" sz="4400" b="1">
                <a:solidFill>
                  <a:srgbClr val="0070C0"/>
                </a:solidFill>
              </a:rPr>
              <a:t>ALL MARHUMEEN</a:t>
            </a:r>
            <a:endParaRPr lang="en-US" sz="4000"/>
          </a:p>
        </p:txBody>
      </p:sp>
      <p:sp>
        <p:nvSpPr>
          <p:cNvPr id="13" name="Rectangle 5">
            <a:extLst>
              <a:ext uri="{FF2B5EF4-FFF2-40B4-BE49-F238E27FC236}">
                <a16:creationId xmlns:a16="http://schemas.microsoft.com/office/drawing/2014/main" id="{CFB597D5-80D2-48CE-A0A7-B5ECA1909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50" y="4322763"/>
            <a:ext cx="8888413" cy="100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defTabSz="4572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200" b="1">
              <a:solidFill>
                <a:srgbClr val="000066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100" b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any errors / comments please write to: duas.org@gmail.com</a:t>
            </a:r>
            <a:endParaRPr lang="en-US" altLang="en-US" sz="1200" b="1">
              <a:solidFill>
                <a:srgbClr val="000066"/>
              </a:solidFill>
              <a:cs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66"/>
                </a:solidFill>
                <a:cs typeface="Arial" panose="020B0604020202020204" pitchFamily="34" charset="0"/>
              </a:rPr>
              <a:t>Kindly recite Sura E Fatiha for Marhumeen of all those who have worked towards making this small work possible.</a:t>
            </a:r>
          </a:p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200" b="1">
                <a:solidFill>
                  <a:srgbClr val="000066"/>
                </a:solidFill>
                <a:cs typeface="Arial" panose="020B0604020202020204" pitchFamily="34" charset="0"/>
              </a:rPr>
              <a:t>To display the font correctly, please use the Arabic font “Attari_Quran_Shipped” , Urdu font “Alvi Nastaleeq” &amp; Hindi font “Mangal”. Download font here : http://www.duas.org/fonts/ </a:t>
            </a:r>
          </a:p>
        </p:txBody>
      </p:sp>
    </p:spTree>
    <p:extLst>
      <p:ext uri="{BB962C8B-B14F-4D97-AF65-F5344CB8AC3E}">
        <p14:creationId xmlns:p14="http://schemas.microsoft.com/office/powerpoint/2010/main" val="115208151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448236" y="1396050"/>
            <a:ext cx="8451252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وَا</a:t>
            </a:r>
            <a:r>
              <a:rPr lang="ar-OM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وْجَبَ عَلَيْنَا مِنْ حَقِّهِمْ مَا قَدْ وَجَبَ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310864" y="2621071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and made obligatory upon us fulfilling our duties </a:t>
            </a:r>
          </a:p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towards them.</a:t>
            </a:r>
          </a:p>
          <a:p>
            <a:pPr marL="283921" indent="-283921" eaLnBrk="1" hangingPunct="1">
              <a:defRPr/>
            </a:pPr>
            <a:endParaRPr lang="en-US" sz="1400" kern="1200">
              <a:solidFill>
                <a:srgbClr val="0070C0"/>
              </a:solidFill>
              <a:ea typeface="MS Mincho" pitchFamily="49" charset="-128"/>
            </a:endParaRPr>
          </a:p>
          <a:p>
            <a:pPr marL="283921" indent="-283921" eaLnBrk="1" hangingPunct="1">
              <a:defRPr/>
            </a:pPr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اور ان کے حقوق کوہمارے اوپر واجب قرار دیا۔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1688580" name="Subtitle 4"/>
          <p:cNvSpPr txBox="1">
            <a:spLocks/>
          </p:cNvSpPr>
          <p:nvPr/>
        </p:nvSpPr>
        <p:spPr bwMode="auto">
          <a:xfrm>
            <a:off x="1230854" y="4648947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es-ES" sz="2400" i="1">
                <a:solidFill>
                  <a:srgbClr val="0070C0"/>
                </a:solidFill>
                <a:ea typeface="MS Mincho" pitchFamily="49" charset="-128"/>
              </a:rPr>
              <a:t>wa awjaba `alayna min haqqihim ma qad wajaba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BDA406-A813-44CC-AFC1-98A21659CB17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994774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21142" y="1518708"/>
            <a:ext cx="8227023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80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وَصَلَّىٰ ٱللَّهُ عَلَىٰ مُحَمَّدٍ ٱلْمُنْتَجَبِ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1445895" y="2743729"/>
            <a:ext cx="7166610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400" kern="1200">
                <a:solidFill>
                  <a:srgbClr val="0070C0"/>
                </a:solidFill>
                <a:ea typeface="MS Mincho" pitchFamily="49" charset="-128"/>
              </a:rPr>
              <a:t>May Allah send blessings to Muhammad, the divinely selected,</a:t>
            </a:r>
          </a:p>
          <a:p>
            <a:pPr marL="283921" indent="-283921" eaLnBrk="1" hangingPunct="1">
              <a:defRPr/>
            </a:pPr>
            <a:r>
              <a:rPr lang="ur-PK" sz="4000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اللہ کی رحمت ہو حضرت محمدؐ پر جو منتخب ہیں</a:t>
            </a:r>
            <a:endParaRPr lang="en-US" sz="4000" kern="1200" dirty="0">
              <a:solidFill>
                <a:srgbClr val="002060"/>
              </a:solidFill>
              <a:latin typeface="Arabic Typesetting" panose="03020402040406030203" pitchFamily="66" charset="-78"/>
              <a:ea typeface="MS Mincho" pitchFamily="49" charset="-128"/>
              <a:cs typeface="Arabic Typesetting" panose="03020402040406030203" pitchFamily="66" charset="-78"/>
            </a:endParaRPr>
          </a:p>
        </p:txBody>
      </p:sp>
      <p:sp>
        <p:nvSpPr>
          <p:cNvPr id="1689604" name="Subtitle 4"/>
          <p:cNvSpPr txBox="1">
            <a:spLocks/>
          </p:cNvSpPr>
          <p:nvPr/>
        </p:nvSpPr>
        <p:spPr bwMode="auto">
          <a:xfrm>
            <a:off x="1445895" y="4549246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400" i="1">
                <a:solidFill>
                  <a:srgbClr val="0070C0"/>
                </a:solidFill>
                <a:ea typeface="MS Mincho" pitchFamily="49" charset="-128"/>
              </a:rPr>
              <a:t>wa salla allahu `ala muhammadin almuntajabi</a:t>
            </a:r>
            <a:endParaRPr lang="fi-FI" sz="24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C57AA4-31CD-417E-AEA5-A37F1D53497F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3245193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وَعَلَىٰ 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وْصِيَائِهِ ٱلْحُجُبِ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and upon his Successors—the doors to Him.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wa `ala awsiya'ihi alhujubi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309874" y="3881330"/>
            <a:ext cx="52902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اور ان کے اولیاء پر جو بارگاہ ہدایت کے پردہ دار ہیں۔ 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451981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/>
          <p:cNvSpPr>
            <a:spLocks noGrp="1"/>
          </p:cNvSpPr>
          <p:nvPr>
            <p:ph type="ctrTitle"/>
          </p:nvPr>
        </p:nvSpPr>
        <p:spPr>
          <a:xfrm>
            <a:off x="690282" y="1567486"/>
            <a:ext cx="8426824" cy="1225021"/>
          </a:xfrm>
        </p:spPr>
        <p:txBody>
          <a:bodyPr/>
          <a:lstStyle/>
          <a:p>
            <a:pPr rtl="1" eaLnBrk="1" hangingPunct="1">
              <a:lnSpc>
                <a:spcPts val="6624"/>
              </a:lnSpc>
              <a:defRPr/>
            </a:pP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اَللَّهُمَّ فَكَمَا ا</a:t>
            </a:r>
            <a:r>
              <a:rPr lang="ar-OM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َ</a:t>
            </a:r>
            <a:r>
              <a:rPr lang="ar-SA" sz="7600" kern="1200">
                <a:solidFill>
                  <a:srgbClr val="002060"/>
                </a:solidFill>
                <a:latin typeface="Arabic Typesetting" panose="03020402040406030203" pitchFamily="66" charset="-78"/>
                <a:ea typeface="+mn-ea"/>
                <a:cs typeface="Arabic Typesetting" panose="03020402040406030203" pitchFamily="66" charset="-78"/>
              </a:rPr>
              <a:t>شْهَدْتَنَا مَشْهَدَهُمْ</a:t>
            </a:r>
            <a:endParaRPr lang="ar-SA" sz="7600" kern="1200" dirty="0">
              <a:solidFill>
                <a:srgbClr val="002060"/>
              </a:solidFill>
              <a:latin typeface="Arabic Typesetting" panose="03020402040406030203" pitchFamily="66" charset="-78"/>
              <a:ea typeface="+mn-ea"/>
              <a:cs typeface="Arabic Typesetting" panose="03020402040406030203" pitchFamily="66" charset="-78"/>
            </a:endParaRPr>
          </a:p>
        </p:txBody>
      </p:sp>
      <p:sp>
        <p:nvSpPr>
          <p:cNvPr id="12" name="Subtitle 4"/>
          <p:cNvSpPr>
            <a:spLocks noGrp="1"/>
          </p:cNvSpPr>
          <p:nvPr>
            <p:ph type="subTitle" idx="1"/>
          </p:nvPr>
        </p:nvSpPr>
        <p:spPr>
          <a:xfrm>
            <a:off x="866383" y="3005605"/>
            <a:ext cx="8325634" cy="1460500"/>
          </a:xfrm>
        </p:spPr>
        <p:txBody>
          <a:bodyPr/>
          <a:lstStyle/>
          <a:p>
            <a:pPr marL="283921" indent="-283921" eaLnBrk="1" hangingPunct="1">
              <a:defRPr/>
            </a:pPr>
            <a:r>
              <a:rPr lang="en-US" sz="2000" kern="1200">
                <a:solidFill>
                  <a:srgbClr val="0070C0"/>
                </a:solidFill>
                <a:ea typeface="MS Mincho" pitchFamily="49" charset="-128"/>
              </a:rPr>
              <a:t>O Allah, just as You have allowed us to visit their shrines,</a:t>
            </a:r>
            <a:endParaRPr lang="en-US" sz="2000" kern="1200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1884164" name="Subtitle 4"/>
          <p:cNvSpPr txBox="1">
            <a:spLocks/>
          </p:cNvSpPr>
          <p:nvPr/>
        </p:nvSpPr>
        <p:spPr bwMode="auto">
          <a:xfrm>
            <a:off x="1571513" y="4828832"/>
            <a:ext cx="7166610" cy="444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5712" tIns="37856" rIns="75712" bIns="37856"/>
          <a:lstStyle>
            <a:lvl1pPr marL="342900" indent="-3429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ctr" eaLnBrk="1" fontAlgn="base" hangingPunct="1">
              <a:spcBef>
                <a:spcPct val="20000"/>
              </a:spcBef>
              <a:spcAft>
                <a:spcPct val="0"/>
              </a:spcAft>
            </a:pPr>
            <a:r>
              <a:rPr lang="fi-FI" sz="2000" i="1">
                <a:solidFill>
                  <a:srgbClr val="0070C0"/>
                </a:solidFill>
                <a:ea typeface="MS Mincho" pitchFamily="49" charset="-128"/>
              </a:rPr>
              <a:t>allahumma fakama ashhadtana mashhadahum</a:t>
            </a:r>
            <a:endParaRPr lang="fi-FI" sz="2000" i="1" dirty="0">
              <a:solidFill>
                <a:srgbClr val="0070C0"/>
              </a:solidFill>
              <a:ea typeface="MS Mincho" pitchFamily="49" charset="-128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EAAB658-F8E0-464F-B209-4C25AF458967}"/>
              </a:ext>
            </a:extLst>
          </p:cNvPr>
          <p:cNvSpPr txBox="1"/>
          <p:nvPr/>
        </p:nvSpPr>
        <p:spPr>
          <a:xfrm>
            <a:off x="2342189" y="3881330"/>
            <a:ext cx="562525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r-PK" sz="3200" b="1">
                <a:solidFill>
                  <a:srgbClr val="002060"/>
                </a:solidFill>
                <a:latin typeface="Arabic Typesetting" panose="03020402040406030203" pitchFamily="66" charset="-78"/>
                <a:cs typeface="Arabic Typesetting" panose="03020402040406030203" pitchFamily="66" charset="-78"/>
              </a:rPr>
              <a:t>خدایا جس طرح تو نے ہمیں ان کے مشاہد تک پہنچا دیا ہے</a:t>
            </a:r>
            <a:endParaRPr lang="en-US" sz="3200" b="1">
              <a:solidFill>
                <a:srgbClr val="002060"/>
              </a:solidFill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2B748B7-69CE-4785-B629-730632FB7CED}"/>
              </a:ext>
            </a:extLst>
          </p:cNvPr>
          <p:cNvSpPr txBox="1"/>
          <p:nvPr/>
        </p:nvSpPr>
        <p:spPr>
          <a:xfrm>
            <a:off x="5439768" y="255175"/>
            <a:ext cx="2690160" cy="4924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400" b="1">
                <a:solidFill>
                  <a:srgbClr val="005426"/>
                </a:solidFill>
              </a:rPr>
              <a:t>Ziyarat at Shrines - Rajabiyah</a:t>
            </a:r>
            <a:br>
              <a:rPr lang="en-US" sz="1400" b="1">
                <a:solidFill>
                  <a:srgbClr val="005426"/>
                </a:solidFill>
              </a:rPr>
            </a:br>
            <a:r>
              <a:rPr lang="en-US" sz="1100" b="1">
                <a:solidFill>
                  <a:srgbClr val="005426"/>
                </a:solidFill>
                <a:effectLst/>
              </a:rPr>
              <a:t>from Sahifa Mahdia(atfs)</a:t>
            </a:r>
            <a:endParaRPr lang="en-US" sz="1200" b="1" dirty="0">
              <a:solidFill>
                <a:srgbClr val="00542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6489282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Default Design">
  <a:themeElements>
    <a:clrScheme name="Default Design 14">
      <a:dk1>
        <a:srgbClr val="FFFFFF"/>
      </a:dk1>
      <a:lt1>
        <a:srgbClr val="FFFFFF"/>
      </a:lt1>
      <a:dk2>
        <a:srgbClr val="FFFFFF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DADADA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FFFFFF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FFFFFF"/>
        </a:dk1>
        <a:lt1>
          <a:srgbClr val="FFFFFF"/>
        </a:lt1>
        <a:dk2>
          <a:srgbClr val="FFFFFF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DADADA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692</TotalTime>
  <Words>2537</Words>
  <Application>Microsoft Office PowerPoint</Application>
  <PresentationFormat>Custom</PresentationFormat>
  <Paragraphs>284</Paragraphs>
  <Slides>53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53</vt:i4>
      </vt:variant>
    </vt:vector>
  </HeadingPairs>
  <TitlesOfParts>
    <vt:vector size="59" baseType="lpstr">
      <vt:lpstr>Arabic Typesetting</vt:lpstr>
      <vt:lpstr>Arial</vt:lpstr>
      <vt:lpstr>inherit</vt:lpstr>
      <vt:lpstr>Lato</vt:lpstr>
      <vt:lpstr>Trebuchet MS</vt:lpstr>
      <vt:lpstr>Default Design</vt:lpstr>
      <vt:lpstr>PowerPoint Presentation</vt:lpstr>
      <vt:lpstr>PowerPoint Presentation</vt:lpstr>
      <vt:lpstr>اَللَّهُمَّ صَلِّ عَلَىٰ مُحَمَّدٍ وَآلِ مُحَمَّدٍ</vt:lpstr>
      <vt:lpstr>بِسْمِ اللَّهِ الرَّحْمَنِ الرَّحِيمِ</vt:lpstr>
      <vt:lpstr>اَلْحَمْدُ لِلَّهِ ٱلَّذِيْ اَشْهَدَنَا مَشْهَدَ اَوْلِيَائِهِ فِيْ رَجَبٍ</vt:lpstr>
      <vt:lpstr>وَاَوْجَبَ عَلَيْنَا مِنْ حَقِّهِمْ مَا قَدْ وَجَبَ</vt:lpstr>
      <vt:lpstr>وَصَلَّىٰ ٱللَّهُ عَلَىٰ مُحَمَّدٍ ٱلْمُنْتَجَبِ</vt:lpstr>
      <vt:lpstr>وَعَلَىٰ اَوْصِيَائِهِ ٱلْحُجُبِ</vt:lpstr>
      <vt:lpstr>اَللَّهُمَّ فَكَمَا اَشْهَدْتَنَا مَشْهَدَهُمْ</vt:lpstr>
      <vt:lpstr>فَاَنْجِزْ لَنَا مَوْعِدَهُمْ</vt:lpstr>
      <vt:lpstr>وَاَوْرِدْنَا مَوْرِدَهُمْ</vt:lpstr>
      <vt:lpstr>غَيْرَ مُحَلَّئِينَ عَنْ وِرْدٍ</vt:lpstr>
      <vt:lpstr>فِيْ دَارِ ٱلْمُقَامَةِ وَٱلْخُلْدِ</vt:lpstr>
      <vt:lpstr>وَٱَلسَّلاَمُ عَلَيْكُمْ</vt:lpstr>
      <vt:lpstr>إِنِّيْ قَدْ قَصَدْتُكُمْ وَٱَعْتَمَدْتُكُمْ</vt:lpstr>
      <vt:lpstr>بِمَسْاَلَتِيْ وَحَاجَتِيْ</vt:lpstr>
      <vt:lpstr>وَهِيَ فَكَاكُ رَقَبَتِيْ مِنَ ٱَلنَّارِ</vt:lpstr>
      <vt:lpstr>وَٱلْمَقَرُّ مَعَكُمْ فِيْ دَارِ ٱلْقَرَارِ</vt:lpstr>
      <vt:lpstr>مَعَ شِيْعَتِكُمُ ٱلاَبْرَارِ</vt:lpstr>
      <vt:lpstr>وَٱَلسَّلاَمُ عَلَيْكُمْ بِمَا صَبَرْتُمْ</vt:lpstr>
      <vt:lpstr>فَنِعْمَ عُقْبَىٰ ٱلدَّارِ</vt:lpstr>
      <vt:lpstr>اَنَا سَائِلُكُمْ وَآمِلُكُمْ فِيمَا إِلَيْكُمُ ٱلتَّفْوِيْضُ</vt:lpstr>
      <vt:lpstr>وَعَلَيْكُمُ ٱلتَّعْوِيضُ</vt:lpstr>
      <vt:lpstr>فَبِكُمْ يُجْبَرُ ٱلْمَهِيْضُ</vt:lpstr>
      <vt:lpstr>وَيُشْفَىٰ ٱلْمَرِيْضُ</vt:lpstr>
      <vt:lpstr>وَمَا تَزْدَادُ ٱلاَرْحَامُ وَمَا تَغِيْضُ</vt:lpstr>
      <vt:lpstr>إِنِّيْ بِسِرِّكُمْ مُؤْمِنٌ</vt:lpstr>
      <vt:lpstr>وَلِقَوْلِكُمْ مُسَلِّمٌ</vt:lpstr>
      <vt:lpstr>وَعَلَىٰ ٱللَّهِ بِكُمْ مُقْسِمٌ</vt:lpstr>
      <vt:lpstr>فِيْ رَجْعِيْ بِحَوَائِجِيْ</vt:lpstr>
      <vt:lpstr>وَقَضَائِهَا وَإِمْضَائِهَا</vt:lpstr>
      <vt:lpstr>وَإِنْجَاحِهَا وَإِبْرَاحِهَا</vt:lpstr>
      <vt:lpstr>وَبِشُؤُوْنِيْ لَدَيْكُمْ وَصَلاَحِهَا</vt:lpstr>
      <vt:lpstr>وَٱلسَّلاَمُ عَلَيْكُمْ سَلاَمَ مُوَدِّعٍ</vt:lpstr>
      <vt:lpstr>وَلَكُمْ حَوَائِجَهُ مُوْدِعٌ</vt:lpstr>
      <vt:lpstr>يَسْاَلُ ٱللَّهَ إِلَيْكُمُ ٱلْمَرْجِعَ</vt:lpstr>
      <vt:lpstr>وَسَعْيُهُ إِلَيْكُمْ غَيْرَ مُنْقَطِعٍ</vt:lpstr>
      <vt:lpstr>وَاَنْ يَرْجِعَنِيْ مِنْ حَضْرَتِكُمْ خَيْرَ مَرْجِعٍ</vt:lpstr>
      <vt:lpstr>إِلَىٰ جَنَابٍ مُمْرِعٍ</vt:lpstr>
      <vt:lpstr>وَخَفْضٍ مُوَسَّعٍ</vt:lpstr>
      <vt:lpstr>وَدَعَةٍ وَمَهَلٍ إِلَىٰ حِيْنِ ٱلاَجَلِ</vt:lpstr>
      <vt:lpstr>وَخَيْرِ مَصِيْرٍ وَمَحَلٍّ فِيْ ٱلنَّعِيمِ ٱلْاَزَلِ</vt:lpstr>
      <vt:lpstr>وَٱلْعَيْشِ ٱلْمُقْتَبَلِ</vt:lpstr>
      <vt:lpstr>وَدَوَامِ ٱلْاَكُلِ</vt:lpstr>
      <vt:lpstr>وَشُرْبِ ٱلرَّحِيْقِ وَٱَلسَّلْسَلِ</vt:lpstr>
      <vt:lpstr>وَعَلٍّ وَنَهَلٍ لاَ سَامَ مِنْهُ وَلاَ مَلَلَ</vt:lpstr>
      <vt:lpstr>وَرَحْمَةُ ٱللَّهِ وَبَرَكَاتُهُ وَتَحِيَّاتُهُ عَلَيْكُمْ</vt:lpstr>
      <vt:lpstr>حَتَّىٰ ٱلْعَوْدِ إِلَىٰ حَضْرَتِكُمْ</vt:lpstr>
      <vt:lpstr>وَٱلْفَوْزِ فِيْ كَرَّتِكُمْ</vt:lpstr>
      <vt:lpstr>وَٱلْحَشْرِ فِيْ زُمْرَتِكُمْ</vt:lpstr>
      <vt:lpstr>وَرَحْمَةُ ٱللَّهِ وَبَرَكَاتُهُ عَلَيْكُمْ وَصَلَوَاتُهُ وَتَحِيَّاتُهُ</vt:lpstr>
      <vt:lpstr>وَهُوَ حَسْبُنَا وَنِعْمَ ٱلْوَكِيلُ</vt:lpstr>
      <vt:lpstr>PowerPoint Presentation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Irfan Jarchivi</cp:lastModifiedBy>
  <cp:revision>137</cp:revision>
  <dcterms:created xsi:type="dcterms:W3CDTF">2020-08-27T09:07:04Z</dcterms:created>
  <dcterms:modified xsi:type="dcterms:W3CDTF">2022-01-14T13:08:38Z</dcterms:modified>
</cp:coreProperties>
</file>